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4"/>
  </p:sldMasterIdLst>
  <p:notesMasterIdLst>
    <p:notesMasterId r:id="rId43"/>
  </p:notesMasterIdLst>
  <p:sldIdLst>
    <p:sldId id="338" r:id="rId5"/>
    <p:sldId id="311" r:id="rId6"/>
    <p:sldId id="419" r:id="rId7"/>
    <p:sldId id="408" r:id="rId8"/>
    <p:sldId id="357" r:id="rId9"/>
    <p:sldId id="321" r:id="rId10"/>
    <p:sldId id="415" r:id="rId11"/>
    <p:sldId id="368" r:id="rId12"/>
    <p:sldId id="349" r:id="rId13"/>
    <p:sldId id="323" r:id="rId14"/>
    <p:sldId id="364" r:id="rId15"/>
    <p:sldId id="410" r:id="rId16"/>
    <p:sldId id="386" r:id="rId17"/>
    <p:sldId id="387" r:id="rId18"/>
    <p:sldId id="403" r:id="rId19"/>
    <p:sldId id="290" r:id="rId20"/>
    <p:sldId id="365" r:id="rId21"/>
    <p:sldId id="361" r:id="rId22"/>
    <p:sldId id="394" r:id="rId23"/>
    <p:sldId id="388" r:id="rId24"/>
    <p:sldId id="362" r:id="rId25"/>
    <p:sldId id="416" r:id="rId26"/>
    <p:sldId id="418" r:id="rId27"/>
    <p:sldId id="286" r:id="rId28"/>
    <p:sldId id="412" r:id="rId29"/>
    <p:sldId id="367" r:id="rId30"/>
    <p:sldId id="398" r:id="rId31"/>
    <p:sldId id="396" r:id="rId32"/>
    <p:sldId id="395" r:id="rId33"/>
    <p:sldId id="328" r:id="rId34"/>
    <p:sldId id="358" r:id="rId35"/>
    <p:sldId id="359" r:id="rId36"/>
    <p:sldId id="389" r:id="rId37"/>
    <p:sldId id="414" r:id="rId38"/>
    <p:sldId id="413" r:id="rId39"/>
    <p:sldId id="327" r:id="rId40"/>
    <p:sldId id="404" r:id="rId41"/>
    <p:sldId id="350"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Harvey" initials="JH" lastIdx="1" clrIdx="0">
    <p:extLst>
      <p:ext uri="{19B8F6BF-5375-455C-9EA6-DF929625EA0E}">
        <p15:presenceInfo xmlns:p15="http://schemas.microsoft.com/office/powerpoint/2012/main" userId="S::jharvey@lcisd.org::4d73f83f-9757-4d78-ad91-8da5c27ef7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F2"/>
    <a:srgbClr val="600000"/>
    <a:srgbClr val="D6D69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C3AFE-1AE1-49BB-A9BF-016B257E2D6B}" v="17" dt="2020-08-11T19:57:19.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75" d="100"/>
          <a:sy n="75" d="100"/>
        </p:scale>
        <p:origin x="136" y="5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18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Harvey" userId="4d73f83f-9757-4d78-ad91-8da5c27ef7f7" providerId="ADAL" clId="{4BC9483D-4889-4E80-A785-C59F424868F2}"/>
    <pc:docChg chg="undo custSel addSld delSld modSld sldOrd">
      <pc:chgData name="Janice Harvey" userId="4d73f83f-9757-4d78-ad91-8da5c27ef7f7" providerId="ADAL" clId="{4BC9483D-4889-4E80-A785-C59F424868F2}" dt="2020-08-11T19:58:57.916" v="984" actId="27636"/>
      <pc:docMkLst>
        <pc:docMk/>
      </pc:docMkLst>
      <pc:sldChg chg="modSp">
        <pc:chgData name="Janice Harvey" userId="4d73f83f-9757-4d78-ad91-8da5c27ef7f7" providerId="ADAL" clId="{4BC9483D-4889-4E80-A785-C59F424868F2}" dt="2020-08-11T19:45:45.847" v="765" actId="20577"/>
        <pc:sldMkLst>
          <pc:docMk/>
          <pc:sldMk cId="0" sldId="286"/>
        </pc:sldMkLst>
        <pc:spChg chg="mod">
          <ac:chgData name="Janice Harvey" userId="4d73f83f-9757-4d78-ad91-8da5c27ef7f7" providerId="ADAL" clId="{4BC9483D-4889-4E80-A785-C59F424868F2}" dt="2020-08-11T19:45:45.847" v="765" actId="20577"/>
          <ac:spMkLst>
            <pc:docMk/>
            <pc:sldMk cId="0" sldId="286"/>
            <ac:spMk id="7" creationId="{00000000-0000-0000-0000-000000000000}"/>
          </ac:spMkLst>
        </pc:spChg>
      </pc:sldChg>
      <pc:sldChg chg="modSp">
        <pc:chgData name="Janice Harvey" userId="4d73f83f-9757-4d78-ad91-8da5c27ef7f7" providerId="ADAL" clId="{4BC9483D-4889-4E80-A785-C59F424868F2}" dt="2020-08-11T19:20:39.848" v="0" actId="20577"/>
        <pc:sldMkLst>
          <pc:docMk/>
          <pc:sldMk cId="0" sldId="323"/>
        </pc:sldMkLst>
        <pc:spChg chg="mod">
          <ac:chgData name="Janice Harvey" userId="4d73f83f-9757-4d78-ad91-8da5c27ef7f7" providerId="ADAL" clId="{4BC9483D-4889-4E80-A785-C59F424868F2}" dt="2020-08-11T19:20:39.848" v="0" actId="20577"/>
          <ac:spMkLst>
            <pc:docMk/>
            <pc:sldMk cId="0" sldId="323"/>
            <ac:spMk id="3" creationId="{00000000-0000-0000-0000-000000000000}"/>
          </ac:spMkLst>
        </pc:spChg>
      </pc:sldChg>
      <pc:sldChg chg="modSp">
        <pc:chgData name="Janice Harvey" userId="4d73f83f-9757-4d78-ad91-8da5c27ef7f7" providerId="ADAL" clId="{4BC9483D-4889-4E80-A785-C59F424868F2}" dt="2020-08-11T19:47:49.420" v="804" actId="20577"/>
        <pc:sldMkLst>
          <pc:docMk/>
          <pc:sldMk cId="0" sldId="350"/>
        </pc:sldMkLst>
        <pc:spChg chg="mod">
          <ac:chgData name="Janice Harvey" userId="4d73f83f-9757-4d78-ad91-8da5c27ef7f7" providerId="ADAL" clId="{4BC9483D-4889-4E80-A785-C59F424868F2}" dt="2020-08-11T19:47:49.420" v="804" actId="20577"/>
          <ac:spMkLst>
            <pc:docMk/>
            <pc:sldMk cId="0" sldId="350"/>
            <ac:spMk id="2" creationId="{00000000-0000-0000-0000-000000000000}"/>
          </ac:spMkLst>
        </pc:spChg>
      </pc:sldChg>
      <pc:sldChg chg="ord">
        <pc:chgData name="Janice Harvey" userId="4d73f83f-9757-4d78-ad91-8da5c27ef7f7" providerId="ADAL" clId="{4BC9483D-4889-4E80-A785-C59F424868F2}" dt="2020-08-11T19:46:43.279" v="766"/>
        <pc:sldMkLst>
          <pc:docMk/>
          <pc:sldMk cId="1459885118" sldId="358"/>
        </pc:sldMkLst>
      </pc:sldChg>
      <pc:sldChg chg="modSp">
        <pc:chgData name="Janice Harvey" userId="4d73f83f-9757-4d78-ad91-8da5c27ef7f7" providerId="ADAL" clId="{4BC9483D-4889-4E80-A785-C59F424868F2}" dt="2020-08-11T19:47:28.873" v="773" actId="20577"/>
        <pc:sldMkLst>
          <pc:docMk/>
          <pc:sldMk cId="1464162052" sldId="404"/>
        </pc:sldMkLst>
        <pc:spChg chg="mod">
          <ac:chgData name="Janice Harvey" userId="4d73f83f-9757-4d78-ad91-8da5c27ef7f7" providerId="ADAL" clId="{4BC9483D-4889-4E80-A785-C59F424868F2}" dt="2020-08-11T19:47:28.873" v="773" actId="20577"/>
          <ac:spMkLst>
            <pc:docMk/>
            <pc:sldMk cId="1464162052" sldId="404"/>
            <ac:spMk id="2" creationId="{00000000-0000-0000-0000-000000000000}"/>
          </ac:spMkLst>
        </pc:spChg>
      </pc:sldChg>
      <pc:sldChg chg="modSp">
        <pc:chgData name="Janice Harvey" userId="4d73f83f-9757-4d78-ad91-8da5c27ef7f7" providerId="ADAL" clId="{4BC9483D-4889-4E80-A785-C59F424868F2}" dt="2020-08-11T19:24:00.553" v="27" actId="20577"/>
        <pc:sldMkLst>
          <pc:docMk/>
          <pc:sldMk cId="2781449186" sldId="412"/>
        </pc:sldMkLst>
        <pc:spChg chg="mod">
          <ac:chgData name="Janice Harvey" userId="4d73f83f-9757-4d78-ad91-8da5c27ef7f7" providerId="ADAL" clId="{4BC9483D-4889-4E80-A785-C59F424868F2}" dt="2020-08-11T19:24:00.553" v="27" actId="20577"/>
          <ac:spMkLst>
            <pc:docMk/>
            <pc:sldMk cId="2781449186" sldId="412"/>
            <ac:spMk id="7" creationId="{00000000-0000-0000-0000-000000000000}"/>
          </ac:spMkLst>
        </pc:spChg>
      </pc:sldChg>
      <pc:sldChg chg="modSp add ord">
        <pc:chgData name="Janice Harvey" userId="4d73f83f-9757-4d78-ad91-8da5c27ef7f7" providerId="ADAL" clId="{4BC9483D-4889-4E80-A785-C59F424868F2}" dt="2020-08-11T19:33:02.581" v="252" actId="20577"/>
        <pc:sldMkLst>
          <pc:docMk/>
          <pc:sldMk cId="629992663" sldId="416"/>
        </pc:sldMkLst>
        <pc:spChg chg="mod">
          <ac:chgData name="Janice Harvey" userId="4d73f83f-9757-4d78-ad91-8da5c27ef7f7" providerId="ADAL" clId="{4BC9483D-4889-4E80-A785-C59F424868F2}" dt="2020-08-11T19:32:28.224" v="243" actId="20577"/>
          <ac:spMkLst>
            <pc:docMk/>
            <pc:sldMk cId="629992663" sldId="416"/>
            <ac:spMk id="3" creationId="{4F166DFA-2EA7-4E70-A2B3-6125E8119C6C}"/>
          </ac:spMkLst>
        </pc:spChg>
        <pc:spChg chg="mod">
          <ac:chgData name="Janice Harvey" userId="4d73f83f-9757-4d78-ad91-8da5c27ef7f7" providerId="ADAL" clId="{4BC9483D-4889-4E80-A785-C59F424868F2}" dt="2020-08-11T19:33:02.581" v="252" actId="20577"/>
          <ac:spMkLst>
            <pc:docMk/>
            <pc:sldMk cId="629992663" sldId="416"/>
            <ac:spMk id="7" creationId="{00000000-0000-0000-0000-000000000000}"/>
          </ac:spMkLst>
        </pc:spChg>
      </pc:sldChg>
      <pc:sldChg chg="add del">
        <pc:chgData name="Janice Harvey" userId="4d73f83f-9757-4d78-ad91-8da5c27ef7f7" providerId="ADAL" clId="{4BC9483D-4889-4E80-A785-C59F424868F2}" dt="2020-08-11T19:44:52.910" v="734" actId="2696"/>
        <pc:sldMkLst>
          <pc:docMk/>
          <pc:sldMk cId="1118113147" sldId="417"/>
        </pc:sldMkLst>
      </pc:sldChg>
      <pc:sldChg chg="modSp add addCm delCm modCm">
        <pc:chgData name="Janice Harvey" userId="4d73f83f-9757-4d78-ad91-8da5c27ef7f7" providerId="ADAL" clId="{4BC9483D-4889-4E80-A785-C59F424868F2}" dt="2020-08-11T19:42:24.383" v="733" actId="20577"/>
        <pc:sldMkLst>
          <pc:docMk/>
          <pc:sldMk cId="2862741958" sldId="418"/>
        </pc:sldMkLst>
        <pc:spChg chg="mod">
          <ac:chgData name="Janice Harvey" userId="4d73f83f-9757-4d78-ad91-8da5c27ef7f7" providerId="ADAL" clId="{4BC9483D-4889-4E80-A785-C59F424868F2}" dt="2020-08-11T19:42:24.383" v="733" actId="20577"/>
          <ac:spMkLst>
            <pc:docMk/>
            <pc:sldMk cId="2862741958" sldId="418"/>
            <ac:spMk id="3" creationId="{4F166DFA-2EA7-4E70-A2B3-6125E8119C6C}"/>
          </ac:spMkLst>
        </pc:spChg>
      </pc:sldChg>
      <pc:sldChg chg="modSp add ord">
        <pc:chgData name="Janice Harvey" userId="4d73f83f-9757-4d78-ad91-8da5c27ef7f7" providerId="ADAL" clId="{4BC9483D-4889-4E80-A785-C59F424868F2}" dt="2020-08-11T19:58:57.916" v="984" actId="27636"/>
        <pc:sldMkLst>
          <pc:docMk/>
          <pc:sldMk cId="1385900816" sldId="419"/>
        </pc:sldMkLst>
        <pc:spChg chg="mod">
          <ac:chgData name="Janice Harvey" userId="4d73f83f-9757-4d78-ad91-8da5c27ef7f7" providerId="ADAL" clId="{4BC9483D-4889-4E80-A785-C59F424868F2}" dt="2020-08-11T19:53:20.054" v="957" actId="20577"/>
          <ac:spMkLst>
            <pc:docMk/>
            <pc:sldMk cId="1385900816" sldId="419"/>
            <ac:spMk id="2" creationId="{E7A77F81-2B4E-468E-8A57-7256EBD2B489}"/>
          </ac:spMkLst>
        </pc:spChg>
        <pc:spChg chg="mod">
          <ac:chgData name="Janice Harvey" userId="4d73f83f-9757-4d78-ad91-8da5c27ef7f7" providerId="ADAL" clId="{4BC9483D-4889-4E80-A785-C59F424868F2}" dt="2020-08-11T19:58:57.916" v="984" actId="27636"/>
          <ac:spMkLst>
            <pc:docMk/>
            <pc:sldMk cId="1385900816" sldId="419"/>
            <ac:spMk id="3" creationId="{73407B38-95AD-4709-BE17-AEAE3B5E18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C1D024-DED9-4834-9431-5E8DE308E24B}" type="datetimeFigureOut">
              <a:rPr lang="en-US" smtClean="0"/>
              <a:t>8/11/2020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D216DE-D5B7-46EF-8EE3-F86D49C6F4D7}" type="slidenum">
              <a:rPr lang="en-US" smtClean="0"/>
              <a:t>‹#›</a:t>
            </a:fld>
            <a:endParaRPr lang="en-US"/>
          </a:p>
        </p:txBody>
      </p:sp>
    </p:spTree>
    <p:extLst>
      <p:ext uri="{BB962C8B-B14F-4D97-AF65-F5344CB8AC3E}">
        <p14:creationId xmlns:p14="http://schemas.microsoft.com/office/powerpoint/2010/main" val="299697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D216DE-D5B7-46EF-8EE3-F86D49C6F4D7}" type="slidenum">
              <a:rPr lang="en-US" smtClean="0"/>
              <a:t>19</a:t>
            </a:fld>
            <a:endParaRPr lang="en-US"/>
          </a:p>
        </p:txBody>
      </p:sp>
    </p:spTree>
    <p:extLst>
      <p:ext uri="{BB962C8B-B14F-4D97-AF65-F5344CB8AC3E}">
        <p14:creationId xmlns:p14="http://schemas.microsoft.com/office/powerpoint/2010/main" val="287092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D216DE-D5B7-46EF-8EE3-F86D49C6F4D7}" type="slidenum">
              <a:rPr lang="en-US" smtClean="0"/>
              <a:t>26</a:t>
            </a:fld>
            <a:endParaRPr lang="en-US"/>
          </a:p>
        </p:txBody>
      </p:sp>
    </p:spTree>
    <p:extLst>
      <p:ext uri="{BB962C8B-B14F-4D97-AF65-F5344CB8AC3E}">
        <p14:creationId xmlns:p14="http://schemas.microsoft.com/office/powerpoint/2010/main" val="324551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D216DE-D5B7-46EF-8EE3-F86D49C6F4D7}" type="slidenum">
              <a:rPr lang="en-US" smtClean="0"/>
              <a:t>28</a:t>
            </a:fld>
            <a:endParaRPr lang="en-US"/>
          </a:p>
        </p:txBody>
      </p:sp>
    </p:spTree>
    <p:extLst>
      <p:ext uri="{BB962C8B-B14F-4D97-AF65-F5344CB8AC3E}">
        <p14:creationId xmlns:p14="http://schemas.microsoft.com/office/powerpoint/2010/main" val="390816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D216DE-D5B7-46EF-8EE3-F86D49C6F4D7}" type="slidenum">
              <a:rPr lang="en-US" smtClean="0"/>
              <a:t>29</a:t>
            </a:fld>
            <a:endParaRPr lang="en-US"/>
          </a:p>
        </p:txBody>
      </p:sp>
    </p:spTree>
    <p:extLst>
      <p:ext uri="{BB962C8B-B14F-4D97-AF65-F5344CB8AC3E}">
        <p14:creationId xmlns:p14="http://schemas.microsoft.com/office/powerpoint/2010/main" val="335961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458B1593-F996-4C39-A63F-571EF6D0CA06}"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1668327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12476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1626177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873705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157051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93191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71869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26982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1612782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93621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4716179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25298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162257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87363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246507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04526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00DF8B-5266-4830-A47E-8654A8B322B9}"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62662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00DF8B-5266-4830-A47E-8654A8B322B9}" type="datetimeFigureOut">
              <a:rPr lang="en-US" smtClean="0"/>
              <a:pPr/>
              <a:t>8/11/2020</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8B1593-F996-4C39-A63F-571EF6D0CA06}" type="slidenum">
              <a:rPr lang="en-US" smtClean="0"/>
              <a:pPr/>
              <a:t>‹#›</a:t>
            </a:fld>
            <a:endParaRPr lang="en-US" dirty="0"/>
          </a:p>
        </p:txBody>
      </p:sp>
    </p:spTree>
    <p:extLst>
      <p:ext uri="{BB962C8B-B14F-4D97-AF65-F5344CB8AC3E}">
        <p14:creationId xmlns:p14="http://schemas.microsoft.com/office/powerpoint/2010/main" val="388016374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10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1046"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74"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47"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6" name="Freeform 9"/>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048" name="Freeform 10"/>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8" name="Freeform 11"/>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49" name="Freeform 12"/>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050"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1" name="Group 82"/>
          <p:cNvGrpSpPr>
            <a:grpSpLocks noGrp="1" noUngrp="1" noRot="1" noChangeAspect="1" noMove="1" noResize="1"/>
          </p:cNvGrpSpPr>
          <p:nvPr>
            <p:extLst>
              <p:ext uri="{386F3935-93C4-4BCD-93E2-E3B085C9AB24}">
                <p16:designElem xmlns:p16="http://schemas.microsoft.com/office/powerpoint/2015/main" val="1"/>
              </p:ext>
            </p:extLst>
          </p:nvPr>
        </p:nvGrpSpPr>
        <p:grpSpPr>
          <a:xfrm>
            <a:off x="665036" y="-4763"/>
            <a:ext cx="3761187" cy="6862763"/>
            <a:chOff x="2928938" y="-4763"/>
            <a:chExt cx="5014912" cy="6862763"/>
          </a:xfrm>
        </p:grpSpPr>
        <p:sp>
          <p:nvSpPr>
            <p:cNvPr id="84"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5"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6" name="Freeform 25"/>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7" name="Freeform 26"/>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8" name="Freeform 27"/>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52" name="Freeform 28"/>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053"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9" y="648931"/>
            <a:ext cx="514082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73585" y="1219200"/>
            <a:ext cx="2595961" cy="3347337"/>
          </a:xfrm>
        </p:spPr>
        <p:txBody>
          <a:bodyPr vert="horz" lIns="91440" tIns="45720" rIns="91440" bIns="45720" rtlCol="0" anchor="b">
            <a:normAutofit fontScale="90000"/>
          </a:bodyPr>
          <a:lstStyle/>
          <a:p>
            <a:pPr>
              <a:lnSpc>
                <a:spcPct val="90000"/>
              </a:lnSpc>
            </a:pPr>
            <a:br>
              <a:rPr lang="en-US" sz="2000" dirty="0"/>
            </a:br>
            <a:br>
              <a:rPr lang="en-US" sz="2000" dirty="0"/>
            </a:br>
            <a:br>
              <a:rPr lang="en-US" sz="2000" dirty="0"/>
            </a:br>
            <a:br>
              <a:rPr lang="en-US" sz="2000" dirty="0"/>
            </a:br>
            <a:br>
              <a:rPr lang="en-US" sz="2000" dirty="0"/>
            </a:br>
            <a:r>
              <a:rPr lang="en-US" sz="3600" b="1" dirty="0">
                <a:effectLst>
                  <a:outerShdw blurRad="38100" dist="38100" dir="2700000" algn="tl">
                    <a:srgbClr val="000000">
                      <a:alpha val="43137"/>
                    </a:srgbClr>
                  </a:outerShdw>
                </a:effectLst>
              </a:rPr>
              <a:t>Roberts Middle School</a:t>
            </a:r>
            <a:br>
              <a:rPr lang="en-US" sz="2000" dirty="0"/>
            </a:br>
            <a:br>
              <a:rPr lang="en-US" sz="2000" dirty="0"/>
            </a:br>
            <a:br>
              <a:rPr lang="en-US" sz="2000" dirty="0"/>
            </a:br>
            <a:br>
              <a:rPr lang="en-US" sz="2000" dirty="0"/>
            </a:br>
            <a:endParaRPr lang="en-US" sz="2000" dirty="0"/>
          </a:p>
        </p:txBody>
      </p:sp>
      <p:sp>
        <p:nvSpPr>
          <p:cNvPr id="3" name="Rectangle 2"/>
          <p:cNvSpPr/>
          <p:nvPr/>
        </p:nvSpPr>
        <p:spPr>
          <a:xfrm>
            <a:off x="6205620" y="3735540"/>
            <a:ext cx="2528803" cy="461665"/>
          </a:xfrm>
          <a:prstGeom prst="rect">
            <a:avLst/>
          </a:prstGeom>
        </p:spPr>
        <p:txBody>
          <a:bodyPr wrap="square">
            <a:spAutoFit/>
          </a:bodyPr>
          <a:lstStyle/>
          <a:p>
            <a:pPr algn="ctr">
              <a:spcAft>
                <a:spcPts val="600"/>
              </a:spcAft>
            </a:pPr>
            <a:r>
              <a:rPr lang="en-US" sz="2400" b="1" dirty="0">
                <a:solidFill>
                  <a:schemeClr val="accent1">
                    <a:lumMod val="50000"/>
                  </a:schemeClr>
                </a:solidFill>
                <a:effectLst>
                  <a:outerShdw blurRad="38100" dist="38100" dir="2700000" algn="tl">
                    <a:srgbClr val="000000">
                      <a:alpha val="43137"/>
                    </a:srgbClr>
                  </a:outerShdw>
                </a:effectLst>
              </a:rPr>
              <a:t>The Charger Way</a:t>
            </a:r>
          </a:p>
        </p:txBody>
      </p:sp>
      <p:pic>
        <p:nvPicPr>
          <p:cNvPr id="4" name="Picture 5" descr="A close up of a logo&#10;&#10;Description generated with very high confidence">
            <a:extLst>
              <a:ext uri="{FF2B5EF4-FFF2-40B4-BE49-F238E27FC236}">
                <a16:creationId xmlns:a16="http://schemas.microsoft.com/office/drawing/2014/main" id="{64E67C7A-DD43-44D6-A242-EF67CA0FE779}"/>
              </a:ext>
            </a:extLst>
          </p:cNvPr>
          <p:cNvPicPr>
            <a:picLocks noChangeAspect="1"/>
          </p:cNvPicPr>
          <p:nvPr/>
        </p:nvPicPr>
        <p:blipFill>
          <a:blip r:embed="rId3"/>
          <a:stretch>
            <a:fillRect/>
          </a:stretch>
        </p:blipFill>
        <p:spPr>
          <a:xfrm>
            <a:off x="962425" y="1250576"/>
            <a:ext cx="4116720" cy="40975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noAutofit/>
          </a:bodyPr>
          <a:lstStyle/>
          <a:p>
            <a:r>
              <a:rPr lang="en-US" sz="4400" dirty="0">
                <a:effectLst>
                  <a:outerShdw blurRad="38100" dist="38100" dir="2700000" algn="tl">
                    <a:srgbClr val="000000">
                      <a:alpha val="43137"/>
                    </a:srgbClr>
                  </a:outerShdw>
                </a:effectLst>
              </a:rPr>
              <a:t>Tardies</a:t>
            </a:r>
          </a:p>
        </p:txBody>
      </p:sp>
      <p:sp>
        <p:nvSpPr>
          <p:cNvPr id="3" name="Content Placeholder 2"/>
          <p:cNvSpPr>
            <a:spLocks noGrp="1"/>
          </p:cNvSpPr>
          <p:nvPr>
            <p:ph idx="1"/>
          </p:nvPr>
        </p:nvSpPr>
        <p:spPr>
          <a:xfrm>
            <a:off x="1491343" y="1905000"/>
            <a:ext cx="6670524" cy="4495800"/>
          </a:xfrm>
        </p:spPr>
        <p:txBody>
          <a:bodyPr>
            <a:normAutofit fontScale="92500" lnSpcReduction="20000"/>
          </a:bodyPr>
          <a:lstStyle/>
          <a:p>
            <a:r>
              <a:rPr lang="en-US" sz="3200" dirty="0">
                <a:solidFill>
                  <a:schemeClr val="accent6">
                    <a:lumMod val="50000"/>
                  </a:schemeClr>
                </a:solidFill>
              </a:rPr>
              <a:t>5 minute passing period</a:t>
            </a:r>
          </a:p>
          <a:p>
            <a:r>
              <a:rPr lang="en-US" sz="3200" dirty="0">
                <a:solidFill>
                  <a:schemeClr val="accent6">
                    <a:lumMod val="50000"/>
                  </a:schemeClr>
                </a:solidFill>
              </a:rPr>
              <a:t>Dismissal from classrooms will be staggered.</a:t>
            </a:r>
          </a:p>
          <a:p>
            <a:r>
              <a:rPr lang="en-US" sz="3200" dirty="0">
                <a:solidFill>
                  <a:schemeClr val="accent6">
                    <a:lumMod val="50000"/>
                  </a:schemeClr>
                </a:solidFill>
              </a:rPr>
              <a:t>Must be inside classroom</a:t>
            </a:r>
          </a:p>
          <a:p>
            <a:r>
              <a:rPr lang="en-US" sz="3200" dirty="0">
                <a:solidFill>
                  <a:schemeClr val="accent6">
                    <a:lumMod val="50000"/>
                  </a:schemeClr>
                </a:solidFill>
              </a:rPr>
              <a:t>Absent after 15 minutes</a:t>
            </a:r>
          </a:p>
          <a:p>
            <a:r>
              <a:rPr lang="en-US" sz="3200" dirty="0">
                <a:solidFill>
                  <a:schemeClr val="accent6">
                    <a:lumMod val="50000"/>
                  </a:schemeClr>
                </a:solidFill>
              </a:rPr>
              <a:t>Multiple </a:t>
            </a:r>
            <a:r>
              <a:rPr lang="en-US" sz="3200" dirty="0" err="1">
                <a:solidFill>
                  <a:schemeClr val="accent6">
                    <a:lumMod val="50000"/>
                  </a:schemeClr>
                </a:solidFill>
              </a:rPr>
              <a:t>tardies</a:t>
            </a:r>
            <a:r>
              <a:rPr lang="en-US" sz="3200" dirty="0">
                <a:solidFill>
                  <a:schemeClr val="accent6">
                    <a:lumMod val="50000"/>
                  </a:schemeClr>
                </a:solidFill>
              </a:rPr>
              <a:t> in a 6 weeks results in disciplinary action.</a:t>
            </a:r>
          </a:p>
          <a:p>
            <a:r>
              <a:rPr lang="en-US" sz="3200" dirty="0">
                <a:solidFill>
                  <a:schemeClr val="accent6">
                    <a:lumMod val="50000"/>
                  </a:schemeClr>
                </a:solidFill>
              </a:rPr>
              <a:t>Occasional hall sweeps will be conducted.</a:t>
            </a:r>
          </a:p>
          <a:p>
            <a:endParaRPr lang="en-US" sz="3200" dirty="0">
              <a:solidFill>
                <a:srgbClr val="374042"/>
              </a:solidFill>
            </a:endParaRPr>
          </a:p>
          <a:p>
            <a:pPr>
              <a:buNone/>
            </a:pPr>
            <a:endParaRPr lang="en-US" sz="3600" dirty="0">
              <a:solidFill>
                <a:srgbClr val="6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533400"/>
            <a:ext cx="4572000" cy="769441"/>
          </a:xfrm>
          <a:prstGeom prst="rect">
            <a:avLst/>
          </a:prstGeom>
        </p:spPr>
        <p:txBody>
          <a:bodyPr>
            <a:spAutoFit/>
          </a:bodyPr>
          <a:lstStyle/>
          <a:p>
            <a:pPr algn="ctr"/>
            <a:r>
              <a:rPr lang="en-US" sz="4400" dirty="0">
                <a:effectLst>
                  <a:outerShdw blurRad="38100" dist="38100" dir="2700000" algn="tl">
                    <a:srgbClr val="000000">
                      <a:alpha val="43137"/>
                    </a:srgbClr>
                  </a:outerShdw>
                </a:effectLst>
              </a:rPr>
              <a:t>Car Riders</a:t>
            </a:r>
          </a:p>
        </p:txBody>
      </p:sp>
      <p:sp>
        <p:nvSpPr>
          <p:cNvPr id="4" name="TextBox 3"/>
          <p:cNvSpPr txBox="1"/>
          <p:nvPr/>
        </p:nvSpPr>
        <p:spPr>
          <a:xfrm>
            <a:off x="838200" y="533400"/>
            <a:ext cx="8305800" cy="6555641"/>
          </a:xfrm>
          <a:prstGeom prst="rect">
            <a:avLst/>
          </a:prstGeom>
          <a:noFill/>
        </p:spPr>
        <p:txBody>
          <a:bodyPr wrap="square" rtlCol="0" anchor="t">
            <a:spAutoFit/>
          </a:bodyPr>
          <a:lstStyle/>
          <a:p>
            <a:pPr marL="285750" indent="-285750">
              <a:buFont typeface="Arial" pitchFamily="34" charset="0"/>
              <a:buChar char="•"/>
            </a:pPr>
            <a:endParaRPr lang="en-US" sz="3600" dirty="0">
              <a:solidFill>
                <a:srgbClr val="600000"/>
              </a:solidFill>
            </a:endParaRPr>
          </a:p>
          <a:p>
            <a:pPr marL="285750" indent="-285750">
              <a:buFont typeface="Arial" pitchFamily="34" charset="0"/>
              <a:buChar char="•"/>
            </a:pPr>
            <a:r>
              <a:rPr lang="en-US" sz="3200" dirty="0">
                <a:solidFill>
                  <a:schemeClr val="accent6">
                    <a:lumMod val="50000"/>
                  </a:schemeClr>
                </a:solidFill>
              </a:rPr>
              <a:t>Releasing of students will be staggered due to social distancing.  </a:t>
            </a:r>
          </a:p>
          <a:p>
            <a:pPr>
              <a:buFont typeface="Arial" pitchFamily="34" charset="0"/>
              <a:buChar char="•"/>
            </a:pPr>
            <a:r>
              <a:rPr lang="en-US" sz="3200" dirty="0">
                <a:ea typeface="+mn-lt"/>
                <a:cs typeface="+mn-lt"/>
              </a:rPr>
              <a:t>Car riders will exit only through the front doors.</a:t>
            </a:r>
            <a:endParaRPr lang="en-US" sz="3200" dirty="0">
              <a:solidFill>
                <a:schemeClr val="accent6">
                  <a:lumMod val="50000"/>
                </a:schemeClr>
              </a:solidFill>
            </a:endParaRPr>
          </a:p>
          <a:p>
            <a:pPr>
              <a:buFont typeface="Arial" pitchFamily="34" charset="0"/>
              <a:buChar char="•"/>
            </a:pPr>
            <a:r>
              <a:rPr lang="en-US" sz="3200" dirty="0">
                <a:ea typeface="+mn-lt"/>
                <a:cs typeface="+mn-lt"/>
              </a:rPr>
              <a:t>Once outside, students will sit socially distanced from one another.</a:t>
            </a:r>
          </a:p>
          <a:p>
            <a:pPr>
              <a:buFont typeface="Arial" pitchFamily="34" charset="0"/>
              <a:buChar char="•"/>
            </a:pPr>
            <a:r>
              <a:rPr lang="en-US" sz="3200" dirty="0">
                <a:ea typeface="+mn-lt"/>
                <a:cs typeface="+mn-lt"/>
              </a:rPr>
              <a:t>Roberts staff members will call students when their car arrives.  </a:t>
            </a:r>
          </a:p>
          <a:p>
            <a:pPr>
              <a:buFont typeface="Arial" pitchFamily="34" charset="0"/>
              <a:buChar char="•"/>
            </a:pPr>
            <a:r>
              <a:rPr lang="en-US" sz="3200" dirty="0">
                <a:solidFill>
                  <a:srgbClr val="000000"/>
                </a:solidFill>
              </a:rPr>
              <a:t>Please write your child’s name on a piece of paper to display in the passenger window for the first day of school. </a:t>
            </a:r>
          </a:p>
          <a:p>
            <a:pPr marL="285750" indent="-285750">
              <a:buFont typeface="Arial" pitchFamily="34" charset="0"/>
              <a:buChar char="•"/>
            </a:pPr>
            <a:endParaRPr lang="en-US" sz="3200" dirty="0">
              <a:solidFill>
                <a:schemeClr val="accent6">
                  <a:lumMod val="50000"/>
                </a:schemeClr>
              </a:solidFill>
            </a:endParaRPr>
          </a:p>
          <a:p>
            <a:pPr marL="285750" indent="-285750">
              <a:buFont typeface="Arial" pitchFamily="34" charset="0"/>
              <a:buChar char="•"/>
            </a:pPr>
            <a:endParaRPr lang="en-US" sz="3200" dirty="0">
              <a:solidFill>
                <a:schemeClr val="accent6">
                  <a:lumMod val="50000"/>
                </a:schemeClr>
              </a:solidFill>
            </a:endParaRPr>
          </a:p>
        </p:txBody>
      </p:sp>
    </p:spTree>
    <p:extLst>
      <p:ext uri="{BB962C8B-B14F-4D97-AF65-F5344CB8AC3E}">
        <p14:creationId xmlns:p14="http://schemas.microsoft.com/office/powerpoint/2010/main" val="18500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8" name="Group 6">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9" name="Freeform: Shape 14">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map&#10;&#10;Description generated with high confidence">
            <a:extLst>
              <a:ext uri="{FF2B5EF4-FFF2-40B4-BE49-F238E27FC236}">
                <a16:creationId xmlns:a16="http://schemas.microsoft.com/office/drawing/2014/main" id="{7EB864D9-7640-4F32-BB73-B67449EB24E8}"/>
              </a:ext>
            </a:extLst>
          </p:cNvPr>
          <p:cNvPicPr>
            <a:picLocks noChangeAspect="1"/>
          </p:cNvPicPr>
          <p:nvPr/>
        </p:nvPicPr>
        <p:blipFill>
          <a:blip r:embed="rId3"/>
          <a:stretch>
            <a:fillRect/>
          </a:stretch>
        </p:blipFill>
        <p:spPr>
          <a:xfrm>
            <a:off x="3166651" y="974724"/>
            <a:ext cx="3796743" cy="4899025"/>
          </a:xfrm>
          <a:prstGeom prst="rect">
            <a:avLst/>
          </a:prstGeom>
        </p:spPr>
      </p:pic>
    </p:spTree>
    <p:extLst>
      <p:ext uri="{BB962C8B-B14F-4D97-AF65-F5344CB8AC3E}">
        <p14:creationId xmlns:p14="http://schemas.microsoft.com/office/powerpoint/2010/main" val="107433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533400"/>
            <a:ext cx="4572000" cy="769441"/>
          </a:xfrm>
          <a:prstGeom prst="rect">
            <a:avLst/>
          </a:prstGeom>
        </p:spPr>
        <p:txBody>
          <a:bodyPr>
            <a:spAutoFit/>
          </a:bodyPr>
          <a:lstStyle/>
          <a:p>
            <a:pPr algn="ctr"/>
            <a:r>
              <a:rPr lang="en-US" sz="4400" dirty="0">
                <a:effectLst>
                  <a:outerShdw blurRad="38100" dist="38100" dir="2700000" algn="tl">
                    <a:srgbClr val="000000">
                      <a:alpha val="43137"/>
                    </a:srgbClr>
                  </a:outerShdw>
                </a:effectLst>
              </a:rPr>
              <a:t>Bus Procedures</a:t>
            </a:r>
          </a:p>
        </p:txBody>
      </p:sp>
      <p:sp>
        <p:nvSpPr>
          <p:cNvPr id="4" name="TextBox 3"/>
          <p:cNvSpPr txBox="1"/>
          <p:nvPr/>
        </p:nvSpPr>
        <p:spPr>
          <a:xfrm>
            <a:off x="838200" y="1018392"/>
            <a:ext cx="8001000" cy="4524315"/>
          </a:xfrm>
          <a:prstGeom prst="rect">
            <a:avLst/>
          </a:prstGeom>
          <a:noFill/>
        </p:spPr>
        <p:txBody>
          <a:bodyPr wrap="square" rtlCol="0" anchor="t">
            <a:spAutoFit/>
          </a:bodyPr>
          <a:lstStyle/>
          <a:p>
            <a:pPr marL="285750" indent="-285750">
              <a:buFont typeface="Arial" pitchFamily="34" charset="0"/>
              <a:buChar char="•"/>
            </a:pPr>
            <a:endParaRPr lang="en-US" sz="3200" dirty="0">
              <a:solidFill>
                <a:srgbClr val="600000"/>
              </a:solidFill>
            </a:endParaRPr>
          </a:p>
          <a:p>
            <a:pPr marL="457200" indent="-457200">
              <a:buFont typeface="Arial"/>
              <a:buChar char="•"/>
            </a:pPr>
            <a:r>
              <a:rPr lang="en-US" sz="3200" dirty="0">
                <a:solidFill>
                  <a:schemeClr val="accent6">
                    <a:lumMod val="50000"/>
                  </a:schemeClr>
                </a:solidFill>
              </a:rPr>
              <a:t>Students will stay in their 7</a:t>
            </a:r>
            <a:r>
              <a:rPr lang="en-US" sz="3200" baseline="30000" dirty="0">
                <a:solidFill>
                  <a:schemeClr val="accent6">
                    <a:lumMod val="50000"/>
                  </a:schemeClr>
                </a:solidFill>
              </a:rPr>
              <a:t>th</a:t>
            </a:r>
            <a:r>
              <a:rPr lang="en-US" sz="3200" dirty="0">
                <a:solidFill>
                  <a:schemeClr val="accent6">
                    <a:lumMod val="50000"/>
                  </a:schemeClr>
                </a:solidFill>
              </a:rPr>
              <a:t> period class and listen/watch for their bus number to be called/displayed in the classroom.  </a:t>
            </a:r>
          </a:p>
          <a:p>
            <a:pPr marL="457200" indent="-457200">
              <a:buFont typeface="Arial"/>
              <a:buChar char="•"/>
            </a:pPr>
            <a:r>
              <a:rPr lang="en-US" sz="3200" dirty="0">
                <a:ea typeface="+mn-lt"/>
                <a:cs typeface="+mn-lt"/>
              </a:rPr>
              <a:t>A Roberts staff member will take attendance for each bus.</a:t>
            </a:r>
            <a:endParaRPr lang="en-US" sz="3200" dirty="0">
              <a:solidFill>
                <a:schemeClr val="accent6">
                  <a:lumMod val="50000"/>
                </a:schemeClr>
              </a:solidFill>
            </a:endParaRPr>
          </a:p>
          <a:p>
            <a:pPr marL="457200" indent="-457200">
              <a:buFont typeface="Arial"/>
              <a:buChar char="•"/>
            </a:pPr>
            <a:r>
              <a:rPr lang="en-US" sz="3200" dirty="0">
                <a:ea typeface="+mn-lt"/>
                <a:cs typeface="+mn-lt"/>
              </a:rPr>
              <a:t>After attendance is taken, students will be escorted to their bus.</a:t>
            </a:r>
            <a:endParaRPr lang="en-US" dirty="0"/>
          </a:p>
          <a:p>
            <a:pPr marL="457200" indent="-457200">
              <a:buFont typeface="Arial"/>
              <a:buChar char="•"/>
            </a:pPr>
            <a:endParaRPr lang="en-US" sz="3200" dirty="0">
              <a:solidFill>
                <a:schemeClr val="accent6">
                  <a:lumMod val="50000"/>
                </a:schemeClr>
              </a:solidFill>
            </a:endParaRPr>
          </a:p>
        </p:txBody>
      </p:sp>
    </p:spTree>
    <p:extLst>
      <p:ext uri="{BB962C8B-B14F-4D97-AF65-F5344CB8AC3E}">
        <p14:creationId xmlns:p14="http://schemas.microsoft.com/office/powerpoint/2010/main" val="34247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2957627"/>
            <a:ext cx="2644835" cy="2765055"/>
          </a:xfrm>
          <a:prstGeom prst="rect">
            <a:avLst/>
          </a:prstGeom>
        </p:spPr>
      </p:pic>
      <p:sp>
        <p:nvSpPr>
          <p:cNvPr id="3" name="Rectangle 2"/>
          <p:cNvSpPr/>
          <p:nvPr/>
        </p:nvSpPr>
        <p:spPr>
          <a:xfrm>
            <a:off x="2057400" y="533400"/>
            <a:ext cx="4572000" cy="769441"/>
          </a:xfrm>
          <a:prstGeom prst="rect">
            <a:avLst/>
          </a:prstGeom>
        </p:spPr>
        <p:txBody>
          <a:bodyPr>
            <a:spAutoFit/>
          </a:bodyPr>
          <a:lstStyle/>
          <a:p>
            <a:pPr algn="ctr"/>
            <a:r>
              <a:rPr lang="en-US" sz="4400" dirty="0">
                <a:effectLst>
                  <a:outerShdw blurRad="38100" dist="38100" dir="2700000" algn="tl">
                    <a:srgbClr val="000000">
                      <a:alpha val="43137"/>
                    </a:srgbClr>
                  </a:outerShdw>
                </a:effectLst>
              </a:rPr>
              <a:t>Bus Discipline</a:t>
            </a:r>
          </a:p>
        </p:txBody>
      </p:sp>
      <p:sp>
        <p:nvSpPr>
          <p:cNvPr id="5" name="&quot;No&quot; Symbol 4"/>
          <p:cNvSpPr/>
          <p:nvPr/>
        </p:nvSpPr>
        <p:spPr>
          <a:xfrm>
            <a:off x="6236368" y="2895600"/>
            <a:ext cx="2755232" cy="2794196"/>
          </a:xfrm>
          <a:prstGeom prst="noSmoking">
            <a:avLst>
              <a:gd name="adj" fmla="val 6484"/>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762000" y="1456730"/>
            <a:ext cx="7644300" cy="4031873"/>
          </a:xfrm>
          <a:prstGeom prst="rect">
            <a:avLst/>
          </a:prstGeom>
        </p:spPr>
        <p:txBody>
          <a:bodyPr wrap="square">
            <a:spAutoFit/>
          </a:bodyPr>
          <a:lstStyle/>
          <a:p>
            <a:pPr marL="285750" indent="-285750">
              <a:buFont typeface="Arial" pitchFamily="34" charset="0"/>
              <a:buChar char="•"/>
            </a:pPr>
            <a:r>
              <a:rPr lang="en-US" sz="3200" dirty="0">
                <a:solidFill>
                  <a:schemeClr val="accent6">
                    <a:lumMod val="50000"/>
                  </a:schemeClr>
                </a:solidFill>
              </a:rPr>
              <a:t>Listen to the bus driver’s instructions</a:t>
            </a:r>
          </a:p>
          <a:p>
            <a:pPr marL="285750" indent="-285750">
              <a:buFont typeface="Arial" pitchFamily="34" charset="0"/>
              <a:buChar char="•"/>
            </a:pPr>
            <a:r>
              <a:rPr lang="en-US" sz="3200" dirty="0">
                <a:solidFill>
                  <a:schemeClr val="accent6">
                    <a:lumMod val="50000"/>
                  </a:schemeClr>
                </a:solidFill>
              </a:rPr>
              <a:t>Failure to comply with the driver’s instructions will result in discipline.</a:t>
            </a:r>
          </a:p>
          <a:p>
            <a:pPr marL="285750" indent="-285750">
              <a:buFont typeface="Arial" pitchFamily="34" charset="0"/>
              <a:buChar char="•"/>
            </a:pPr>
            <a:r>
              <a:rPr lang="en-US" sz="3200" dirty="0">
                <a:solidFill>
                  <a:schemeClr val="accent6">
                    <a:lumMod val="50000"/>
                  </a:schemeClr>
                </a:solidFill>
              </a:rPr>
              <a:t>1</a:t>
            </a:r>
            <a:r>
              <a:rPr lang="en-US" sz="3200" baseline="30000" dirty="0">
                <a:solidFill>
                  <a:schemeClr val="accent6">
                    <a:lumMod val="50000"/>
                  </a:schemeClr>
                </a:solidFill>
              </a:rPr>
              <a:t>st</a:t>
            </a:r>
            <a:r>
              <a:rPr lang="en-US" sz="3200" dirty="0">
                <a:solidFill>
                  <a:schemeClr val="accent6">
                    <a:lumMod val="50000"/>
                  </a:schemeClr>
                </a:solidFill>
              </a:rPr>
              <a:t> referral – off for 5 days</a:t>
            </a:r>
          </a:p>
          <a:p>
            <a:pPr marL="285750" indent="-285750">
              <a:buFont typeface="Arial" pitchFamily="34" charset="0"/>
              <a:buChar char="•"/>
            </a:pPr>
            <a:r>
              <a:rPr lang="en-US" sz="3200" dirty="0">
                <a:solidFill>
                  <a:schemeClr val="accent6">
                    <a:lumMod val="50000"/>
                  </a:schemeClr>
                </a:solidFill>
              </a:rPr>
              <a:t>2</a:t>
            </a:r>
            <a:r>
              <a:rPr lang="en-US" sz="3200" baseline="30000" dirty="0">
                <a:solidFill>
                  <a:schemeClr val="accent6">
                    <a:lumMod val="50000"/>
                  </a:schemeClr>
                </a:solidFill>
              </a:rPr>
              <a:t>nd</a:t>
            </a:r>
            <a:r>
              <a:rPr lang="en-US" sz="3200" dirty="0">
                <a:solidFill>
                  <a:schemeClr val="accent6">
                    <a:lumMod val="50000"/>
                  </a:schemeClr>
                </a:solidFill>
              </a:rPr>
              <a:t> referral – off for 10 days</a:t>
            </a:r>
          </a:p>
          <a:p>
            <a:pPr marL="285750" indent="-285750">
              <a:buFont typeface="Arial" pitchFamily="34" charset="0"/>
              <a:buChar char="•"/>
            </a:pPr>
            <a:r>
              <a:rPr lang="en-US" sz="3200" dirty="0">
                <a:solidFill>
                  <a:schemeClr val="accent6">
                    <a:lumMod val="50000"/>
                  </a:schemeClr>
                </a:solidFill>
              </a:rPr>
              <a:t>3</a:t>
            </a:r>
            <a:r>
              <a:rPr lang="en-US" sz="3200" baseline="30000" dirty="0">
                <a:solidFill>
                  <a:schemeClr val="accent6">
                    <a:lumMod val="50000"/>
                  </a:schemeClr>
                </a:solidFill>
              </a:rPr>
              <a:t>rd</a:t>
            </a:r>
            <a:r>
              <a:rPr lang="en-US" sz="3200" dirty="0">
                <a:solidFill>
                  <a:schemeClr val="accent6">
                    <a:lumMod val="50000"/>
                  </a:schemeClr>
                </a:solidFill>
              </a:rPr>
              <a:t> referral – off 20 days</a:t>
            </a:r>
          </a:p>
          <a:p>
            <a:pPr marL="285750" indent="-285750">
              <a:buFont typeface="Arial" pitchFamily="34" charset="0"/>
              <a:buChar char="•"/>
            </a:pPr>
            <a:r>
              <a:rPr lang="en-US" sz="3200" dirty="0">
                <a:solidFill>
                  <a:schemeClr val="accent6">
                    <a:lumMod val="50000"/>
                  </a:schemeClr>
                </a:solidFill>
              </a:rPr>
              <a:t>4</a:t>
            </a:r>
            <a:r>
              <a:rPr lang="en-US" sz="3200" baseline="30000" dirty="0">
                <a:solidFill>
                  <a:schemeClr val="accent6">
                    <a:lumMod val="50000"/>
                  </a:schemeClr>
                </a:solidFill>
              </a:rPr>
              <a:t>th</a:t>
            </a:r>
            <a:r>
              <a:rPr lang="en-US" sz="3200" dirty="0">
                <a:solidFill>
                  <a:schemeClr val="accent6">
                    <a:lumMod val="50000"/>
                  </a:schemeClr>
                </a:solidFill>
              </a:rPr>
              <a:t> referral – remainder of </a:t>
            </a:r>
          </a:p>
          <a:p>
            <a:r>
              <a:rPr lang="en-US" sz="3200" dirty="0">
                <a:solidFill>
                  <a:schemeClr val="accent6">
                    <a:lumMod val="50000"/>
                  </a:schemeClr>
                </a:solidFill>
              </a:rPr>
              <a:t>  school year</a:t>
            </a:r>
          </a:p>
        </p:txBody>
      </p:sp>
    </p:spTree>
    <p:extLst>
      <p:ext uri="{BB962C8B-B14F-4D97-AF65-F5344CB8AC3E}">
        <p14:creationId xmlns:p14="http://schemas.microsoft.com/office/powerpoint/2010/main" val="394928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757" y="0"/>
            <a:ext cx="7956550" cy="994172"/>
          </a:xfrm>
        </p:spPr>
        <p:txBody>
          <a:bodyPr>
            <a:normAutofit/>
          </a:bodyPr>
          <a:lstStyle/>
          <a:p>
            <a:pPr algn="ctr"/>
            <a:r>
              <a:rPr lang="en-US" sz="4050" dirty="0">
                <a:effectLst>
                  <a:outerShdw blurRad="38100" dist="38100" dir="2700000" algn="tl">
                    <a:srgbClr val="000000">
                      <a:alpha val="43137"/>
                    </a:srgbClr>
                  </a:outerShdw>
                </a:effectLst>
              </a:rPr>
              <a:t>Medications and Vaccinations</a:t>
            </a:r>
          </a:p>
        </p:txBody>
      </p:sp>
      <p:sp>
        <p:nvSpPr>
          <p:cNvPr id="3" name="Content Placeholder 2"/>
          <p:cNvSpPr>
            <a:spLocks noGrp="1"/>
          </p:cNvSpPr>
          <p:nvPr>
            <p:ph idx="1"/>
          </p:nvPr>
        </p:nvSpPr>
        <p:spPr>
          <a:xfrm>
            <a:off x="782100" y="1447800"/>
            <a:ext cx="8474075" cy="3695699"/>
          </a:xfrm>
        </p:spPr>
        <p:txBody>
          <a:bodyPr>
            <a:normAutofit fontScale="85000" lnSpcReduction="20000"/>
          </a:bodyPr>
          <a:lstStyle/>
          <a:p>
            <a:r>
              <a:rPr lang="en-US" sz="2000" dirty="0"/>
              <a:t>Sick children must be fever free (less than 100°) for 24 hours without use of medications before returning to school. Notify us of contagious illnesses.</a:t>
            </a:r>
          </a:p>
          <a:p>
            <a:r>
              <a:rPr lang="en-US" sz="2000" dirty="0"/>
              <a:t>Students cannot carry medication at school, including cough drops.  Bring medications to Ms. Stubbs and she will administer them. They must be in the original container and you must sign a medication form.</a:t>
            </a:r>
          </a:p>
          <a:p>
            <a:r>
              <a:rPr lang="en-US" sz="2000" dirty="0"/>
              <a:t>Medications taken once a day should be taken at home; please see Nurse Stubbs for exceptions. </a:t>
            </a:r>
          </a:p>
          <a:p>
            <a:r>
              <a:rPr lang="en-US" sz="2000" dirty="0"/>
              <a:t>Provide written medical documentation of food allergies (see Ms. Stubbs for the form) along with a photo of your child.</a:t>
            </a:r>
          </a:p>
          <a:p>
            <a:r>
              <a:rPr lang="en-US" sz="2000" dirty="0"/>
              <a:t>We need Action Forms from your child’s physician for the following diagnosis:</a:t>
            </a:r>
          </a:p>
          <a:p>
            <a:pPr lvl="1"/>
            <a:r>
              <a:rPr lang="en-US" sz="1600" dirty="0"/>
              <a:t>Asthma</a:t>
            </a:r>
          </a:p>
          <a:p>
            <a:pPr lvl="1"/>
            <a:r>
              <a:rPr lang="en-US" sz="1600" dirty="0"/>
              <a:t>Diabetes</a:t>
            </a:r>
          </a:p>
          <a:p>
            <a:pPr lvl="1"/>
            <a:r>
              <a:rPr lang="en-US" sz="1600" dirty="0"/>
              <a:t>Seizures</a:t>
            </a:r>
          </a:p>
          <a:p>
            <a:pPr lvl="1"/>
            <a:endParaRPr lang="en-US" sz="1600" dirty="0"/>
          </a:p>
        </p:txBody>
      </p:sp>
      <p:sp>
        <p:nvSpPr>
          <p:cNvPr id="4" name="TextBox 3"/>
          <p:cNvSpPr txBox="1"/>
          <p:nvPr/>
        </p:nvSpPr>
        <p:spPr>
          <a:xfrm>
            <a:off x="5410200" y="5442807"/>
            <a:ext cx="3354252" cy="923330"/>
          </a:xfrm>
          <a:prstGeom prst="rect">
            <a:avLst/>
          </a:prstGeom>
          <a:noFill/>
        </p:spPr>
        <p:txBody>
          <a:bodyPr wrap="none" rtlCol="0" anchor="t">
            <a:spAutoFit/>
          </a:bodyPr>
          <a:lstStyle/>
          <a:p>
            <a:r>
              <a:rPr lang="en-US" dirty="0"/>
              <a:t>Heather Stubbs, LVN</a:t>
            </a:r>
          </a:p>
          <a:p>
            <a:r>
              <a:rPr lang="en-US" dirty="0"/>
              <a:t>832.223.5306</a:t>
            </a:r>
          </a:p>
          <a:p>
            <a:r>
              <a:rPr lang="en-US" dirty="0"/>
              <a:t>Heather.HoganStubbs@lcisd.org</a:t>
            </a:r>
          </a:p>
        </p:txBody>
      </p:sp>
    </p:spTree>
    <p:extLst>
      <p:ext uri="{BB962C8B-B14F-4D97-AF65-F5344CB8AC3E}">
        <p14:creationId xmlns:p14="http://schemas.microsoft.com/office/powerpoint/2010/main" val="5856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a:grpSpLocks noGrp="1" noUngrp="1" noRot="1" noChangeAspect="1" noMove="1" noResize="1"/>
          </p:cNvGrpSpPr>
          <p:nvPr>
            <p:extLst>
              <p:ext uri="{386F3935-93C4-4BCD-93E2-E3B085C9AB24}">
                <p16:designElem xmlns:p16="http://schemas.microsoft.com/office/powerpoint/2015/main" val="1"/>
              </p:ext>
            </p:extLst>
          </p:nvPr>
        </p:nvGrpSpPr>
        <p:grpSpPr>
          <a:xfrm>
            <a:off x="665036" y="-4763"/>
            <a:ext cx="3761187" cy="6862763"/>
            <a:chOff x="2928938" y="-4763"/>
            <a:chExt cx="5014912" cy="6862763"/>
          </a:xfrm>
        </p:grpSpPr>
        <p:sp>
          <p:nvSpPr>
            <p:cNvPr id="138"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9"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0" name="Freeform 25"/>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1" name="Freeform 26"/>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2" name="Freeform 27"/>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3" name="Freeform 28"/>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45"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9" y="648931"/>
            <a:ext cx="406473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code of conduct"/>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33162" y="1494748"/>
            <a:ext cx="3580741" cy="35807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17737" y="304800"/>
            <a:ext cx="3809530" cy="3622735"/>
          </a:xfrm>
        </p:spPr>
        <p:txBody>
          <a:bodyPr>
            <a:normAutofit fontScale="90000"/>
          </a:bodyPr>
          <a:lstStyle/>
          <a:p>
            <a:pPr>
              <a:lnSpc>
                <a:spcPct val="90000"/>
              </a:lnSpc>
            </a:pPr>
            <a:br>
              <a:rPr lang="en-US" sz="2200" dirty="0"/>
            </a:br>
            <a:br>
              <a:rPr lang="en-US" sz="2200" dirty="0"/>
            </a:br>
            <a:br>
              <a:rPr lang="en-US" sz="2200" dirty="0"/>
            </a:br>
            <a:br>
              <a:rPr lang="en-US" sz="2200" dirty="0"/>
            </a:br>
            <a:br>
              <a:rPr lang="en-US" sz="2200" dirty="0"/>
            </a:br>
            <a:br>
              <a:rPr lang="en-US" sz="2200" dirty="0"/>
            </a:br>
            <a:r>
              <a:rPr lang="en-US" sz="3600" dirty="0">
                <a:effectLst>
                  <a:outerShdw blurRad="38100" dist="38100" dir="2700000" algn="tl">
                    <a:srgbClr val="000000">
                      <a:alpha val="43137"/>
                    </a:srgbClr>
                  </a:outerShdw>
                </a:effectLst>
              </a:rPr>
              <a:t>Secondary</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Student Code Of Conduct</a:t>
            </a:r>
            <a:br>
              <a:rPr lang="en-US" sz="3600" dirty="0"/>
            </a:br>
            <a:br>
              <a:rPr lang="en-US" sz="2200" dirty="0"/>
            </a:br>
            <a:endParaRPr lang="en-US" sz="2200" dirty="0"/>
          </a:p>
        </p:txBody>
      </p:sp>
      <p:sp>
        <p:nvSpPr>
          <p:cNvPr id="3" name="Rectangle 2"/>
          <p:cNvSpPr/>
          <p:nvPr/>
        </p:nvSpPr>
        <p:spPr>
          <a:xfrm>
            <a:off x="4729767" y="3810000"/>
            <a:ext cx="4338624" cy="461665"/>
          </a:xfrm>
          <a:prstGeom prst="rect">
            <a:avLst/>
          </a:prstGeom>
        </p:spPr>
        <p:txBody>
          <a:bodyPr wrap="none">
            <a:spAutoFit/>
          </a:bodyPr>
          <a:lstStyle/>
          <a:p>
            <a:pPr>
              <a:spcAft>
                <a:spcPts val="600"/>
              </a:spcAft>
            </a:pPr>
            <a:r>
              <a:rPr lang="en-US" sz="2400" dirty="0"/>
              <a:t>www.lcisd.org/students-parents/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110"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1"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2"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3"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14"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15"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17" name="Rectangle 116">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1306" y="648930"/>
            <a:ext cx="2595961" cy="3347337"/>
          </a:xfrm>
        </p:spPr>
        <p:txBody>
          <a:bodyPr vert="horz" lIns="91440" tIns="45720" rIns="91440" bIns="45720" rtlCol="0" anchor="b">
            <a:normAutofit/>
          </a:bodyPr>
          <a:lstStyle/>
          <a:p>
            <a:pPr algn="r"/>
            <a:r>
              <a:rPr lang="en-US" sz="4200"/>
              <a:t>Follow Classroom Rules</a:t>
            </a:r>
          </a:p>
        </p:txBody>
      </p:sp>
      <p:grpSp>
        <p:nvGrpSpPr>
          <p:cNvPr id="119" name="Group 118">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036" y="-4763"/>
            <a:ext cx="3761187" cy="6862763"/>
            <a:chOff x="2928938" y="-4763"/>
            <a:chExt cx="5014912" cy="6862763"/>
          </a:xfrm>
        </p:grpSpPr>
        <p:sp>
          <p:nvSpPr>
            <p:cNvPr id="120"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1"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2"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3"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4"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25"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27"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9" y="648931"/>
            <a:ext cx="514082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458395-5F03-4902-8907-DA7A7EC83217}"/>
              </a:ext>
            </a:extLst>
          </p:cNvPr>
          <p:cNvPicPr>
            <a:picLocks noChangeAspect="1"/>
          </p:cNvPicPr>
          <p:nvPr/>
        </p:nvPicPr>
        <p:blipFill>
          <a:blip r:embed="rId3"/>
          <a:stretch>
            <a:fillRect/>
          </a:stretch>
        </p:blipFill>
        <p:spPr>
          <a:xfrm>
            <a:off x="665036" y="788610"/>
            <a:ext cx="4488441" cy="5057815"/>
          </a:xfrm>
          <a:prstGeom prst="rect">
            <a:avLst/>
          </a:prstGeom>
        </p:spPr>
      </p:pic>
    </p:spTree>
    <p:extLst>
      <p:ext uri="{BB962C8B-B14F-4D97-AF65-F5344CB8AC3E}">
        <p14:creationId xmlns:p14="http://schemas.microsoft.com/office/powerpoint/2010/main" val="1442807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32"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3"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4"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5"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6"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7"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9" name="Rectangle 38">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031306" y="648930"/>
            <a:ext cx="2595961" cy="3347337"/>
          </a:xfrm>
          <a:prstGeom prst="rect">
            <a:avLst/>
          </a:prstGeom>
        </p:spPr>
        <p:txBody>
          <a:bodyPr vert="horz" lIns="91440" tIns="45720" rIns="91440" bIns="45720" rtlCol="0" anchor="b">
            <a:norm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r">
              <a:spcAft>
                <a:spcPts val="600"/>
              </a:spcAft>
            </a:pPr>
            <a:r>
              <a:rPr lang="en-US" sz="4200" b="0">
                <a:ln w="3175" cmpd="sng">
                  <a:noFill/>
                </a:ln>
                <a:solidFill>
                  <a:schemeClr val="tx1"/>
                </a:solidFill>
                <a:effectLst/>
              </a:rPr>
              <a:t>Hallway Behavior</a:t>
            </a:r>
          </a:p>
        </p:txBody>
      </p:sp>
      <p:grpSp>
        <p:nvGrpSpPr>
          <p:cNvPr id="41" name="Group 40">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036" y="-4763"/>
            <a:ext cx="3761187" cy="6862763"/>
            <a:chOff x="2928938" y="-4763"/>
            <a:chExt cx="5014912" cy="6862763"/>
          </a:xfrm>
        </p:grpSpPr>
        <p:sp>
          <p:nvSpPr>
            <p:cNvPr id="42"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43"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44"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45"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46"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7"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49"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9" y="648931"/>
            <a:ext cx="514082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4894F07-DE6E-458F-BC80-71B1EE3FA7A0}"/>
              </a:ext>
            </a:extLst>
          </p:cNvPr>
          <p:cNvPicPr>
            <a:picLocks noChangeAspect="1"/>
          </p:cNvPicPr>
          <p:nvPr/>
        </p:nvPicPr>
        <p:blipFill>
          <a:blip r:embed="rId3"/>
          <a:stretch>
            <a:fillRect/>
          </a:stretch>
        </p:blipFill>
        <p:spPr>
          <a:xfrm>
            <a:off x="1185864" y="892483"/>
            <a:ext cx="3843821" cy="4943124"/>
          </a:xfrm>
          <a:prstGeom prst="rect">
            <a:avLst/>
          </a:prstGeom>
        </p:spPr>
      </p:pic>
    </p:spTree>
    <p:extLst>
      <p:ext uri="{BB962C8B-B14F-4D97-AF65-F5344CB8AC3E}">
        <p14:creationId xmlns:p14="http://schemas.microsoft.com/office/powerpoint/2010/main" val="6321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0"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1113234" y="685800"/>
            <a:ext cx="2109288" cy="1752599"/>
          </a:xfrm>
        </p:spPr>
        <p:txBody>
          <a:bodyPr>
            <a:normAutofit/>
          </a:bodyPr>
          <a:lstStyle/>
          <a:p>
            <a:r>
              <a:rPr lang="en-US" sz="2800">
                <a:effectLst>
                  <a:outerShdw blurRad="38100" dist="38100" dir="2700000" algn="tl">
                    <a:srgbClr val="000000">
                      <a:alpha val="43137"/>
                    </a:srgbClr>
                  </a:outerShdw>
                </a:effectLst>
              </a:rPr>
              <a:t>Cafeteria Behavior</a:t>
            </a:r>
          </a:p>
        </p:txBody>
      </p:sp>
      <p:sp>
        <p:nvSpPr>
          <p:cNvPr id="3" name="Content Placeholder 2"/>
          <p:cNvSpPr>
            <a:spLocks noGrp="1"/>
          </p:cNvSpPr>
          <p:nvPr>
            <p:ph idx="1"/>
          </p:nvPr>
        </p:nvSpPr>
        <p:spPr>
          <a:xfrm>
            <a:off x="1113232" y="2666999"/>
            <a:ext cx="2109290" cy="3124201"/>
          </a:xfrm>
        </p:spPr>
        <p:txBody>
          <a:bodyPr>
            <a:normAutofit/>
          </a:bodyPr>
          <a:lstStyle/>
          <a:p>
            <a:pPr>
              <a:buFont typeface="Arial" pitchFamily="34" charset="0"/>
              <a:buChar char="•"/>
            </a:pPr>
            <a:endParaRPr lang="en-US" sz="1600" b="1"/>
          </a:p>
          <a:p>
            <a:pPr>
              <a:buFont typeface="Arial" pitchFamily="34" charset="0"/>
              <a:buChar char="•"/>
            </a:pPr>
            <a:endParaRPr lang="en-US" sz="1600" b="1"/>
          </a:p>
          <a:p>
            <a:pPr>
              <a:buFont typeface="Arial" pitchFamily="34" charset="0"/>
              <a:buChar char="•"/>
            </a:pPr>
            <a:endParaRPr lang="en-US" sz="1600" b="1"/>
          </a:p>
          <a:p>
            <a:pPr>
              <a:buNone/>
            </a:pPr>
            <a:endParaRPr lang="en-US" sz="1600"/>
          </a:p>
        </p:txBody>
      </p:sp>
      <p:sp>
        <p:nvSpPr>
          <p:cNvPr id="17"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871" y="648931"/>
            <a:ext cx="516139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1C2529-0932-4BB8-84EF-75B2DA7FA513}"/>
              </a:ext>
            </a:extLst>
          </p:cNvPr>
          <p:cNvPicPr>
            <a:picLocks noChangeAspect="1"/>
          </p:cNvPicPr>
          <p:nvPr/>
        </p:nvPicPr>
        <p:blipFill>
          <a:blip r:embed="rId4"/>
          <a:stretch>
            <a:fillRect/>
          </a:stretch>
        </p:blipFill>
        <p:spPr>
          <a:xfrm>
            <a:off x="4221917" y="770884"/>
            <a:ext cx="3783426" cy="5020316"/>
          </a:xfrm>
          <a:prstGeom prst="rect">
            <a:avLst/>
          </a:prstGeom>
        </p:spPr>
      </p:pic>
    </p:spTree>
    <p:extLst>
      <p:ext uri="{BB962C8B-B14F-4D97-AF65-F5344CB8AC3E}">
        <p14:creationId xmlns:p14="http://schemas.microsoft.com/office/powerpoint/2010/main" val="368586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990600"/>
            <a:ext cx="7886700" cy="5186363"/>
          </a:xfrm>
        </p:spPr>
        <p:txBody>
          <a:bodyPr>
            <a:normAutofit fontScale="92500"/>
          </a:bodyPr>
          <a:lstStyle/>
          <a:p>
            <a:pPr marL="0" indent="0">
              <a:buNone/>
            </a:pPr>
            <a:r>
              <a:rPr lang="en-US" sz="2400" dirty="0">
                <a:solidFill>
                  <a:schemeClr val="bg1"/>
                </a:solidFill>
              </a:rPr>
              <a:t>						</a:t>
            </a:r>
            <a:r>
              <a:rPr lang="en-US" sz="2400" dirty="0">
                <a:solidFill>
                  <a:srgbClr val="7030A0"/>
                </a:solidFill>
              </a:rPr>
              <a:t>Ms. Harvey- 6</a:t>
            </a:r>
            <a:r>
              <a:rPr lang="en-US" sz="2400" baseline="30000" dirty="0">
                <a:solidFill>
                  <a:srgbClr val="7030A0"/>
                </a:solidFill>
              </a:rPr>
              <a:t>th</a:t>
            </a:r>
            <a:r>
              <a:rPr lang="en-US" sz="2400" dirty="0">
                <a:solidFill>
                  <a:srgbClr val="7030A0"/>
                </a:solidFill>
              </a:rPr>
              <a:t> grade Principal</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r>
              <a:rPr lang="en-US" sz="2400" dirty="0">
                <a:solidFill>
                  <a:schemeClr val="bg1"/>
                </a:solidFill>
              </a:rPr>
              <a:t>													 						                         </a:t>
            </a:r>
            <a:r>
              <a:rPr lang="en-US" sz="2400" dirty="0">
                <a:solidFill>
                  <a:srgbClr val="7030A0"/>
                </a:solidFill>
              </a:rPr>
              <a:t>Ms. Antoine- 6</a:t>
            </a:r>
            <a:r>
              <a:rPr lang="en-US" sz="2400" baseline="30000" dirty="0">
                <a:solidFill>
                  <a:srgbClr val="7030A0"/>
                </a:solidFill>
              </a:rPr>
              <a:t>th</a:t>
            </a:r>
            <a:r>
              <a:rPr lang="en-US" sz="2400" dirty="0">
                <a:solidFill>
                  <a:srgbClr val="7030A0"/>
                </a:solidFill>
              </a:rPr>
              <a:t> grade Assistant Principal</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r>
              <a:rPr lang="en-US" sz="2400" dirty="0">
                <a:solidFill>
                  <a:schemeClr val="bg1"/>
                </a:solidFill>
              </a:rPr>
              <a:t>					         </a:t>
            </a:r>
            <a:r>
              <a:rPr lang="en-US" dirty="0">
                <a:solidFill>
                  <a:srgbClr val="7030A0"/>
                </a:solidFill>
              </a:rPr>
              <a:t>Ms.</a:t>
            </a:r>
            <a:r>
              <a:rPr lang="en-US" sz="2400" dirty="0">
                <a:solidFill>
                  <a:srgbClr val="7030A0"/>
                </a:solidFill>
              </a:rPr>
              <a:t> Barbee-6</a:t>
            </a:r>
            <a:r>
              <a:rPr lang="en-US" sz="2400" baseline="30000" dirty="0">
                <a:solidFill>
                  <a:srgbClr val="7030A0"/>
                </a:solidFill>
              </a:rPr>
              <a:t>th</a:t>
            </a:r>
            <a:r>
              <a:rPr lang="en-US" sz="2400" dirty="0">
                <a:solidFill>
                  <a:srgbClr val="7030A0"/>
                </a:solidFill>
              </a:rPr>
              <a:t> grade Counselor</a:t>
            </a:r>
          </a:p>
          <a:p>
            <a:pPr marL="0" indent="0">
              <a:buNone/>
            </a:pPr>
            <a:endParaRPr lang="en-US" sz="2400" dirty="0">
              <a:solidFill>
                <a:schemeClr val="bg1"/>
              </a:solidFill>
            </a:endParaRPr>
          </a:p>
        </p:txBody>
      </p:sp>
      <p:pic>
        <p:nvPicPr>
          <p:cNvPr id="1026" name="Picture 2" descr="Image result for eugenia anto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593" y="2437789"/>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2ECF4A1-6DD8-4550-B35D-77DAA2EC2AE0}"/>
              </a:ext>
            </a:extLst>
          </p:cNvPr>
          <p:cNvPicPr>
            <a:picLocks noChangeAspect="1"/>
          </p:cNvPicPr>
          <p:nvPr/>
        </p:nvPicPr>
        <p:blipFill>
          <a:blip r:embed="rId3"/>
          <a:stretch>
            <a:fillRect/>
          </a:stretch>
        </p:blipFill>
        <p:spPr>
          <a:xfrm>
            <a:off x="1195922" y="4446134"/>
            <a:ext cx="1745942" cy="1745942"/>
          </a:xfrm>
          <a:prstGeom prst="rect">
            <a:avLst/>
          </a:prstGeom>
        </p:spPr>
      </p:pic>
      <p:pic>
        <p:nvPicPr>
          <p:cNvPr id="8" name="Picture 7">
            <a:extLst>
              <a:ext uri="{FF2B5EF4-FFF2-40B4-BE49-F238E27FC236}">
                <a16:creationId xmlns:a16="http://schemas.microsoft.com/office/drawing/2014/main" id="{11B0B72E-73FD-4814-BB4A-5CFDB45E4EC4}"/>
              </a:ext>
            </a:extLst>
          </p:cNvPr>
          <p:cNvPicPr>
            <a:picLocks noChangeAspect="1"/>
          </p:cNvPicPr>
          <p:nvPr/>
        </p:nvPicPr>
        <p:blipFill>
          <a:blip r:embed="rId4"/>
          <a:stretch>
            <a:fillRect/>
          </a:stretch>
        </p:blipFill>
        <p:spPr>
          <a:xfrm>
            <a:off x="1195922" y="228600"/>
            <a:ext cx="1745942" cy="1975215"/>
          </a:xfrm>
          <a:prstGeom prst="rect">
            <a:avLst/>
          </a:prstGeom>
        </p:spPr>
      </p:pic>
    </p:spTree>
    <p:extLst>
      <p:ext uri="{BB962C8B-B14F-4D97-AF65-F5344CB8AC3E}">
        <p14:creationId xmlns:p14="http://schemas.microsoft.com/office/powerpoint/2010/main" val="31154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7" name="Rectangle 17">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31306" y="648930"/>
            <a:ext cx="2595961" cy="3347337"/>
          </a:xfrm>
        </p:spPr>
        <p:txBody>
          <a:bodyPr vert="horz" lIns="91440" tIns="45720" rIns="91440" bIns="45720" rtlCol="0" anchor="b">
            <a:normAutofit/>
          </a:bodyPr>
          <a:lstStyle/>
          <a:p>
            <a:r>
              <a:rPr lang="en-US" sz="4200"/>
              <a:t>Minor Offense Discipline Record</a:t>
            </a:r>
          </a:p>
        </p:txBody>
      </p:sp>
      <p:grpSp>
        <p:nvGrpSpPr>
          <p:cNvPr id="19" name="Group 19">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036" y="-4763"/>
            <a:ext cx="3761187" cy="6862763"/>
            <a:chOff x="2928938" y="-4763"/>
            <a:chExt cx="5014912" cy="6862763"/>
          </a:xfrm>
        </p:grpSpPr>
        <p:sp>
          <p:nvSpPr>
            <p:cNvPr id="21"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2"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3"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4"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5"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6"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7"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19" y="648931"/>
            <a:ext cx="514082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A screenshot of a cell phone&#10;&#10;Description generated with very high confidence">
            <a:extLst>
              <a:ext uri="{FF2B5EF4-FFF2-40B4-BE49-F238E27FC236}">
                <a16:creationId xmlns:a16="http://schemas.microsoft.com/office/drawing/2014/main" id="{39316447-BCBF-4ECA-916F-16ECF687734A}"/>
              </a:ext>
            </a:extLst>
          </p:cNvPr>
          <p:cNvPicPr>
            <a:picLocks noChangeAspect="1"/>
          </p:cNvPicPr>
          <p:nvPr/>
        </p:nvPicPr>
        <p:blipFill>
          <a:blip r:embed="rId3"/>
          <a:stretch>
            <a:fillRect/>
          </a:stretch>
        </p:blipFill>
        <p:spPr>
          <a:xfrm>
            <a:off x="1176013" y="858085"/>
            <a:ext cx="3727961" cy="4892488"/>
          </a:xfrm>
          <a:prstGeom prst="rect">
            <a:avLst/>
          </a:prstGeom>
        </p:spPr>
      </p:pic>
      <p:sp>
        <p:nvSpPr>
          <p:cNvPr id="5" name="Rectangle 3"/>
          <p:cNvSpPr txBox="1">
            <a:spLocks noChangeArrowheads="1"/>
          </p:cNvSpPr>
          <p:nvPr/>
        </p:nvSpPr>
        <p:spPr>
          <a:xfrm>
            <a:off x="533400" y="1347908"/>
            <a:ext cx="8763000" cy="5357692"/>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defRPr/>
            </a:pPr>
            <a:endParaRPr lang="en-US" sz="3200" b="1" dirty="0">
              <a:solidFill>
                <a:srgbClr val="600000"/>
              </a:solidFill>
            </a:endParaRPr>
          </a:p>
          <a:p>
            <a:pPr lvl="1">
              <a:defRPr/>
            </a:pPr>
            <a:endParaRPr lang="en-US" sz="3500" dirty="0">
              <a:solidFill>
                <a:schemeClr val="accent6">
                  <a:lumMod val="50000"/>
                </a:schemeClr>
              </a:solidFill>
            </a:endParaRPr>
          </a:p>
        </p:txBody>
      </p:sp>
    </p:spTree>
    <p:extLst>
      <p:ext uri="{BB962C8B-B14F-4D97-AF65-F5344CB8AC3E}">
        <p14:creationId xmlns:p14="http://schemas.microsoft.com/office/powerpoint/2010/main" val="531796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92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142" name="Group 141"/>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143"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4"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5" name="Freeform 9"/>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6" name="Freeform 10"/>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7" name="Freeform 11"/>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8" name="Freeform 12"/>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50" name="Rounded 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0" y="648931"/>
            <a:ext cx="515245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9730" y="1011765"/>
            <a:ext cx="2191491" cy="219149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72" y="2080304"/>
            <a:ext cx="2274186" cy="1713288"/>
          </a:xfrm>
          <a:prstGeom prst="rect">
            <a:avLst/>
          </a:prstGeom>
        </p:spPr>
      </p:pic>
      <p:pic>
        <p:nvPicPr>
          <p:cNvPr id="10" name="Picture 8" descr="Image result for green check mark transparen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673387" y="1582465"/>
            <a:ext cx="1243299" cy="129598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no gum"/>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505600" y="4136586"/>
            <a:ext cx="2869727" cy="1485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64878" y="645286"/>
            <a:ext cx="2762387" cy="3350981"/>
          </a:xfrm>
        </p:spPr>
        <p:txBody>
          <a:bodyPr vert="horz" lIns="91440" tIns="45720" rIns="91440" bIns="45720" rtlCol="0" anchor="b">
            <a:normAutofit/>
          </a:bodyPr>
          <a:lstStyle/>
          <a:p>
            <a:pPr algn="r"/>
            <a:r>
              <a:rPr lang="en-US" sz="4200" dirty="0">
                <a:effectLst>
                  <a:outerShdw blurRad="38100" dist="38100" dir="2700000" algn="tl">
                    <a:srgbClr val="000000">
                      <a:alpha val="43137"/>
                    </a:srgbClr>
                  </a:outerShdw>
                </a:effectLst>
              </a:rPr>
              <a:t>No Food or Drinks in Classrooms</a:t>
            </a:r>
          </a:p>
        </p:txBody>
      </p:sp>
    </p:spTree>
    <p:extLst>
      <p:ext uri="{BB962C8B-B14F-4D97-AF65-F5344CB8AC3E}">
        <p14:creationId xmlns:p14="http://schemas.microsoft.com/office/powerpoint/2010/main" val="3753175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p:cNvSpPr>
            <a:spLocks noGrp="1"/>
          </p:cNvSpPr>
          <p:nvPr>
            <p:ph type="title"/>
          </p:nvPr>
        </p:nvSpPr>
        <p:spPr>
          <a:xfrm>
            <a:off x="372084" y="685801"/>
            <a:ext cx="2335946" cy="5105400"/>
          </a:xfrm>
        </p:spPr>
        <p:txBody>
          <a:bodyPr>
            <a:normAutofit/>
          </a:bodyPr>
          <a:lstStyle/>
          <a:p>
            <a:pPr algn="l"/>
            <a:r>
              <a:rPr lang="en-US" sz="3600" dirty="0">
                <a:solidFill>
                  <a:srgbClr val="FFFFFF"/>
                </a:solidFill>
                <a:effectLst>
                  <a:outerShdw blurRad="38100" dist="38100" dir="2700000" algn="tl">
                    <a:srgbClr val="000000">
                      <a:alpha val="43137"/>
                    </a:srgbClr>
                  </a:outerShdw>
                </a:effectLst>
              </a:rPr>
              <a:t>Electronic Devices</a:t>
            </a:r>
          </a:p>
        </p:txBody>
      </p:sp>
      <p:grpSp>
        <p:nvGrpSpPr>
          <p:cNvPr id="145" name="Group 14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9"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4F166DFA-2EA7-4E70-A2B3-6125E8119C6C}"/>
              </a:ext>
            </a:extLst>
          </p:cNvPr>
          <p:cNvSpPr>
            <a:spLocks noGrp="1"/>
          </p:cNvSpPr>
          <p:nvPr>
            <p:ph idx="1"/>
          </p:nvPr>
        </p:nvSpPr>
        <p:spPr>
          <a:xfrm>
            <a:off x="3837829" y="42264"/>
            <a:ext cx="4789439" cy="6663335"/>
          </a:xfrm>
        </p:spPr>
        <p:txBody>
          <a:bodyPr>
            <a:normAutofit lnSpcReduction="10000"/>
          </a:bodyPr>
          <a:lstStyle/>
          <a:p>
            <a:pPr marL="0" indent="0">
              <a:buNone/>
            </a:pPr>
            <a:endParaRPr lang="en-US" dirty="0"/>
          </a:p>
          <a:p>
            <a:pPr marL="0" indent="0">
              <a:buNone/>
            </a:pPr>
            <a:r>
              <a:rPr lang="en-US" dirty="0"/>
              <a:t>All students selecting virtual instruction will have the option to use their own device or checkout a Lamar CISD student laptop.</a:t>
            </a:r>
          </a:p>
          <a:p>
            <a:pPr marL="0" indent="0">
              <a:buNone/>
            </a:pPr>
            <a:endParaRPr lang="en-US" dirty="0"/>
          </a:p>
          <a:p>
            <a:pPr marL="0" indent="0">
              <a:buNone/>
            </a:pPr>
            <a:r>
              <a:rPr lang="en-US" dirty="0"/>
              <a:t>All students selecting on-campus instruction are encouraged to bring their own electronic device. </a:t>
            </a:r>
          </a:p>
          <a:p>
            <a:pPr marL="0" indent="0">
              <a:buNone/>
            </a:pPr>
            <a:endParaRPr lang="en-US" dirty="0"/>
          </a:p>
          <a:p>
            <a:pPr marL="0" indent="0">
              <a:buNone/>
            </a:pPr>
            <a:r>
              <a:rPr lang="en-US" dirty="0"/>
              <a:t>On-campus students will share campus devices if they do not have their own personal device.  Students will learn how to sanitize technology devices before they use one and after they finish using it. </a:t>
            </a:r>
          </a:p>
          <a:p>
            <a:pPr marL="0" indent="0">
              <a:buNone/>
            </a:pPr>
            <a:endParaRPr lang="en-US" dirty="0"/>
          </a:p>
          <a:p>
            <a:pPr marL="0" indent="0">
              <a:buNone/>
            </a:pPr>
            <a:endParaRPr lang="en-US" sz="1700" dirty="0"/>
          </a:p>
        </p:txBody>
      </p:sp>
      <p:pic>
        <p:nvPicPr>
          <p:cNvPr id="45062" name="Picture 6" descr="http://l.yimg.com/g/images/spaceball.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45064" name="Picture 8" descr="http://l.yimg.com/g/images/spaceball.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spTree>
    <p:extLst>
      <p:ext uri="{BB962C8B-B14F-4D97-AF65-F5344CB8AC3E}">
        <p14:creationId xmlns:p14="http://schemas.microsoft.com/office/powerpoint/2010/main" val="629992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p:cNvSpPr>
            <a:spLocks noGrp="1"/>
          </p:cNvSpPr>
          <p:nvPr>
            <p:ph type="title"/>
          </p:nvPr>
        </p:nvSpPr>
        <p:spPr>
          <a:xfrm>
            <a:off x="372084" y="685801"/>
            <a:ext cx="2335946" cy="5105400"/>
          </a:xfrm>
        </p:spPr>
        <p:txBody>
          <a:bodyPr>
            <a:normAutofit/>
          </a:bodyPr>
          <a:lstStyle/>
          <a:p>
            <a:pPr algn="l"/>
            <a:r>
              <a:rPr lang="en-US" sz="3600" dirty="0">
                <a:solidFill>
                  <a:srgbClr val="FFFFFF"/>
                </a:solidFill>
                <a:effectLst>
                  <a:outerShdw blurRad="38100" dist="38100" dir="2700000" algn="tl">
                    <a:srgbClr val="000000">
                      <a:alpha val="43137"/>
                    </a:srgbClr>
                  </a:outerShdw>
                </a:effectLst>
              </a:rPr>
              <a:t>Electronic Devices</a:t>
            </a:r>
          </a:p>
        </p:txBody>
      </p:sp>
      <p:grpSp>
        <p:nvGrpSpPr>
          <p:cNvPr id="145" name="Group 14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9"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4F166DFA-2EA7-4E70-A2B3-6125E8119C6C}"/>
              </a:ext>
            </a:extLst>
          </p:cNvPr>
          <p:cNvSpPr>
            <a:spLocks noGrp="1"/>
          </p:cNvSpPr>
          <p:nvPr>
            <p:ph idx="1"/>
          </p:nvPr>
        </p:nvSpPr>
        <p:spPr>
          <a:xfrm>
            <a:off x="3837829" y="42264"/>
            <a:ext cx="4789439" cy="6663335"/>
          </a:xfrm>
        </p:spPr>
        <p:txBody>
          <a:bodyPr>
            <a:normAutofit/>
          </a:bodyPr>
          <a:lstStyle/>
          <a:p>
            <a:pPr marL="0" indent="0">
              <a:buNone/>
            </a:pPr>
            <a:endParaRPr lang="en-US" dirty="0"/>
          </a:p>
          <a:p>
            <a:pPr marL="0" indent="0">
              <a:buNone/>
            </a:pPr>
            <a:r>
              <a:rPr lang="en-US" dirty="0"/>
              <a:t>If opting to use a personal device, the device should meet the following requirements:</a:t>
            </a:r>
          </a:p>
          <a:p>
            <a:r>
              <a:rPr lang="en-US" sz="1600" dirty="0"/>
              <a:t>Minimum screen of at least 9.7” or larger</a:t>
            </a:r>
          </a:p>
          <a:p>
            <a:r>
              <a:rPr lang="en-US" sz="1600" dirty="0"/>
              <a:t>Modern Operating System</a:t>
            </a:r>
          </a:p>
          <a:p>
            <a:pPr lvl="1"/>
            <a:r>
              <a:rPr lang="en-US" sz="1200" dirty="0"/>
              <a:t>Window 7 or newer</a:t>
            </a:r>
          </a:p>
          <a:p>
            <a:pPr lvl="1"/>
            <a:r>
              <a:rPr lang="en-US" sz="1200" dirty="0"/>
              <a:t>MacOS 10.12 or newer</a:t>
            </a:r>
          </a:p>
          <a:p>
            <a:pPr lvl="1"/>
            <a:r>
              <a:rPr lang="en-US" sz="1200" dirty="0"/>
              <a:t>iOS 11.0 or newer</a:t>
            </a:r>
          </a:p>
          <a:p>
            <a:pPr fontAlgn="base"/>
            <a:r>
              <a:rPr lang="en-US" sz="1600" dirty="0"/>
              <a:t>Memory: 2GB of RAM</a:t>
            </a:r>
          </a:p>
          <a:p>
            <a:pPr fontAlgn="base"/>
            <a:r>
              <a:rPr lang="en-US" sz="1600" dirty="0"/>
              <a:t>Hard Disk Space: 200MB of free hard disk space</a:t>
            </a:r>
          </a:p>
          <a:p>
            <a:pPr fontAlgn="base"/>
            <a:r>
              <a:rPr lang="en-US" sz="1600" dirty="0"/>
              <a:t>Google Chrome web browser</a:t>
            </a:r>
          </a:p>
          <a:p>
            <a:pPr fontAlgn="base"/>
            <a:r>
              <a:rPr lang="en-US" sz="1600" dirty="0"/>
              <a:t>Webcam/self-facing camera</a:t>
            </a:r>
          </a:p>
          <a:p>
            <a:pPr fontAlgn="base"/>
            <a:r>
              <a:rPr lang="en-US" sz="1600" dirty="0"/>
              <a:t>Microphone</a:t>
            </a:r>
          </a:p>
          <a:p>
            <a:pPr marL="0" indent="0">
              <a:buNone/>
            </a:pPr>
            <a:endParaRPr lang="en-US" dirty="0"/>
          </a:p>
          <a:p>
            <a:pPr marL="0" indent="0">
              <a:buNone/>
            </a:pPr>
            <a:endParaRPr lang="en-US" sz="1700" dirty="0"/>
          </a:p>
        </p:txBody>
      </p:sp>
      <p:pic>
        <p:nvPicPr>
          <p:cNvPr id="45062" name="Picture 6" descr="http://l.yimg.com/g/images/spaceball.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45064" name="Picture 8" descr="http://l.yimg.com/g/images/spaceball.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spTree>
    <p:extLst>
      <p:ext uri="{BB962C8B-B14F-4D97-AF65-F5344CB8AC3E}">
        <p14:creationId xmlns:p14="http://schemas.microsoft.com/office/powerpoint/2010/main" val="2862741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p:cNvSpPr>
            <a:spLocks noGrp="1"/>
          </p:cNvSpPr>
          <p:nvPr>
            <p:ph type="title"/>
          </p:nvPr>
        </p:nvSpPr>
        <p:spPr>
          <a:xfrm>
            <a:off x="372084" y="685801"/>
            <a:ext cx="2335946" cy="5105400"/>
          </a:xfrm>
        </p:spPr>
        <p:txBody>
          <a:bodyPr>
            <a:normAutofit/>
          </a:bodyPr>
          <a:lstStyle/>
          <a:p>
            <a:pPr algn="l"/>
            <a:r>
              <a:rPr lang="en-US" sz="3600" dirty="0">
                <a:solidFill>
                  <a:srgbClr val="FFFFFF"/>
                </a:solidFill>
                <a:effectLst>
                  <a:outerShdw blurRad="38100" dist="38100" dir="2700000" algn="tl">
                    <a:srgbClr val="000000">
                      <a:alpha val="43137"/>
                    </a:srgbClr>
                  </a:outerShdw>
                </a:effectLst>
              </a:rPr>
              <a:t>Cell Phone</a:t>
            </a:r>
            <a:br>
              <a:rPr lang="en-US" sz="3600" dirty="0">
                <a:solidFill>
                  <a:srgbClr val="FFFFFF"/>
                </a:solidFill>
                <a:effectLst>
                  <a:outerShdw blurRad="38100" dist="38100" dir="2700000" algn="tl">
                    <a:srgbClr val="000000">
                      <a:alpha val="43137"/>
                    </a:srgbClr>
                  </a:outerShdw>
                </a:effectLst>
              </a:rPr>
            </a:br>
            <a:r>
              <a:rPr lang="en-US" sz="3600" dirty="0">
                <a:solidFill>
                  <a:srgbClr val="FFFFFF"/>
                </a:solidFill>
                <a:effectLst>
                  <a:outerShdw blurRad="38100" dist="38100" dir="2700000" algn="tl">
                    <a:srgbClr val="000000">
                      <a:alpha val="43137"/>
                    </a:srgbClr>
                  </a:outerShdw>
                </a:effectLst>
              </a:rPr>
              <a:t>Policy</a:t>
            </a:r>
          </a:p>
        </p:txBody>
      </p:sp>
      <p:grpSp>
        <p:nvGrpSpPr>
          <p:cNvPr id="145" name="Group 14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9"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4F166DFA-2EA7-4E70-A2B3-6125E8119C6C}"/>
              </a:ext>
            </a:extLst>
          </p:cNvPr>
          <p:cNvSpPr>
            <a:spLocks noGrp="1"/>
          </p:cNvSpPr>
          <p:nvPr>
            <p:ph idx="1"/>
          </p:nvPr>
        </p:nvSpPr>
        <p:spPr>
          <a:xfrm>
            <a:off x="3837829" y="42264"/>
            <a:ext cx="4789439" cy="6507735"/>
          </a:xfrm>
        </p:spPr>
        <p:txBody>
          <a:bodyPr>
            <a:normAutofit/>
          </a:bodyPr>
          <a:lstStyle/>
          <a:p>
            <a:pPr marL="0" indent="0">
              <a:buNone/>
            </a:pPr>
            <a:r>
              <a:rPr lang="en-US" sz="1700" i="1" dirty="0">
                <a:ea typeface="+mn-lt"/>
                <a:cs typeface="+mn-lt"/>
              </a:rPr>
              <a:t>Lamar CISD believes that appropriate use of students’ technology devices enhances our students’ education. Students may use devices in class at the teacher’s discretion. Students must follow teacher, campus, and district rules. </a:t>
            </a:r>
            <a:endParaRPr lang="en-US" sz="1700" b="1" dirty="0"/>
          </a:p>
          <a:p>
            <a:pPr marL="0" indent="0">
              <a:buNone/>
            </a:pPr>
            <a:r>
              <a:rPr lang="en-US" sz="1700" dirty="0">
                <a:ea typeface="+mn-lt"/>
                <a:cs typeface="+mn-lt"/>
              </a:rPr>
              <a:t>Students must adhere to the following rules regarding cell phone use: </a:t>
            </a:r>
            <a:endParaRPr lang="en-US" dirty="0"/>
          </a:p>
          <a:p>
            <a:r>
              <a:rPr lang="en-US" sz="1700" dirty="0">
                <a:ea typeface="+mn-lt"/>
                <a:cs typeface="+mn-lt"/>
              </a:rPr>
              <a:t>Cell phones must be turned off and cannot be visible on campus during the school day.  </a:t>
            </a:r>
            <a:r>
              <a:rPr lang="en-US" sz="1700" b="1" i="1" dirty="0">
                <a:ea typeface="+mn-lt"/>
                <a:cs typeface="+mn-lt"/>
              </a:rPr>
              <a:t>Students may use devices in class only at the teacher’s discretion.</a:t>
            </a:r>
            <a:r>
              <a:rPr lang="en-US" sz="1700" b="1" dirty="0">
                <a:ea typeface="+mn-lt"/>
                <a:cs typeface="+mn-lt"/>
              </a:rPr>
              <a:t> </a:t>
            </a:r>
            <a:endParaRPr lang="en-US" b="1" dirty="0"/>
          </a:p>
          <a:p>
            <a:r>
              <a:rPr lang="en-US" sz="1700" dirty="0">
                <a:ea typeface="+mn-lt"/>
                <a:cs typeface="+mn-lt"/>
              </a:rPr>
              <a:t>Placing a cell phone on vibrate or texting is not considered off and is prohibited. </a:t>
            </a:r>
            <a:endParaRPr lang="en-US" dirty="0"/>
          </a:p>
          <a:p>
            <a:r>
              <a:rPr lang="en-US" sz="1700" dirty="0">
                <a:ea typeface="+mn-lt"/>
                <a:cs typeface="+mn-lt"/>
              </a:rPr>
              <a:t>Using a cell phone to record or video tape is prohibited. </a:t>
            </a:r>
            <a:endParaRPr lang="en-US" dirty="0"/>
          </a:p>
          <a:p>
            <a:pPr>
              <a:lnSpc>
                <a:spcPct val="90000"/>
              </a:lnSpc>
            </a:pPr>
            <a:r>
              <a:rPr lang="en-US" sz="1700" dirty="0">
                <a:ea typeface="+mn-lt"/>
                <a:cs typeface="+mn-lt"/>
              </a:rPr>
              <a:t>Ear buds, speakers, radios, MP3 players, video or audio recorders, DVD players, cameras, games or other electronic devices should only be visible in the classroom at the teacher’s discretion.  </a:t>
            </a:r>
          </a:p>
          <a:p>
            <a:pPr marL="0" indent="0">
              <a:lnSpc>
                <a:spcPct val="90000"/>
              </a:lnSpc>
              <a:buNone/>
            </a:pPr>
            <a:r>
              <a:rPr lang="en-US" sz="1700" b="1" dirty="0">
                <a:ea typeface="+mn-lt"/>
                <a:cs typeface="+mn-lt"/>
              </a:rPr>
              <a:t>If a student needs to make a phone call to parents or guardians, they may do so in the Front Office. </a:t>
            </a:r>
            <a:endParaRPr lang="en-US" sz="1700" dirty="0"/>
          </a:p>
        </p:txBody>
      </p:sp>
      <p:pic>
        <p:nvPicPr>
          <p:cNvPr id="45062" name="Picture 6" descr="http://l.yimg.com/g/images/spaceball.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45064" name="Picture 8" descr="http://l.yimg.com/g/images/spaceball.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p:cNvSpPr>
            <a:spLocks noGrp="1"/>
          </p:cNvSpPr>
          <p:nvPr>
            <p:ph type="title"/>
          </p:nvPr>
        </p:nvSpPr>
        <p:spPr>
          <a:xfrm>
            <a:off x="372084" y="685801"/>
            <a:ext cx="2335946" cy="5105400"/>
          </a:xfrm>
        </p:spPr>
        <p:txBody>
          <a:bodyPr>
            <a:normAutofit/>
          </a:bodyPr>
          <a:lstStyle/>
          <a:p>
            <a:pPr algn="l"/>
            <a:r>
              <a:rPr lang="en-US" sz="3600" dirty="0">
                <a:solidFill>
                  <a:srgbClr val="FFFFFF"/>
                </a:solidFill>
                <a:effectLst>
                  <a:outerShdw blurRad="38100" dist="38100" dir="2700000" algn="tl">
                    <a:srgbClr val="000000">
                      <a:alpha val="43137"/>
                    </a:srgbClr>
                  </a:outerShdw>
                </a:effectLst>
              </a:rPr>
              <a:t>Cell Phone Policy</a:t>
            </a:r>
          </a:p>
        </p:txBody>
      </p:sp>
      <p:grpSp>
        <p:nvGrpSpPr>
          <p:cNvPr id="145" name="Group 14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9"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4F166DFA-2EA7-4E70-A2B3-6125E8119C6C}"/>
              </a:ext>
            </a:extLst>
          </p:cNvPr>
          <p:cNvSpPr>
            <a:spLocks noGrp="1"/>
          </p:cNvSpPr>
          <p:nvPr>
            <p:ph idx="1"/>
          </p:nvPr>
        </p:nvSpPr>
        <p:spPr>
          <a:xfrm>
            <a:off x="3837829" y="685801"/>
            <a:ext cx="4789439" cy="5105400"/>
          </a:xfrm>
        </p:spPr>
        <p:txBody>
          <a:bodyPr>
            <a:normAutofit/>
          </a:bodyPr>
          <a:lstStyle/>
          <a:p>
            <a:pPr marL="0" indent="0">
              <a:lnSpc>
                <a:spcPct val="90000"/>
              </a:lnSpc>
              <a:buNone/>
            </a:pPr>
            <a:endParaRPr lang="en-US" sz="1700" b="1" dirty="0"/>
          </a:p>
          <a:p>
            <a:pPr>
              <a:lnSpc>
                <a:spcPct val="90000"/>
              </a:lnSpc>
            </a:pPr>
            <a:r>
              <a:rPr lang="en-US" sz="1700" dirty="0"/>
              <a:t>FIRST OFFENSE </a:t>
            </a:r>
            <a:r>
              <a:rPr lang="en-US" sz="1700" dirty="0">
                <a:latin typeface="Calibri"/>
                <a:sym typeface="Symbol"/>
              </a:rPr>
              <a:t></a:t>
            </a:r>
            <a:r>
              <a:rPr lang="en-US" sz="1700" dirty="0"/>
              <a:t> The cell phone will be confiscated and returned to the student at the end of the school day. </a:t>
            </a:r>
          </a:p>
          <a:p>
            <a:pPr>
              <a:lnSpc>
                <a:spcPct val="90000"/>
              </a:lnSpc>
            </a:pPr>
            <a:r>
              <a:rPr lang="en-US" sz="1700" dirty="0"/>
              <a:t>SECOND OFFENSE </a:t>
            </a:r>
            <a:r>
              <a:rPr lang="en-US" sz="1700" dirty="0">
                <a:latin typeface="Calibri"/>
                <a:sym typeface="Symbol"/>
              </a:rPr>
              <a:t></a:t>
            </a:r>
            <a:r>
              <a:rPr lang="en-US" sz="1700" dirty="0"/>
              <a:t> The cell phone will be confiscated; parent phone call and cell phone will be returned to the student at the end of the day. </a:t>
            </a:r>
          </a:p>
          <a:p>
            <a:pPr>
              <a:lnSpc>
                <a:spcPct val="90000"/>
              </a:lnSpc>
            </a:pPr>
            <a:r>
              <a:rPr lang="en-US" sz="1700" dirty="0"/>
              <a:t>THIRD OFFENSE </a:t>
            </a:r>
            <a:r>
              <a:rPr lang="en-US" sz="1700" dirty="0">
                <a:latin typeface="Calibri"/>
                <a:sym typeface="Symbol"/>
              </a:rPr>
              <a:t></a:t>
            </a:r>
            <a:r>
              <a:rPr lang="en-US" sz="1700" dirty="0"/>
              <a:t> The cell phone will be confiscated and returned to a parent or guardian after a mandatory parent conference.  </a:t>
            </a:r>
          </a:p>
          <a:p>
            <a:pPr>
              <a:lnSpc>
                <a:spcPct val="90000"/>
              </a:lnSpc>
            </a:pPr>
            <a:r>
              <a:rPr lang="en-US" sz="1700" dirty="0"/>
              <a:t>FOURTH OFFENSE </a:t>
            </a:r>
            <a:r>
              <a:rPr lang="en-US" sz="1700" dirty="0">
                <a:latin typeface="Calibri"/>
                <a:sym typeface="Symbol"/>
              </a:rPr>
              <a:t></a:t>
            </a:r>
            <a:r>
              <a:rPr lang="en-US" sz="1700" dirty="0"/>
              <a:t> The cell phone will be confiscated and returned to a parent or guardian after the monetary payment.  </a:t>
            </a:r>
            <a:r>
              <a:rPr lang="en-US" sz="1700" dirty="0">
                <a:latin typeface="Calibri"/>
                <a:sym typeface="Symbol"/>
              </a:rPr>
              <a:t></a:t>
            </a:r>
            <a:r>
              <a:rPr lang="en-US" sz="1700" dirty="0"/>
              <a:t> In accordance with Texas Education Code 37.082 a $15 administrative fee will be collected.</a:t>
            </a:r>
          </a:p>
        </p:txBody>
      </p:sp>
      <p:pic>
        <p:nvPicPr>
          <p:cNvPr id="45062" name="Picture 6" descr="http://l.yimg.com/g/images/spaceball.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45064" name="Picture 8" descr="http://l.yimg.com/g/images/spaceball.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spTree>
    <p:extLst>
      <p:ext uri="{BB962C8B-B14F-4D97-AF65-F5344CB8AC3E}">
        <p14:creationId xmlns:p14="http://schemas.microsoft.com/office/powerpoint/2010/main" val="2781449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066800"/>
            <a:ext cx="8229600" cy="1143000"/>
          </a:xfrm>
        </p:spPr>
        <p:txBody>
          <a:bodyPr>
            <a:normAutofit fontScale="90000"/>
          </a:bodyPr>
          <a:lstStyle/>
          <a:p>
            <a:r>
              <a:rPr lang="en-US" sz="4800" dirty="0"/>
              <a:t> </a:t>
            </a:r>
            <a:r>
              <a:rPr lang="en-US" sz="4900" dirty="0">
                <a:effectLst>
                  <a:outerShdw blurRad="38100" dist="38100" dir="2700000" algn="tl">
                    <a:srgbClr val="000000">
                      <a:alpha val="43137"/>
                    </a:srgbClr>
                  </a:outerShdw>
                </a:effectLst>
              </a:rPr>
              <a:t>Unacceptable and Inappropriate Use of Technology</a:t>
            </a:r>
          </a:p>
        </p:txBody>
      </p:sp>
      <p:sp>
        <p:nvSpPr>
          <p:cNvPr id="3" name="Content Placeholder 2"/>
          <p:cNvSpPr>
            <a:spLocks noGrp="1"/>
          </p:cNvSpPr>
          <p:nvPr>
            <p:ph idx="1"/>
          </p:nvPr>
        </p:nvSpPr>
        <p:spPr>
          <a:xfrm>
            <a:off x="762000" y="1524000"/>
            <a:ext cx="8458200" cy="4717181"/>
          </a:xfrm>
        </p:spPr>
        <p:txBody>
          <a:bodyPr>
            <a:normAutofit/>
          </a:bodyPr>
          <a:lstStyle/>
          <a:p>
            <a:pPr>
              <a:buNone/>
            </a:pPr>
            <a:endParaRPr lang="en-US" sz="4000" b="1" dirty="0">
              <a:solidFill>
                <a:srgbClr val="600000"/>
              </a:solidFill>
            </a:endParaRPr>
          </a:p>
          <a:p>
            <a:pPr algn="ctr">
              <a:buNone/>
            </a:pPr>
            <a:r>
              <a:rPr lang="en-US" sz="3600" dirty="0">
                <a:solidFill>
                  <a:schemeClr val="accent6">
                    <a:lumMod val="50000"/>
                  </a:schemeClr>
                </a:solidFill>
              </a:rPr>
              <a:t>Please refer to the LCISD Secondary Student Code of Conduct.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5252" y="533400"/>
            <a:ext cx="6587189" cy="769441"/>
          </a:xfrm>
          <a:prstGeom prst="rect">
            <a:avLst/>
          </a:prstGeom>
        </p:spPr>
        <p:txBody>
          <a:bodyPr wrap="none">
            <a:spAutoFit/>
          </a:bodyPr>
          <a:lstStyle/>
          <a:p>
            <a:pPr algn="ctr"/>
            <a:r>
              <a:rPr lang="en-US" sz="4400" dirty="0">
                <a:effectLst>
                  <a:outerShdw blurRad="38100" dist="38100" dir="2700000" algn="tl">
                    <a:srgbClr val="000000">
                      <a:alpha val="43137"/>
                    </a:srgbClr>
                  </a:outerShdw>
                </a:effectLst>
              </a:rPr>
              <a:t>Roberts is a Bully Free Zone</a:t>
            </a:r>
          </a:p>
        </p:txBody>
      </p:sp>
      <p:sp>
        <p:nvSpPr>
          <p:cNvPr id="2" name="TextBox 1"/>
          <p:cNvSpPr txBox="1"/>
          <p:nvPr/>
        </p:nvSpPr>
        <p:spPr>
          <a:xfrm>
            <a:off x="1371600" y="4572000"/>
            <a:ext cx="7543800" cy="1077218"/>
          </a:xfrm>
          <a:prstGeom prst="rect">
            <a:avLst/>
          </a:prstGeom>
          <a:noFill/>
        </p:spPr>
        <p:txBody>
          <a:bodyPr wrap="square" rtlCol="0">
            <a:spAutoFit/>
          </a:bodyPr>
          <a:lstStyle/>
          <a:p>
            <a:endParaRPr lang="en-US" sz="3200" dirty="0"/>
          </a:p>
          <a:p>
            <a:pPr marL="285750" indent="-285750">
              <a:buFont typeface="Arial" panose="020B0604020202020204" pitchFamily="34" charset="0"/>
              <a:buChar char="•"/>
            </a:pPr>
            <a:r>
              <a:rPr lang="en-US" sz="3200" dirty="0"/>
              <a:t>No Place for Hate-Character Counts Club</a:t>
            </a:r>
          </a:p>
        </p:txBody>
      </p:sp>
      <p:pic>
        <p:nvPicPr>
          <p:cNvPr id="10242" name="Picture 2" descr="Image result for no bully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344" y="1758701"/>
            <a:ext cx="4191000" cy="235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983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sz="5400" dirty="0"/>
              <a:t> </a:t>
            </a:r>
            <a:r>
              <a:rPr lang="en-US" sz="5400" dirty="0">
                <a:effectLst>
                  <a:outerShdw blurRad="38100" dist="38100" dir="2700000" algn="tl">
                    <a:srgbClr val="000000">
                      <a:alpha val="43137"/>
                    </a:srgbClr>
                  </a:outerShdw>
                </a:effectLst>
              </a:rPr>
              <a:t>What is Bullying ?</a:t>
            </a:r>
          </a:p>
        </p:txBody>
      </p:sp>
      <p:sp>
        <p:nvSpPr>
          <p:cNvPr id="3" name="Content Placeholder 2"/>
          <p:cNvSpPr>
            <a:spLocks noGrp="1"/>
          </p:cNvSpPr>
          <p:nvPr>
            <p:ph idx="1"/>
          </p:nvPr>
        </p:nvSpPr>
        <p:spPr>
          <a:xfrm>
            <a:off x="304800" y="1066800"/>
            <a:ext cx="8915400" cy="5181600"/>
          </a:xfrm>
        </p:spPr>
        <p:txBody>
          <a:bodyPr>
            <a:normAutofit/>
          </a:bodyPr>
          <a:lstStyle/>
          <a:p>
            <a:pPr>
              <a:buNone/>
            </a:pPr>
            <a:r>
              <a:rPr lang="en-US" sz="3600" b="1" dirty="0">
                <a:solidFill>
                  <a:srgbClr val="600000"/>
                </a:solidFill>
              </a:rPr>
              <a:t>  </a:t>
            </a:r>
          </a:p>
          <a:p>
            <a:pPr>
              <a:buNone/>
            </a:pPr>
            <a:r>
              <a:rPr lang="en-US" sz="3600" dirty="0">
                <a:solidFill>
                  <a:srgbClr val="600000"/>
                </a:solidFill>
              </a:rPr>
              <a:t>   </a:t>
            </a:r>
            <a:r>
              <a:rPr lang="en-US" sz="3600" dirty="0">
                <a:solidFill>
                  <a:schemeClr val="accent6">
                    <a:lumMod val="50000"/>
                  </a:schemeClr>
                </a:solidFill>
              </a:rPr>
              <a:t>A single significant act or pattern of acts by one or more students directed at another student that exploits an imbalance of power and involves engaging in written or verbal expression, expression through electronic means, or physical conduct.</a:t>
            </a:r>
          </a:p>
        </p:txBody>
      </p:sp>
    </p:spTree>
    <p:extLst>
      <p:ext uri="{BB962C8B-B14F-4D97-AF65-F5344CB8AC3E}">
        <p14:creationId xmlns:p14="http://schemas.microsoft.com/office/powerpoint/2010/main" val="2993476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90"/>
            <a:ext cx="7704667" cy="1981200"/>
          </a:xfrm>
        </p:spPr>
        <p:txBody>
          <a:bodyPr/>
          <a:lstStyle/>
          <a:p>
            <a:r>
              <a:rPr lang="en-US" dirty="0">
                <a:effectLst>
                  <a:outerShdw blurRad="38100" dist="38100" dir="2700000" algn="tl">
                    <a:srgbClr val="000000">
                      <a:alpha val="43137"/>
                    </a:srgbClr>
                  </a:outerShdw>
                </a:effectLst>
              </a:rPr>
              <a:t>What does Bullying look like?</a:t>
            </a:r>
          </a:p>
        </p:txBody>
      </p:sp>
      <p:sp>
        <p:nvSpPr>
          <p:cNvPr id="3" name="Content Placeholder 2"/>
          <p:cNvSpPr>
            <a:spLocks noGrp="1"/>
          </p:cNvSpPr>
          <p:nvPr>
            <p:ph idx="1"/>
          </p:nvPr>
        </p:nvSpPr>
        <p:spPr>
          <a:xfrm>
            <a:off x="868681" y="1447800"/>
            <a:ext cx="8122920" cy="5257800"/>
          </a:xfrm>
        </p:spPr>
        <p:txBody>
          <a:bodyPr>
            <a:normAutofit lnSpcReduction="10000"/>
          </a:bodyPr>
          <a:lstStyle/>
          <a:p>
            <a:pPr>
              <a:buNone/>
            </a:pPr>
            <a:endParaRPr lang="en-US" sz="3600" dirty="0">
              <a:solidFill>
                <a:srgbClr val="600000"/>
              </a:solidFill>
            </a:endParaRPr>
          </a:p>
          <a:p>
            <a:pPr>
              <a:buNone/>
            </a:pPr>
            <a:r>
              <a:rPr lang="en-US" sz="3600" dirty="0">
                <a:solidFill>
                  <a:schemeClr val="accent6">
                    <a:lumMod val="50000"/>
                  </a:schemeClr>
                </a:solidFill>
              </a:rPr>
              <a:t>Acts of bullying can be physical or verbal. </a:t>
            </a:r>
            <a:endParaRPr lang="en-US" sz="2400" dirty="0">
              <a:solidFill>
                <a:schemeClr val="accent6">
                  <a:lumMod val="50000"/>
                </a:schemeClr>
              </a:solidFill>
            </a:endParaRPr>
          </a:p>
          <a:p>
            <a:pPr marL="137160" indent="0">
              <a:buNone/>
            </a:pPr>
            <a:r>
              <a:rPr lang="en-US" sz="2400" dirty="0">
                <a:solidFill>
                  <a:schemeClr val="accent6">
                    <a:lumMod val="50000"/>
                  </a:schemeClr>
                </a:solidFill>
              </a:rPr>
              <a:t>1)  Physical bullying such as kicking or pushing</a:t>
            </a:r>
          </a:p>
          <a:p>
            <a:pPr marL="137160" indent="0">
              <a:buNone/>
            </a:pPr>
            <a:endParaRPr lang="en-US" sz="2400" dirty="0">
              <a:solidFill>
                <a:schemeClr val="accent6">
                  <a:lumMod val="50000"/>
                </a:schemeClr>
              </a:solidFill>
            </a:endParaRPr>
          </a:p>
          <a:p>
            <a:pPr marL="137160" indent="0">
              <a:buNone/>
            </a:pPr>
            <a:r>
              <a:rPr lang="en-US" sz="2400" dirty="0">
                <a:solidFill>
                  <a:schemeClr val="accent6">
                    <a:lumMod val="50000"/>
                  </a:schemeClr>
                </a:solidFill>
              </a:rPr>
              <a:t>2)  Verbal bullying such as name-calling or yelling</a:t>
            </a:r>
          </a:p>
          <a:p>
            <a:pPr marL="137160" indent="0">
              <a:buNone/>
            </a:pPr>
            <a:br>
              <a:rPr lang="en-US" sz="2400" dirty="0">
                <a:solidFill>
                  <a:schemeClr val="accent6">
                    <a:lumMod val="50000"/>
                  </a:schemeClr>
                </a:solidFill>
              </a:rPr>
            </a:br>
            <a:r>
              <a:rPr lang="en-US" sz="2400" dirty="0">
                <a:solidFill>
                  <a:schemeClr val="accent6">
                    <a:lumMod val="50000"/>
                  </a:schemeClr>
                </a:solidFill>
              </a:rPr>
              <a:t>3)  Relational bullying such as excluding or rumor-spreading</a:t>
            </a:r>
          </a:p>
          <a:p>
            <a:pPr marL="137160" indent="0">
              <a:buNone/>
            </a:pPr>
            <a:br>
              <a:rPr lang="en-US" sz="2400" dirty="0">
                <a:solidFill>
                  <a:schemeClr val="accent6">
                    <a:lumMod val="50000"/>
                  </a:schemeClr>
                </a:solidFill>
              </a:rPr>
            </a:br>
            <a:r>
              <a:rPr lang="en-US" sz="2400" dirty="0">
                <a:solidFill>
                  <a:schemeClr val="accent6">
                    <a:lumMod val="50000"/>
                  </a:schemeClr>
                </a:solidFill>
              </a:rPr>
              <a:t>4) Cyberbullying which involves sending hurtful messages     </a:t>
            </a:r>
          </a:p>
          <a:p>
            <a:pPr marL="137160" indent="0">
              <a:buNone/>
            </a:pPr>
            <a:r>
              <a:rPr lang="en-US" sz="2400" dirty="0">
                <a:solidFill>
                  <a:schemeClr val="accent6">
                    <a:lumMod val="50000"/>
                  </a:schemeClr>
                </a:solidFill>
              </a:rPr>
              <a:t>     over digital devices like computers and cell phones</a:t>
            </a:r>
          </a:p>
          <a:p>
            <a:pPr>
              <a:buNone/>
            </a:pPr>
            <a:endParaRPr lang="en-US" sz="2400" b="1" dirty="0">
              <a:solidFill>
                <a:srgbClr val="600000"/>
              </a:solidFill>
            </a:endParaRPr>
          </a:p>
        </p:txBody>
      </p:sp>
    </p:spTree>
    <p:extLst>
      <p:ext uri="{BB962C8B-B14F-4D97-AF65-F5344CB8AC3E}">
        <p14:creationId xmlns:p14="http://schemas.microsoft.com/office/powerpoint/2010/main" val="284070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77F81-2B4E-468E-8A57-7256EBD2B489}"/>
              </a:ext>
            </a:extLst>
          </p:cNvPr>
          <p:cNvSpPr>
            <a:spLocks noGrp="1"/>
          </p:cNvSpPr>
          <p:nvPr>
            <p:ph type="title"/>
          </p:nvPr>
        </p:nvSpPr>
        <p:spPr/>
        <p:txBody>
          <a:bodyPr/>
          <a:lstStyle/>
          <a:p>
            <a:r>
              <a:rPr lang="en-US" dirty="0"/>
              <a:t>Daily Schedule</a:t>
            </a:r>
            <a:br>
              <a:rPr lang="en-US" dirty="0"/>
            </a:br>
            <a:r>
              <a:rPr lang="en-US" dirty="0"/>
              <a:t>8:15-3:40</a:t>
            </a:r>
          </a:p>
        </p:txBody>
      </p:sp>
      <p:sp>
        <p:nvSpPr>
          <p:cNvPr id="3" name="Content Placeholder 2">
            <a:extLst>
              <a:ext uri="{FF2B5EF4-FFF2-40B4-BE49-F238E27FC236}">
                <a16:creationId xmlns:a16="http://schemas.microsoft.com/office/drawing/2014/main" id="{73407B38-95AD-4709-BE17-AEAE3B5E183A}"/>
              </a:ext>
            </a:extLst>
          </p:cNvPr>
          <p:cNvSpPr>
            <a:spLocks noGrp="1"/>
          </p:cNvSpPr>
          <p:nvPr>
            <p:ph idx="1"/>
          </p:nvPr>
        </p:nvSpPr>
        <p:spPr>
          <a:xfrm>
            <a:off x="982133" y="2362201"/>
            <a:ext cx="7704667" cy="3256616"/>
          </a:xfrm>
        </p:spPr>
        <p:txBody>
          <a:bodyPr>
            <a:normAutofit fontScale="47500" lnSpcReduction="20000"/>
          </a:bodyPr>
          <a:lstStyle/>
          <a:p>
            <a:endParaRPr lang="en-US" dirty="0">
              <a:latin typeface="Fighting Spirit turbo" panose="02000500000000000000" pitchFamily="2" charset="0"/>
            </a:endParaRPr>
          </a:p>
          <a:p>
            <a:endParaRPr lang="en-US" dirty="0">
              <a:latin typeface="Fighting Spirit turbo" panose="02000500000000000000" pitchFamily="2" charset="0"/>
            </a:endParaRPr>
          </a:p>
          <a:p>
            <a:endParaRPr lang="en-US" sz="4200" dirty="0">
              <a:latin typeface="Fighting Spirit turbo" panose="02000500000000000000" pitchFamily="2" charset="0"/>
            </a:endParaRPr>
          </a:p>
          <a:p>
            <a:r>
              <a:rPr lang="en-US" sz="4200" dirty="0">
                <a:latin typeface="Fighting Spirit turbo" panose="02000500000000000000" pitchFamily="2" charset="0"/>
              </a:rPr>
              <a:t>English Language Arts/Reading (block class 90min.) </a:t>
            </a:r>
          </a:p>
          <a:p>
            <a:r>
              <a:rPr lang="en-US" sz="4200" dirty="0">
                <a:latin typeface="Fighting Spirit turbo" panose="02000500000000000000" pitchFamily="2" charset="0"/>
              </a:rPr>
              <a:t>Math</a:t>
            </a:r>
          </a:p>
          <a:p>
            <a:r>
              <a:rPr lang="en-US" sz="4200" dirty="0">
                <a:latin typeface="Fighting Spirit turbo" panose="02000500000000000000" pitchFamily="2" charset="0"/>
              </a:rPr>
              <a:t>Science</a:t>
            </a:r>
          </a:p>
          <a:p>
            <a:r>
              <a:rPr lang="en-US" sz="4200" dirty="0">
                <a:latin typeface="Fighting Spirit turbo" panose="02000500000000000000" pitchFamily="2" charset="0"/>
              </a:rPr>
              <a:t>Social Studies</a:t>
            </a:r>
          </a:p>
          <a:p>
            <a:r>
              <a:rPr lang="en-US" sz="4200" dirty="0">
                <a:latin typeface="Fighting Spirit turbo" panose="02000500000000000000" pitchFamily="2" charset="0"/>
              </a:rPr>
              <a:t>Physical Education/Dance</a:t>
            </a:r>
          </a:p>
          <a:p>
            <a:r>
              <a:rPr lang="en-US" sz="4200" dirty="0">
                <a:latin typeface="Fighting Spirit turbo" panose="02000500000000000000" pitchFamily="2" charset="0"/>
              </a:rPr>
              <a:t>1 Elective</a:t>
            </a:r>
          </a:p>
          <a:p>
            <a:endParaRPr lang="en-US" dirty="0"/>
          </a:p>
        </p:txBody>
      </p:sp>
    </p:spTree>
    <p:extLst>
      <p:ext uri="{BB962C8B-B14F-4D97-AF65-F5344CB8AC3E}">
        <p14:creationId xmlns:p14="http://schemas.microsoft.com/office/powerpoint/2010/main" val="1385900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04667" cy="1752599"/>
          </a:xfrm>
        </p:spPr>
        <p:txBody>
          <a:bodyPr>
            <a:normAutofit/>
          </a:bodyPr>
          <a:lstStyle/>
          <a:p>
            <a:pPr algn="ctr"/>
            <a:r>
              <a:rPr lang="en-US" sz="4000" dirty="0">
                <a:effectLst>
                  <a:outerShdw blurRad="38100" dist="38100" dir="2700000" algn="tl">
                    <a:srgbClr val="000000">
                      <a:alpha val="43137"/>
                    </a:srgbClr>
                  </a:outerShdw>
                </a:effectLst>
              </a:rPr>
              <a:t>Prohibited Items</a:t>
            </a:r>
          </a:p>
        </p:txBody>
      </p:sp>
      <p:sp>
        <p:nvSpPr>
          <p:cNvPr id="3" name="Content Placeholder 2"/>
          <p:cNvSpPr>
            <a:spLocks noGrp="1"/>
          </p:cNvSpPr>
          <p:nvPr>
            <p:ph sz="half" idx="1"/>
          </p:nvPr>
        </p:nvSpPr>
        <p:spPr>
          <a:xfrm>
            <a:off x="762000" y="1143000"/>
            <a:ext cx="5029200" cy="5257799"/>
          </a:xfrm>
        </p:spPr>
        <p:txBody>
          <a:bodyPr>
            <a:normAutofit/>
          </a:bodyPr>
          <a:lstStyle/>
          <a:p>
            <a:pPr>
              <a:spcBef>
                <a:spcPts val="0"/>
              </a:spcBef>
              <a:spcAft>
                <a:spcPts val="0"/>
              </a:spcAft>
              <a:buFont typeface="Arial" panose="020B0604020202020204" pitchFamily="34" charset="0"/>
              <a:buChar char="•"/>
              <a:defRPr/>
            </a:pPr>
            <a:r>
              <a:rPr lang="en-US" sz="3200" dirty="0">
                <a:solidFill>
                  <a:schemeClr val="accent6">
                    <a:lumMod val="50000"/>
                  </a:schemeClr>
                </a:solidFill>
              </a:rPr>
              <a:t>Toy guns/BB guns/ Air guns</a:t>
            </a:r>
          </a:p>
          <a:p>
            <a:pPr>
              <a:spcBef>
                <a:spcPts val="0"/>
              </a:spcBef>
              <a:spcAft>
                <a:spcPts val="0"/>
              </a:spcAft>
              <a:buFont typeface="Arial" panose="020B0604020202020204" pitchFamily="34" charset="0"/>
              <a:buChar char="•"/>
              <a:defRPr/>
            </a:pPr>
            <a:r>
              <a:rPr lang="en-US" sz="3200" dirty="0">
                <a:solidFill>
                  <a:schemeClr val="accent6">
                    <a:lumMod val="50000"/>
                  </a:schemeClr>
                </a:solidFill>
              </a:rPr>
              <a:t>Knives of any kind</a:t>
            </a:r>
          </a:p>
          <a:p>
            <a:pPr>
              <a:spcBef>
                <a:spcPts val="0"/>
              </a:spcBef>
              <a:spcAft>
                <a:spcPts val="0"/>
              </a:spcAft>
              <a:buFont typeface="Arial" panose="020B0604020202020204" pitchFamily="34" charset="0"/>
              <a:buChar char="•"/>
              <a:defRPr/>
            </a:pPr>
            <a:r>
              <a:rPr lang="en-US" sz="3200" dirty="0">
                <a:solidFill>
                  <a:schemeClr val="accent6">
                    <a:lumMod val="50000"/>
                  </a:schemeClr>
                </a:solidFill>
              </a:rPr>
              <a:t>Lighters</a:t>
            </a:r>
          </a:p>
          <a:p>
            <a:pPr>
              <a:spcBef>
                <a:spcPts val="0"/>
              </a:spcBef>
              <a:spcAft>
                <a:spcPts val="0"/>
              </a:spcAft>
              <a:buFont typeface="Arial" panose="020B0604020202020204" pitchFamily="34" charset="0"/>
              <a:buChar char="•"/>
              <a:defRPr/>
            </a:pPr>
            <a:r>
              <a:rPr lang="en-US" sz="3200" dirty="0">
                <a:solidFill>
                  <a:schemeClr val="accent6">
                    <a:lumMod val="50000"/>
                  </a:schemeClr>
                </a:solidFill>
              </a:rPr>
              <a:t>Pepper Spray or Mace</a:t>
            </a:r>
          </a:p>
          <a:p>
            <a:pPr>
              <a:spcBef>
                <a:spcPts val="0"/>
              </a:spcBef>
              <a:spcAft>
                <a:spcPts val="0"/>
              </a:spcAft>
              <a:buFont typeface="Arial" panose="020B0604020202020204" pitchFamily="34" charset="0"/>
              <a:buChar char="•"/>
              <a:defRPr/>
            </a:pPr>
            <a:r>
              <a:rPr lang="en-US" sz="3200" dirty="0">
                <a:solidFill>
                  <a:schemeClr val="accent6">
                    <a:lumMod val="50000"/>
                  </a:schemeClr>
                </a:solidFill>
              </a:rPr>
              <a:t>Laser Pointers</a:t>
            </a:r>
          </a:p>
          <a:p>
            <a:pPr>
              <a:spcBef>
                <a:spcPts val="0"/>
              </a:spcBef>
              <a:spcAft>
                <a:spcPts val="0"/>
              </a:spcAft>
              <a:buFont typeface="Arial" panose="020B0604020202020204" pitchFamily="34" charset="0"/>
              <a:buChar char="•"/>
              <a:defRPr/>
            </a:pPr>
            <a:r>
              <a:rPr lang="en-US" sz="3200" dirty="0">
                <a:solidFill>
                  <a:schemeClr val="accent6">
                    <a:lumMod val="50000"/>
                  </a:schemeClr>
                </a:solidFill>
              </a:rPr>
              <a:t>Dice</a:t>
            </a:r>
          </a:p>
          <a:p>
            <a:pPr>
              <a:spcBef>
                <a:spcPts val="0"/>
              </a:spcBef>
              <a:spcAft>
                <a:spcPts val="0"/>
              </a:spcAft>
              <a:buFont typeface="Arial" panose="020B0604020202020204" pitchFamily="34" charset="0"/>
              <a:buChar char="•"/>
              <a:defRPr/>
            </a:pPr>
            <a:r>
              <a:rPr lang="en-US" sz="3200" dirty="0">
                <a:solidFill>
                  <a:schemeClr val="accent6">
                    <a:lumMod val="50000"/>
                  </a:schemeClr>
                </a:solidFill>
              </a:rPr>
              <a:t>Chains</a:t>
            </a:r>
          </a:p>
          <a:p>
            <a:pPr>
              <a:spcBef>
                <a:spcPts val="0"/>
              </a:spcBef>
              <a:spcAft>
                <a:spcPts val="0"/>
              </a:spcAft>
              <a:buFont typeface="Arial" panose="020B0604020202020204" pitchFamily="34" charset="0"/>
              <a:buChar char="•"/>
              <a:defRPr/>
            </a:pPr>
            <a:r>
              <a:rPr lang="en-US" sz="3200" dirty="0">
                <a:solidFill>
                  <a:schemeClr val="accent6">
                    <a:lumMod val="50000"/>
                  </a:schemeClr>
                </a:solidFill>
              </a:rPr>
              <a:t>Shocking Devices</a:t>
            </a:r>
          </a:p>
          <a:p>
            <a:pPr>
              <a:spcBef>
                <a:spcPts val="0"/>
              </a:spcBef>
              <a:spcAft>
                <a:spcPts val="0"/>
              </a:spcAft>
              <a:buFont typeface="Arial" panose="020B0604020202020204" pitchFamily="34" charset="0"/>
              <a:buChar char="•"/>
              <a:defRPr/>
            </a:pPr>
            <a:r>
              <a:rPr lang="en-US" sz="3200" dirty="0">
                <a:solidFill>
                  <a:schemeClr val="accent6">
                    <a:lumMod val="50000"/>
                  </a:schemeClr>
                </a:solidFill>
              </a:rPr>
              <a:t>Drug paraphernalia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2011362"/>
          </a:xfrm>
        </p:spPr>
        <p:txBody>
          <a:bodyPr>
            <a:normAutofit/>
          </a:bodyPr>
          <a:lstStyle/>
          <a:p>
            <a:r>
              <a:rPr lang="en-US" sz="4000" dirty="0"/>
              <a:t>   </a:t>
            </a:r>
            <a:r>
              <a:rPr lang="en-US" sz="4000" dirty="0">
                <a:effectLst>
                  <a:outerShdw blurRad="38100" dist="38100" dir="2700000" algn="tl">
                    <a:srgbClr val="000000">
                      <a:alpha val="43137"/>
                    </a:srgbClr>
                  </a:outerShdw>
                </a:effectLst>
              </a:rPr>
              <a:t>No Permanent Markers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   Allowed on Campus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1" y="2538412"/>
            <a:ext cx="3886200" cy="3634937"/>
          </a:xfrm>
          <a:prstGeom prst="rect">
            <a:avLst/>
          </a:prstGeom>
        </p:spPr>
      </p:pic>
      <p:sp>
        <p:nvSpPr>
          <p:cNvPr id="7" name="&quot;No&quot; Symbol 6"/>
          <p:cNvSpPr/>
          <p:nvPr/>
        </p:nvSpPr>
        <p:spPr>
          <a:xfrm>
            <a:off x="2819400" y="2667000"/>
            <a:ext cx="3429000" cy="3352800"/>
          </a:xfrm>
          <a:prstGeom prst="noSmoking">
            <a:avLst>
              <a:gd name="adj" fmla="val 72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59885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195" y="2289810"/>
            <a:ext cx="3352800" cy="3352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286000"/>
            <a:ext cx="3048000" cy="3144543"/>
          </a:xfrm>
          <a:prstGeom prst="rect">
            <a:avLst/>
          </a:prstGeom>
        </p:spPr>
      </p:pic>
      <p:sp>
        <p:nvSpPr>
          <p:cNvPr id="5" name="Title 1"/>
          <p:cNvSpPr txBox="1">
            <a:spLocks/>
          </p:cNvSpPr>
          <p:nvPr/>
        </p:nvSpPr>
        <p:spPr>
          <a:xfrm>
            <a:off x="428625" y="533400"/>
            <a:ext cx="8229600" cy="1401762"/>
          </a:xfrm>
          <a:prstGeom prst="rect">
            <a:avLst/>
          </a:prstGeom>
        </p:spPr>
        <p:txBody>
          <a:bodyPr>
            <a:no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400" b="0" dirty="0">
                <a:solidFill>
                  <a:schemeClr val="tx1"/>
                </a:solidFill>
                <a:effectLst>
                  <a:outerShdw blurRad="38100" dist="38100" dir="2700000" algn="tl">
                    <a:srgbClr val="000000">
                      <a:alpha val="43137"/>
                    </a:srgbClr>
                  </a:outerShdw>
                </a:effectLst>
              </a:rPr>
              <a:t>No Glass Bottles of Cologne or  Perfume</a:t>
            </a:r>
          </a:p>
        </p:txBody>
      </p:sp>
      <p:sp>
        <p:nvSpPr>
          <p:cNvPr id="6" name="&quot;No&quot; Symbol 5"/>
          <p:cNvSpPr/>
          <p:nvPr/>
        </p:nvSpPr>
        <p:spPr>
          <a:xfrm>
            <a:off x="1179195" y="2457450"/>
            <a:ext cx="3200400" cy="3162300"/>
          </a:xfrm>
          <a:prstGeom prst="noSmoking">
            <a:avLst>
              <a:gd name="adj" fmla="val 56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quot;No&quot; Symbol 6"/>
          <p:cNvSpPr/>
          <p:nvPr/>
        </p:nvSpPr>
        <p:spPr>
          <a:xfrm>
            <a:off x="5029200" y="2286000"/>
            <a:ext cx="3200400" cy="3162300"/>
          </a:xfrm>
          <a:prstGeom prst="noSmoking">
            <a:avLst>
              <a:gd name="adj" fmla="val 42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9371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4400" dirty="0">
                <a:solidFill>
                  <a:srgbClr val="600000"/>
                </a:solidFill>
              </a:rPr>
              <a:t> </a:t>
            </a:r>
            <a:r>
              <a:rPr lang="en-US" sz="4400" dirty="0">
                <a:effectLst>
                  <a:outerShdw blurRad="38100" dist="38100" dir="2700000" algn="tl">
                    <a:srgbClr val="000000">
                      <a:alpha val="43137"/>
                    </a:srgbClr>
                  </a:outerShdw>
                </a:effectLst>
              </a:rPr>
              <a:t>Student Dress Code</a:t>
            </a:r>
          </a:p>
        </p:txBody>
      </p:sp>
      <p:sp>
        <p:nvSpPr>
          <p:cNvPr id="3" name="Content Placeholder 2"/>
          <p:cNvSpPr>
            <a:spLocks noGrp="1"/>
          </p:cNvSpPr>
          <p:nvPr>
            <p:ph sz="half" idx="1"/>
          </p:nvPr>
        </p:nvSpPr>
        <p:spPr>
          <a:xfrm>
            <a:off x="1066800" y="1676400"/>
            <a:ext cx="7543800" cy="4525963"/>
          </a:xfrm>
        </p:spPr>
        <p:txBody>
          <a:bodyPr>
            <a:normAutofit fontScale="85000" lnSpcReduction="20000"/>
          </a:bodyPr>
          <a:lstStyle/>
          <a:p>
            <a:pPr>
              <a:buNone/>
            </a:pPr>
            <a:endParaRPr lang="en-US" sz="3600" dirty="0">
              <a:solidFill>
                <a:srgbClr val="600000"/>
              </a:solidFill>
            </a:endParaRPr>
          </a:p>
          <a:p>
            <a:pPr>
              <a:buFont typeface="Arial" panose="020B0604020202020204" pitchFamily="34" charset="0"/>
              <a:buChar char="•"/>
            </a:pPr>
            <a:r>
              <a:rPr lang="en-US" sz="3600" dirty="0">
                <a:solidFill>
                  <a:schemeClr val="accent6">
                    <a:lumMod val="50000"/>
                  </a:schemeClr>
                </a:solidFill>
              </a:rPr>
              <a:t>The established purpose of a dress code policy is to minimize the disruption or interference of the educational process and normal school operations.</a:t>
            </a:r>
          </a:p>
          <a:p>
            <a:pPr>
              <a:buFont typeface="Arial" panose="020B0604020202020204" pitchFamily="34" charset="0"/>
              <a:buChar char="•"/>
            </a:pPr>
            <a:r>
              <a:rPr lang="en-US" sz="3600" dirty="0">
                <a:solidFill>
                  <a:schemeClr val="accent6">
                    <a:lumMod val="50000"/>
                  </a:schemeClr>
                </a:solidFill>
              </a:rPr>
              <a:t>A student who violates dress code shall be asked to change. </a:t>
            </a:r>
          </a:p>
          <a:p>
            <a:pPr>
              <a:buFont typeface="Arial" panose="020B0604020202020204" pitchFamily="34" charset="0"/>
              <a:buChar char="•"/>
            </a:pPr>
            <a:r>
              <a:rPr lang="en-US" sz="3600" dirty="0">
                <a:solidFill>
                  <a:schemeClr val="accent6">
                    <a:lumMod val="50000"/>
                  </a:schemeClr>
                </a:solidFill>
              </a:rPr>
              <a:t>A parent or designee can bring an acceptable change of clothing to the school.</a:t>
            </a:r>
          </a:p>
          <a:p>
            <a:pPr>
              <a:buNone/>
            </a:pPr>
            <a:endParaRPr lang="en-US" sz="3600" dirty="0">
              <a:solidFill>
                <a:schemeClr val="accent6">
                  <a:lumMod val="50000"/>
                </a:schemeClr>
              </a:solidFill>
            </a:endParaRPr>
          </a:p>
        </p:txBody>
      </p:sp>
    </p:spTree>
    <p:extLst>
      <p:ext uri="{BB962C8B-B14F-4D97-AF65-F5344CB8AC3E}">
        <p14:creationId xmlns:p14="http://schemas.microsoft.com/office/powerpoint/2010/main" val="2332905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2591-542F-479A-8D33-2BA1D485B7EB}"/>
              </a:ext>
            </a:extLst>
          </p:cNvPr>
          <p:cNvPicPr>
            <a:picLocks noChangeAspect="1"/>
          </p:cNvPicPr>
          <p:nvPr/>
        </p:nvPicPr>
        <p:blipFill>
          <a:blip r:embed="rId2"/>
          <a:stretch>
            <a:fillRect/>
          </a:stretch>
        </p:blipFill>
        <p:spPr>
          <a:xfrm>
            <a:off x="2254130" y="142170"/>
            <a:ext cx="6166246" cy="6487230"/>
          </a:xfrm>
          <a:prstGeom prst="rect">
            <a:avLst/>
          </a:prstGeom>
        </p:spPr>
      </p:pic>
    </p:spTree>
    <p:extLst>
      <p:ext uri="{BB962C8B-B14F-4D97-AF65-F5344CB8AC3E}">
        <p14:creationId xmlns:p14="http://schemas.microsoft.com/office/powerpoint/2010/main" val="1665015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B73E3-841A-4A96-ACAA-1AA3EE2B106A}"/>
              </a:ext>
            </a:extLst>
          </p:cNvPr>
          <p:cNvPicPr>
            <a:picLocks noChangeAspect="1"/>
          </p:cNvPicPr>
          <p:nvPr/>
        </p:nvPicPr>
        <p:blipFill>
          <a:blip r:embed="rId2"/>
          <a:stretch>
            <a:fillRect/>
          </a:stretch>
        </p:blipFill>
        <p:spPr>
          <a:xfrm>
            <a:off x="1007389" y="838200"/>
            <a:ext cx="7604501" cy="4876800"/>
          </a:xfrm>
          <a:prstGeom prst="rect">
            <a:avLst/>
          </a:prstGeom>
        </p:spPr>
      </p:pic>
    </p:spTree>
    <p:extLst>
      <p:ext uri="{BB962C8B-B14F-4D97-AF65-F5344CB8AC3E}">
        <p14:creationId xmlns:p14="http://schemas.microsoft.com/office/powerpoint/2010/main" val="1210328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515" y="4553084"/>
            <a:ext cx="3875808" cy="168597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13232" y="685800"/>
            <a:ext cx="2620567" cy="5538019"/>
          </a:xfrm>
        </p:spPr>
        <p:txBody>
          <a:bodyPr>
            <a:normAutofit/>
          </a:bodyPr>
          <a:lstStyle/>
          <a:p>
            <a:r>
              <a:rPr lang="en-US" sz="3600" dirty="0">
                <a:effectLst>
                  <a:outerShdw blurRad="38100" dist="38100" dir="2700000" algn="tl">
                    <a:srgbClr val="000000">
                      <a:alpha val="43137"/>
                    </a:srgbClr>
                  </a:outerShdw>
                </a:effectLst>
              </a:rPr>
              <a:t>Additional Help</a:t>
            </a:r>
          </a:p>
        </p:txBody>
      </p:sp>
      <p:sp>
        <p:nvSpPr>
          <p:cNvPr id="3" name="Content Placeholder 2"/>
          <p:cNvSpPr>
            <a:spLocks noGrp="1"/>
          </p:cNvSpPr>
          <p:nvPr>
            <p:ph idx="1"/>
          </p:nvPr>
        </p:nvSpPr>
        <p:spPr>
          <a:xfrm>
            <a:off x="3536195" y="612057"/>
            <a:ext cx="5364456" cy="3753466"/>
          </a:xfrm>
        </p:spPr>
        <p:txBody>
          <a:bodyPr>
            <a:normAutofit/>
          </a:bodyPr>
          <a:lstStyle/>
          <a:p>
            <a:pPr>
              <a:buNone/>
            </a:pPr>
            <a:r>
              <a:rPr lang="en-US"/>
              <a:t>  If you have any questions regarding the student code of conduct,  you can contact any administrator.</a:t>
            </a:r>
          </a:p>
          <a:p>
            <a:pPr>
              <a:buNone/>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Things To Do </a:t>
            </a:r>
          </a:p>
        </p:txBody>
      </p:sp>
      <p:sp>
        <p:nvSpPr>
          <p:cNvPr id="3" name="Content Placeholder 2"/>
          <p:cNvSpPr>
            <a:spLocks noGrp="1"/>
          </p:cNvSpPr>
          <p:nvPr>
            <p:ph idx="1"/>
          </p:nvPr>
        </p:nvSpPr>
        <p:spPr>
          <a:xfrm>
            <a:off x="609600" y="2514600"/>
            <a:ext cx="8279618" cy="3530600"/>
          </a:xfrm>
        </p:spPr>
        <p:txBody>
          <a:bodyPr>
            <a:normAutofit/>
          </a:bodyPr>
          <a:lstStyle/>
          <a:p>
            <a:pPr>
              <a:buNone/>
            </a:pPr>
            <a:r>
              <a:rPr lang="en-US" sz="6200" dirty="0">
                <a:solidFill>
                  <a:srgbClr val="600000"/>
                </a:solidFill>
              </a:rPr>
              <a:t>  </a:t>
            </a:r>
            <a:endParaRPr lang="en-US" sz="3600" dirty="0">
              <a:solidFill>
                <a:srgbClr val="600000"/>
              </a:solidFill>
            </a:endParaRPr>
          </a:p>
        </p:txBody>
      </p:sp>
      <p:sp>
        <p:nvSpPr>
          <p:cNvPr id="4" name="Rectangle 3"/>
          <p:cNvSpPr/>
          <p:nvPr/>
        </p:nvSpPr>
        <p:spPr>
          <a:xfrm>
            <a:off x="791632" y="1909635"/>
            <a:ext cx="8085667" cy="2755563"/>
          </a:xfrm>
          <a:prstGeom prst="rect">
            <a:avLst/>
          </a:prstGeom>
        </p:spPr>
        <p:txBody>
          <a:bodyPr wrap="square">
            <a:spAutoFit/>
          </a:bodyPr>
          <a:lstStyle/>
          <a:p>
            <a:pPr marL="457200">
              <a:lnSpc>
                <a:spcPct val="119000"/>
              </a:lnSpc>
              <a:spcAft>
                <a:spcPts val="600"/>
              </a:spcAft>
            </a:pPr>
            <a:endParaRPr lang="en-US" b="1" kern="1400" dirty="0">
              <a:solidFill>
                <a:srgbClr val="000000"/>
              </a:solidFill>
              <a:latin typeface="Georgia" panose="02040502050405020303" pitchFamily="18" charset="0"/>
            </a:endParaRPr>
          </a:p>
          <a:p>
            <a:pPr marL="742950" indent="-285750">
              <a:lnSpc>
                <a:spcPct val="119000"/>
              </a:lnSpc>
              <a:spcAft>
                <a:spcPts val="600"/>
              </a:spcAft>
              <a:buFont typeface="Arial" panose="020B0604020202020204" pitchFamily="34" charset="0"/>
              <a:buChar char="•"/>
            </a:pPr>
            <a:r>
              <a:rPr lang="en-US" b="1" kern="1400" dirty="0">
                <a:solidFill>
                  <a:srgbClr val="000000"/>
                </a:solidFill>
                <a:latin typeface="Georgia" panose="02040502050405020303" pitchFamily="18" charset="0"/>
              </a:rPr>
              <a:t>Review ‘The Charger Way’ power point with your child.</a:t>
            </a:r>
          </a:p>
          <a:p>
            <a:pPr marL="742950" indent="-285750">
              <a:lnSpc>
                <a:spcPct val="119000"/>
              </a:lnSpc>
              <a:spcAft>
                <a:spcPts val="600"/>
              </a:spcAft>
              <a:buFont typeface="Arial" panose="020B0604020202020204" pitchFamily="34" charset="0"/>
              <a:buChar char="•"/>
            </a:pPr>
            <a:r>
              <a:rPr lang="en-US" b="1" kern="1400" dirty="0">
                <a:solidFill>
                  <a:srgbClr val="000000"/>
                </a:solidFill>
                <a:latin typeface="Georgia" panose="02040502050405020303" pitchFamily="18" charset="0"/>
              </a:rPr>
              <a:t>Have your child complete the Let’s Get to Know You-Student Survey.</a:t>
            </a:r>
          </a:p>
          <a:p>
            <a:pPr marL="742950" indent="-285750">
              <a:lnSpc>
                <a:spcPct val="119000"/>
              </a:lnSpc>
              <a:spcAft>
                <a:spcPts val="600"/>
              </a:spcAft>
              <a:buFont typeface="Arial" panose="020B0604020202020204" pitchFamily="34" charset="0"/>
              <a:buChar char="•"/>
            </a:pPr>
            <a:r>
              <a:rPr lang="en-US" b="1" kern="1400" dirty="0">
                <a:solidFill>
                  <a:srgbClr val="000000"/>
                </a:solidFill>
                <a:latin typeface="Georgia" panose="02040502050405020303" pitchFamily="18" charset="0"/>
              </a:rPr>
              <a:t>Watch ‘Meet the Staff’ video.</a:t>
            </a:r>
          </a:p>
          <a:p>
            <a:pPr marL="742950" indent="-285750">
              <a:lnSpc>
                <a:spcPct val="119000"/>
              </a:lnSpc>
              <a:spcAft>
                <a:spcPts val="600"/>
              </a:spcAft>
              <a:buFont typeface="Arial" panose="020B0604020202020204" pitchFamily="34" charset="0"/>
              <a:buChar char="•"/>
            </a:pPr>
            <a:r>
              <a:rPr lang="en-US" b="1" kern="1400" dirty="0">
                <a:solidFill>
                  <a:srgbClr val="000000"/>
                </a:solidFill>
                <a:latin typeface="Georgia" panose="02040502050405020303" pitchFamily="18" charset="0"/>
              </a:rPr>
              <a:t>Watch the virtual campus tour.</a:t>
            </a:r>
          </a:p>
          <a:p>
            <a:pPr marL="742950" indent="-285750">
              <a:lnSpc>
                <a:spcPct val="119000"/>
              </a:lnSpc>
              <a:spcAft>
                <a:spcPts val="600"/>
              </a:spcAft>
              <a:buFont typeface="Arial" panose="020B0604020202020204" pitchFamily="34" charset="0"/>
              <a:buChar char="•"/>
            </a:pPr>
            <a:r>
              <a:rPr lang="en-US" b="1" kern="1400" dirty="0">
                <a:solidFill>
                  <a:srgbClr val="000000"/>
                </a:solidFill>
                <a:latin typeface="Georgia" panose="02040502050405020303" pitchFamily="18" charset="0"/>
              </a:rPr>
              <a:t>Review Supply List.</a:t>
            </a:r>
            <a:endParaRPr lang="en-US" kern="14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464162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229600" cy="4114800"/>
          </a:xfrm>
        </p:spPr>
        <p:txBody>
          <a:bodyPr>
            <a:normAutofit/>
          </a:bodyPr>
          <a:lstStyle/>
          <a:p>
            <a:r>
              <a:rPr lang="en-US" sz="5400" dirty="0">
                <a:solidFill>
                  <a:srgbClr val="600000"/>
                </a:solidFill>
                <a:effectLst>
                  <a:outerShdw blurRad="38100" dist="38100" dir="2700000" algn="tl">
                    <a:srgbClr val="000000">
                      <a:alpha val="43137"/>
                    </a:srgbClr>
                  </a:outerShdw>
                </a:effectLst>
              </a:rPr>
              <a:t> </a:t>
            </a:r>
            <a:r>
              <a:rPr lang="en-US" sz="5400" dirty="0">
                <a:effectLst>
                  <a:outerShdw blurRad="38100" dist="38100" dir="2700000" algn="tl">
                    <a:srgbClr val="000000">
                      <a:alpha val="43137"/>
                    </a:srgbClr>
                  </a:outerShdw>
                </a:effectLst>
              </a:rPr>
              <a:t>Thank you for viewing!</a:t>
            </a:r>
            <a:br>
              <a:rPr lang="en-US" sz="6000"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nva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14325"/>
            <a:ext cx="3114675" cy="3114675"/>
          </a:xfrm>
          <a:prstGeom prst="rect">
            <a:avLst/>
          </a:prstGeom>
        </p:spPr>
        <p:style>
          <a:lnRef idx="0">
            <a:schemeClr val="dk1"/>
          </a:lnRef>
          <a:fillRef idx="3">
            <a:schemeClr val="dk1"/>
          </a:fillRef>
          <a:effectRef idx="3">
            <a:schemeClr val="dk1"/>
          </a:effectRef>
          <a:fontRef idx="minor">
            <a:schemeClr val="lt1"/>
          </a:fontRef>
        </p:style>
      </p:pic>
      <p:sp>
        <p:nvSpPr>
          <p:cNvPr id="2" name="Title 1">
            <a:extLst>
              <a:ext uri="{FF2B5EF4-FFF2-40B4-BE49-F238E27FC236}">
                <a16:creationId xmlns:a16="http://schemas.microsoft.com/office/drawing/2014/main" id="{C7E52739-F1A9-4FBC-AE23-FF4ADD60810D}"/>
              </a:ext>
            </a:extLst>
          </p:cNvPr>
          <p:cNvSpPr>
            <a:spLocks noGrp="1"/>
          </p:cNvSpPr>
          <p:nvPr>
            <p:ph type="title"/>
          </p:nvPr>
        </p:nvSpPr>
        <p:spPr>
          <a:xfrm>
            <a:off x="1219200" y="3657600"/>
            <a:ext cx="7704667" cy="2352675"/>
          </a:xfrm>
        </p:spPr>
        <p:txBody>
          <a:bodyPr>
            <a:noAutofit/>
          </a:bodyPr>
          <a:lstStyle/>
          <a:p>
            <a:r>
              <a:rPr lang="en-US" sz="2400" dirty="0"/>
              <a:t>Canvas provides you, as parents and guardians, “view only” access to see your child’s course work. You will have access to information about your child’s classes such as calendar reminders, announcements, assignments, class notes, and more. As LCISD teachers use Canvas throughout the school year, you will see valuable information inside of this tool.</a:t>
            </a:r>
          </a:p>
        </p:txBody>
      </p:sp>
    </p:spTree>
    <p:extLst>
      <p:ext uri="{BB962C8B-B14F-4D97-AF65-F5344CB8AC3E}">
        <p14:creationId xmlns:p14="http://schemas.microsoft.com/office/powerpoint/2010/main" val="49709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6571"/>
            <a:ext cx="7704667" cy="609599"/>
          </a:xfrm>
        </p:spPr>
        <p:txBody>
          <a:bodyPr>
            <a:normAutofit fontScale="90000"/>
          </a:bodyPr>
          <a:lstStyle/>
          <a:p>
            <a:r>
              <a:rPr lang="en-US" sz="4400" dirty="0">
                <a:effectLst>
                  <a:outerShdw blurRad="38100" dist="38100" dir="2700000" algn="tl">
                    <a:srgbClr val="000000">
                      <a:alpha val="43137"/>
                    </a:srgbClr>
                  </a:outerShdw>
                </a:effectLst>
              </a:rPr>
              <a:t>Attendance</a:t>
            </a:r>
          </a:p>
        </p:txBody>
      </p:sp>
      <p:sp>
        <p:nvSpPr>
          <p:cNvPr id="3" name="Content Placeholder 2"/>
          <p:cNvSpPr>
            <a:spLocks noGrp="1"/>
          </p:cNvSpPr>
          <p:nvPr>
            <p:ph idx="1"/>
          </p:nvPr>
        </p:nvSpPr>
        <p:spPr>
          <a:xfrm>
            <a:off x="1143000" y="1828800"/>
            <a:ext cx="7704667" cy="4724400"/>
          </a:xfrm>
        </p:spPr>
        <p:txBody>
          <a:bodyPr>
            <a:normAutofit fontScale="92500" lnSpcReduction="20000"/>
          </a:bodyPr>
          <a:lstStyle/>
          <a:p>
            <a:pPr>
              <a:buNone/>
            </a:pPr>
            <a:r>
              <a:rPr lang="en-US" sz="3200" dirty="0">
                <a:solidFill>
                  <a:schemeClr val="accent6">
                    <a:lumMod val="50000"/>
                  </a:schemeClr>
                </a:solidFill>
              </a:rPr>
              <a:t>Under the Compulsory Attendance Law, Children within the compulsory school attendance age (6-18) must be in regular attendance in school. </a:t>
            </a:r>
          </a:p>
          <a:p>
            <a:pPr>
              <a:buNone/>
            </a:pPr>
            <a:r>
              <a:rPr lang="en-US" sz="3200" dirty="0">
                <a:solidFill>
                  <a:schemeClr val="accent6">
                    <a:lumMod val="50000"/>
                  </a:schemeClr>
                </a:solidFill>
                <a:highlight>
                  <a:srgbClr val="FFFF00"/>
                </a:highlight>
              </a:rPr>
              <a:t>Virtual Attendance-Students will be counted present in each class if they complete one of the indicators below:</a:t>
            </a:r>
          </a:p>
          <a:p>
            <a:pPr lvl="1"/>
            <a:r>
              <a:rPr lang="en-US" sz="2800" dirty="0">
                <a:solidFill>
                  <a:schemeClr val="accent6">
                    <a:lumMod val="50000"/>
                  </a:schemeClr>
                </a:solidFill>
                <a:highlight>
                  <a:srgbClr val="FFFF00"/>
                </a:highlight>
              </a:rPr>
              <a:t>Worked in or completed a task in Canvas that day.</a:t>
            </a:r>
          </a:p>
          <a:p>
            <a:pPr lvl="1"/>
            <a:r>
              <a:rPr lang="en-US" sz="2800" dirty="0">
                <a:solidFill>
                  <a:schemeClr val="accent6">
                    <a:lumMod val="50000"/>
                  </a:schemeClr>
                </a:solidFill>
                <a:highlight>
                  <a:srgbClr val="FFFF00"/>
                </a:highlight>
              </a:rPr>
              <a:t>Attended a zoom activity.</a:t>
            </a:r>
          </a:p>
          <a:p>
            <a:pPr lvl="1"/>
            <a:r>
              <a:rPr lang="en-US" sz="2800" dirty="0">
                <a:solidFill>
                  <a:schemeClr val="accent6">
                    <a:lumMod val="50000"/>
                  </a:schemeClr>
                </a:solidFill>
                <a:highlight>
                  <a:srgbClr val="FFFF00"/>
                </a:highlight>
              </a:rPr>
              <a:t>Had a conversation with the teacher via email or phone call. </a:t>
            </a:r>
          </a:p>
          <a:p>
            <a:pPr marL="457200" lvl="1" indent="0">
              <a:buNone/>
            </a:pPr>
            <a:endParaRPr lang="en-US" sz="2800" dirty="0">
              <a:solidFill>
                <a:schemeClr val="accent6">
                  <a:lumMod val="50000"/>
                </a:schemeClr>
              </a:solidFill>
            </a:endParaRPr>
          </a:p>
          <a:p>
            <a:pPr lvl="1"/>
            <a:endParaRPr lang="en-US" sz="2800" dirty="0">
              <a:solidFill>
                <a:srgbClr val="7030A0"/>
              </a:solidFill>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effectLst>
                  <a:outerShdw blurRad="38100" dist="38100" dir="2700000" algn="tl">
                    <a:srgbClr val="000000">
                      <a:alpha val="43137"/>
                    </a:srgbClr>
                  </a:outerShdw>
                </a:effectLst>
              </a:rPr>
              <a:t>Excused vs Unexcused Absences</a:t>
            </a:r>
          </a:p>
        </p:txBody>
      </p:sp>
      <p:sp>
        <p:nvSpPr>
          <p:cNvPr id="3" name="Content Placeholder 2"/>
          <p:cNvSpPr>
            <a:spLocks noGrp="1"/>
          </p:cNvSpPr>
          <p:nvPr>
            <p:ph idx="1"/>
          </p:nvPr>
        </p:nvSpPr>
        <p:spPr>
          <a:xfrm>
            <a:off x="1447800" y="2819400"/>
            <a:ext cx="6858000" cy="3124200"/>
          </a:xfrm>
        </p:spPr>
        <p:txBody>
          <a:bodyPr>
            <a:normAutofit fontScale="85000" lnSpcReduction="20000"/>
          </a:bodyPr>
          <a:lstStyle/>
          <a:p>
            <a:r>
              <a:rPr lang="en-US" sz="3200" dirty="0">
                <a:solidFill>
                  <a:schemeClr val="accent6">
                    <a:lumMod val="50000"/>
                  </a:schemeClr>
                </a:solidFill>
              </a:rPr>
              <a:t>If your child is absent, please make sure you send a parent note to school or a doctors note if your child went to the doctor.</a:t>
            </a:r>
          </a:p>
          <a:p>
            <a:r>
              <a:rPr lang="en-US" sz="3200" dirty="0">
                <a:solidFill>
                  <a:schemeClr val="accent6">
                    <a:lumMod val="50000"/>
                  </a:schemeClr>
                </a:solidFill>
              </a:rPr>
              <a:t>All notes need to be turned into your child’s first period teacher.</a:t>
            </a:r>
          </a:p>
          <a:p>
            <a:r>
              <a:rPr lang="en-US" sz="3200" dirty="0">
                <a:solidFill>
                  <a:schemeClr val="accent6">
                    <a:lumMod val="50000"/>
                  </a:schemeClr>
                </a:solidFill>
                <a:highlight>
                  <a:srgbClr val="FFFF00"/>
                </a:highlight>
              </a:rPr>
              <a:t>Virtual Students-the parent/doctor note should be emailed to your child’s first period teacher.</a:t>
            </a:r>
          </a:p>
          <a:p>
            <a:endParaRPr lang="en-US" sz="3200" dirty="0">
              <a:solidFill>
                <a:schemeClr val="accent6">
                  <a:lumMod val="50000"/>
                </a:schemeClr>
              </a:solidFill>
            </a:endParaRPr>
          </a:p>
          <a:p>
            <a:pPr marL="0" indent="0">
              <a:buNone/>
            </a:pPr>
            <a:endParaRPr lang="en-US" sz="3200" dirty="0">
              <a:solidFill>
                <a:schemeClr val="accent6">
                  <a:lumMod val="50000"/>
                </a:schemeClr>
              </a:solidFill>
            </a:endParaRPr>
          </a:p>
          <a:p>
            <a:pPr marL="0" indent="0">
              <a:buNone/>
            </a:pPr>
            <a:endParaRPr lang="en-US" sz="3200" dirty="0">
              <a:solidFill>
                <a:schemeClr val="accent6">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29EE-E30A-44AA-BB3D-728158612C89}"/>
              </a:ext>
            </a:extLst>
          </p:cNvPr>
          <p:cNvSpPr>
            <a:spLocks noGrp="1"/>
          </p:cNvSpPr>
          <p:nvPr>
            <p:ph type="title"/>
          </p:nvPr>
        </p:nvSpPr>
        <p:spPr/>
        <p:txBody>
          <a:bodyPr/>
          <a:lstStyle/>
          <a:p>
            <a:r>
              <a:rPr lang="en-US" dirty="0"/>
              <a:t>Transportation Changes</a:t>
            </a:r>
          </a:p>
        </p:txBody>
      </p:sp>
      <p:sp>
        <p:nvSpPr>
          <p:cNvPr id="3" name="Content Placeholder 2">
            <a:extLst>
              <a:ext uri="{FF2B5EF4-FFF2-40B4-BE49-F238E27FC236}">
                <a16:creationId xmlns:a16="http://schemas.microsoft.com/office/drawing/2014/main" id="{5CE86274-BAB1-4BBC-BCBA-91213A1E29A1}"/>
              </a:ext>
            </a:extLst>
          </p:cNvPr>
          <p:cNvSpPr>
            <a:spLocks noGrp="1"/>
          </p:cNvSpPr>
          <p:nvPr>
            <p:ph idx="1"/>
          </p:nvPr>
        </p:nvSpPr>
        <p:spPr/>
        <p:txBody>
          <a:bodyPr/>
          <a:lstStyle/>
          <a:p>
            <a:r>
              <a:rPr lang="en-US" dirty="0"/>
              <a:t>Please call the front office 832-223-5300 for a transportation change for your child.  Please call by 3:00pm so we have time to notify your child.  </a:t>
            </a:r>
          </a:p>
          <a:p>
            <a:pPr marL="457200" lvl="1" indent="0">
              <a:buNone/>
            </a:pPr>
            <a:r>
              <a:rPr lang="en-US" dirty="0"/>
              <a:t>						OR</a:t>
            </a:r>
          </a:p>
          <a:p>
            <a:r>
              <a:rPr lang="en-US" dirty="0"/>
              <a:t>Send a note with your child about a transportation change.  </a:t>
            </a:r>
          </a:p>
          <a:p>
            <a:pPr marL="1828800" lvl="4" indent="0">
              <a:buNone/>
            </a:pPr>
            <a:r>
              <a:rPr lang="en-US" dirty="0"/>
              <a:t>	</a:t>
            </a:r>
          </a:p>
          <a:p>
            <a:pPr marL="1828800" lvl="4" indent="0">
              <a:buNone/>
            </a:pPr>
            <a:endParaRPr lang="en-US" dirty="0"/>
          </a:p>
          <a:p>
            <a:pPr marL="1828800" lvl="4" indent="0">
              <a:buNone/>
            </a:pPr>
            <a:endParaRPr lang="en-US" dirty="0"/>
          </a:p>
        </p:txBody>
      </p:sp>
    </p:spTree>
    <p:extLst>
      <p:ext uri="{BB962C8B-B14F-4D97-AF65-F5344CB8AC3E}">
        <p14:creationId xmlns:p14="http://schemas.microsoft.com/office/powerpoint/2010/main" val="385464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Keeping Grades Up</a:t>
            </a:r>
          </a:p>
        </p:txBody>
      </p:sp>
      <p:sp>
        <p:nvSpPr>
          <p:cNvPr id="3" name="Content Placeholder 2"/>
          <p:cNvSpPr>
            <a:spLocks noGrp="1"/>
          </p:cNvSpPr>
          <p:nvPr>
            <p:ph idx="1"/>
          </p:nvPr>
        </p:nvSpPr>
        <p:spPr>
          <a:xfrm>
            <a:off x="982133" y="2057400"/>
            <a:ext cx="7704667" cy="3332816"/>
          </a:xfrm>
        </p:spPr>
        <p:txBody>
          <a:bodyPr>
            <a:noAutofit/>
          </a:bodyPr>
          <a:lstStyle/>
          <a:p>
            <a:pPr>
              <a:buFont typeface="Arial" pitchFamily="34" charset="0"/>
              <a:buChar char="•"/>
            </a:pPr>
            <a:r>
              <a:rPr lang="en-US" dirty="0">
                <a:solidFill>
                  <a:schemeClr val="accent6">
                    <a:lumMod val="50000"/>
                  </a:schemeClr>
                </a:solidFill>
              </a:rPr>
              <a:t>Failing your classes or failure to do homework, or receiving a zero on an assignment may result in assigned tutorials.</a:t>
            </a:r>
            <a:endParaRPr lang="en-US" dirty="0">
              <a:solidFill>
                <a:srgbClr val="FF0000"/>
              </a:solidFill>
            </a:endParaRPr>
          </a:p>
          <a:p>
            <a:pPr>
              <a:buFont typeface="Arial" pitchFamily="34" charset="0"/>
              <a:buChar char="•"/>
            </a:pPr>
            <a:r>
              <a:rPr lang="en-US" dirty="0">
                <a:solidFill>
                  <a:schemeClr val="accent6">
                    <a:lumMod val="50000"/>
                  </a:schemeClr>
                </a:solidFill>
              </a:rPr>
              <a:t>Grades can be accessed by parents and students at any time through Skyward.  Please direct questions regarding grades directly to the teacher.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4400" dirty="0"/>
              <a:t> </a:t>
            </a:r>
            <a:r>
              <a:rPr lang="en-US" sz="5400" dirty="0">
                <a:effectLst>
                  <a:outerShdw blurRad="38100" dist="38100" dir="2700000" algn="tl">
                    <a:srgbClr val="000000">
                      <a:alpha val="43137"/>
                    </a:srgbClr>
                  </a:outerShdw>
                </a:effectLst>
              </a:rPr>
              <a:t>Tutorials</a:t>
            </a:r>
          </a:p>
        </p:txBody>
      </p:sp>
      <p:sp>
        <p:nvSpPr>
          <p:cNvPr id="3" name="Content Placeholder 2"/>
          <p:cNvSpPr>
            <a:spLocks noGrp="1"/>
          </p:cNvSpPr>
          <p:nvPr>
            <p:ph sz="half" idx="1"/>
          </p:nvPr>
        </p:nvSpPr>
        <p:spPr>
          <a:xfrm>
            <a:off x="1143000" y="1409700"/>
            <a:ext cx="7543800" cy="4525963"/>
          </a:xfrm>
        </p:spPr>
        <p:txBody>
          <a:bodyPr>
            <a:normAutofit/>
          </a:bodyPr>
          <a:lstStyle/>
          <a:p>
            <a:pPr>
              <a:buNone/>
            </a:pPr>
            <a:endParaRPr lang="en-US" sz="3600" dirty="0">
              <a:solidFill>
                <a:srgbClr val="600000"/>
              </a:solidFill>
            </a:endParaRPr>
          </a:p>
          <a:p>
            <a:r>
              <a:rPr lang="en-US" sz="2400" dirty="0">
                <a:solidFill>
                  <a:schemeClr val="accent6">
                    <a:lumMod val="50000"/>
                  </a:schemeClr>
                </a:solidFill>
              </a:rPr>
              <a:t>Students who are struggling in their classes should attend tutorials.</a:t>
            </a:r>
          </a:p>
          <a:p>
            <a:r>
              <a:rPr lang="en-US" sz="2400" dirty="0">
                <a:solidFill>
                  <a:schemeClr val="accent6">
                    <a:lumMod val="50000"/>
                  </a:schemeClr>
                </a:solidFill>
              </a:rPr>
              <a:t>Please see your teachers for the set tutorial schedule.  We will publish a campus-wide tutorial schedule in the first week of school.</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E508E7965F1945A092F45A1D9101BB" ma:contentTypeVersion="13" ma:contentTypeDescription="Create a new document." ma:contentTypeScope="" ma:versionID="edf1adb7e9bc821e3569af48d2802529">
  <xsd:schema xmlns:xsd="http://www.w3.org/2001/XMLSchema" xmlns:xs="http://www.w3.org/2001/XMLSchema" xmlns:p="http://schemas.microsoft.com/office/2006/metadata/properties" xmlns:ns3="14b6a301-6402-4f29-91fb-424d668b6aa4" xmlns:ns4="dd55dfc3-1104-4290-a315-13796dc29810" targetNamespace="http://schemas.microsoft.com/office/2006/metadata/properties" ma:root="true" ma:fieldsID="dc1a53e32637cdf03ed62c31ef499b5e" ns3:_="" ns4:_="">
    <xsd:import namespace="14b6a301-6402-4f29-91fb-424d668b6aa4"/>
    <xsd:import namespace="dd55dfc3-1104-4290-a315-13796dc298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6a301-6402-4f29-91fb-424d668b6a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55dfc3-1104-4290-a315-13796dc2981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3B542F-439B-4A18-881D-1879FA1F0837}">
  <ds:schemaRefs>
    <ds:schemaRef ds:uri="dd55dfc3-1104-4290-a315-13796dc29810"/>
    <ds:schemaRef ds:uri="http://purl.org/dc/elements/1.1/"/>
    <ds:schemaRef ds:uri="14b6a301-6402-4f29-91fb-424d668b6aa4"/>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7D81CC8-A72F-4B3E-8AD7-D27D88728F06}">
  <ds:schemaRefs>
    <ds:schemaRef ds:uri="http://schemas.microsoft.com/sharepoint/v3/contenttype/forms"/>
  </ds:schemaRefs>
</ds:datastoreItem>
</file>

<file path=customXml/itemProps3.xml><?xml version="1.0" encoding="utf-8"?>
<ds:datastoreItem xmlns:ds="http://schemas.openxmlformats.org/officeDocument/2006/customXml" ds:itemID="{422E5562-5FDE-4F09-8C43-A014B6B39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6a301-6402-4f29-91fb-424d668b6aa4"/>
    <ds:schemaRef ds:uri="dd55dfc3-1104-4290-a315-13796dc29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7334</TotalTime>
  <Words>1153</Words>
  <Application>Microsoft Office PowerPoint</Application>
  <PresentationFormat>On-screen Show (4:3)</PresentationFormat>
  <Paragraphs>179</Paragraphs>
  <Slides>38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Corbel</vt:lpstr>
      <vt:lpstr>Fighting Spirit turbo</vt:lpstr>
      <vt:lpstr>Georgia</vt:lpstr>
      <vt:lpstr>Parallax</vt:lpstr>
      <vt:lpstr>     Roberts Middle School    </vt:lpstr>
      <vt:lpstr>PowerPoint Presentation</vt:lpstr>
      <vt:lpstr>Daily Schedule 8:15-3:40</vt:lpstr>
      <vt:lpstr>Canvas provides you, as parents and guardians, “view only” access to see your child’s course work. You will have access to information about your child’s classes such as calendar reminders, announcements, assignments, class notes, and more. As LCISD teachers use Canvas throughout the school year, you will see valuable information inside of this tool.</vt:lpstr>
      <vt:lpstr>Attendance</vt:lpstr>
      <vt:lpstr>Excused vs Unexcused Absences</vt:lpstr>
      <vt:lpstr>Transportation Changes</vt:lpstr>
      <vt:lpstr>Keeping Grades Up</vt:lpstr>
      <vt:lpstr> Tutorials</vt:lpstr>
      <vt:lpstr>Tardies</vt:lpstr>
      <vt:lpstr>PowerPoint Presentation</vt:lpstr>
      <vt:lpstr>PowerPoint Presentation</vt:lpstr>
      <vt:lpstr>PowerPoint Presentation</vt:lpstr>
      <vt:lpstr>PowerPoint Presentation</vt:lpstr>
      <vt:lpstr>Medications and Vaccinations</vt:lpstr>
      <vt:lpstr>      Secondary Student Code Of Conduct  </vt:lpstr>
      <vt:lpstr>Follow Classroom Rules</vt:lpstr>
      <vt:lpstr>PowerPoint Presentation</vt:lpstr>
      <vt:lpstr>Cafeteria Behavior</vt:lpstr>
      <vt:lpstr>Minor Offense Discipline Record</vt:lpstr>
      <vt:lpstr>No Food or Drinks in Classrooms</vt:lpstr>
      <vt:lpstr>Electronic Devices</vt:lpstr>
      <vt:lpstr>Electronic Devices</vt:lpstr>
      <vt:lpstr>Cell Phone Policy</vt:lpstr>
      <vt:lpstr>Cell Phone Policy</vt:lpstr>
      <vt:lpstr> Unacceptable and Inappropriate Use of Technology</vt:lpstr>
      <vt:lpstr>PowerPoint Presentation</vt:lpstr>
      <vt:lpstr> What is Bullying ?</vt:lpstr>
      <vt:lpstr>What does Bullying look like?</vt:lpstr>
      <vt:lpstr>Prohibited Items</vt:lpstr>
      <vt:lpstr>   No Permanent Markers     Allowed on Campus</vt:lpstr>
      <vt:lpstr>PowerPoint Presentation</vt:lpstr>
      <vt:lpstr> Student Dress Code</vt:lpstr>
      <vt:lpstr>PowerPoint Presentation</vt:lpstr>
      <vt:lpstr>PowerPoint Presentation</vt:lpstr>
      <vt:lpstr>Additional Help</vt:lpstr>
      <vt:lpstr>Things To Do </vt:lpstr>
      <vt:lpstr> Thank you for viewing!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JUAN NAVA</dc:creator>
  <cp:lastModifiedBy>Janice Harvey</cp:lastModifiedBy>
  <cp:revision>471</cp:revision>
  <dcterms:created xsi:type="dcterms:W3CDTF">2009-08-28T23:46:32Z</dcterms:created>
  <dcterms:modified xsi:type="dcterms:W3CDTF">2020-08-11T19:59:06Z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0x01010028E508E7965F1945A092F45A1D9101BB</vt:lpwstr>
  </property>
</Properties>
</file>