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258" r:id="rId5"/>
    <p:sldId id="260" r:id="rId6"/>
    <p:sldId id="314" r:id="rId7"/>
    <p:sldId id="293" r:id="rId8"/>
    <p:sldId id="294" r:id="rId9"/>
    <p:sldId id="259" r:id="rId10"/>
    <p:sldId id="306" r:id="rId11"/>
    <p:sldId id="279" r:id="rId12"/>
    <p:sldId id="286" r:id="rId13"/>
    <p:sldId id="287" r:id="rId14"/>
    <p:sldId id="288" r:id="rId15"/>
    <p:sldId id="289" r:id="rId16"/>
    <p:sldId id="290" r:id="rId17"/>
    <p:sldId id="291" r:id="rId18"/>
    <p:sldId id="292" r:id="rId19"/>
    <p:sldId id="261" r:id="rId20"/>
    <p:sldId id="316" r:id="rId21"/>
    <p:sldId id="295" r:id="rId22"/>
    <p:sldId id="296" r:id="rId23"/>
    <p:sldId id="313" r:id="rId24"/>
    <p:sldId id="262" r:id="rId25"/>
    <p:sldId id="263" r:id="rId26"/>
    <p:sldId id="319" r:id="rId27"/>
    <p:sldId id="297" r:id="rId28"/>
    <p:sldId id="298" r:id="rId29"/>
    <p:sldId id="264" r:id="rId30"/>
    <p:sldId id="266" r:id="rId31"/>
    <p:sldId id="265" r:id="rId32"/>
    <p:sldId id="267" r:id="rId33"/>
    <p:sldId id="268" r:id="rId34"/>
    <p:sldId id="315" r:id="rId35"/>
    <p:sldId id="270" r:id="rId36"/>
    <p:sldId id="300" r:id="rId37"/>
    <p:sldId id="271" r:id="rId38"/>
    <p:sldId id="307" r:id="rId39"/>
    <p:sldId id="272" r:id="rId40"/>
    <p:sldId id="320" r:id="rId41"/>
    <p:sldId id="299" r:id="rId42"/>
    <p:sldId id="310" r:id="rId43"/>
    <p:sldId id="311" r:id="rId44"/>
    <p:sldId id="312" r:id="rId45"/>
    <p:sldId id="275" r:id="rId46"/>
    <p:sldId id="276" r:id="rId47"/>
    <p:sldId id="277" r:id="rId48"/>
    <p:sldId id="302" r:id="rId49"/>
    <p:sldId id="281" r:id="rId50"/>
    <p:sldId id="280" r:id="rId51"/>
    <p:sldId id="303" r:id="rId52"/>
    <p:sldId id="308" r:id="rId53"/>
    <p:sldId id="304" r:id="rId54"/>
    <p:sldId id="305" r:id="rId55"/>
    <p:sldId id="309" r:id="rId56"/>
    <p:sldId id="318" r:id="rId57"/>
    <p:sldId id="31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8CE48-20B4-4DA6-AE7C-FB6751F2F58B}" v="26" dt="2020-08-20T00:08:31.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2" d="100"/>
          <a:sy n="162" d="100"/>
        </p:scale>
        <p:origin x="25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ighton Jaster" userId="2fda0653-bb07-4b7c-b147-96e96ef45146" providerId="ADAL" clId="{26B8CE48-20B4-4DA6-AE7C-FB6751F2F58B}"/>
    <pc:docChg chg="custSel addSld modSld sldOrd">
      <pc:chgData name="Creighton Jaster" userId="2fda0653-bb07-4b7c-b147-96e96ef45146" providerId="ADAL" clId="{26B8CE48-20B4-4DA6-AE7C-FB6751F2F58B}" dt="2020-08-20T00:08:31.932" v="864"/>
      <pc:docMkLst>
        <pc:docMk/>
      </pc:docMkLst>
      <pc:sldChg chg="ord">
        <pc:chgData name="Creighton Jaster" userId="2fda0653-bb07-4b7c-b147-96e96ef45146" providerId="ADAL" clId="{26B8CE48-20B4-4DA6-AE7C-FB6751F2F58B}" dt="2020-08-20T00:05:14.302" v="772"/>
        <pc:sldMkLst>
          <pc:docMk/>
          <pc:sldMk cId="3953550861" sldId="259"/>
        </pc:sldMkLst>
      </pc:sldChg>
      <pc:sldChg chg="modSp">
        <pc:chgData name="Creighton Jaster" userId="2fda0653-bb07-4b7c-b147-96e96ef45146" providerId="ADAL" clId="{26B8CE48-20B4-4DA6-AE7C-FB6751F2F58B}" dt="2020-08-19T12:27:17.948" v="0" actId="1076"/>
        <pc:sldMkLst>
          <pc:docMk/>
          <pc:sldMk cId="2033986135" sldId="261"/>
        </pc:sldMkLst>
        <pc:spChg chg="mod">
          <ac:chgData name="Creighton Jaster" userId="2fda0653-bb07-4b7c-b147-96e96ef45146" providerId="ADAL" clId="{26B8CE48-20B4-4DA6-AE7C-FB6751F2F58B}" dt="2020-08-19T12:27:17.948" v="0" actId="1076"/>
          <ac:spMkLst>
            <pc:docMk/>
            <pc:sldMk cId="2033986135" sldId="261"/>
            <ac:spMk id="2" creationId="{A9BDE22A-CA33-4A81-BA9C-71043F83DD67}"/>
          </ac:spMkLst>
        </pc:spChg>
      </pc:sldChg>
      <pc:sldChg chg="addSp modSp">
        <pc:chgData name="Creighton Jaster" userId="2fda0653-bb07-4b7c-b147-96e96ef45146" providerId="ADAL" clId="{26B8CE48-20B4-4DA6-AE7C-FB6751F2F58B}" dt="2020-08-20T00:00:51.886" v="391" actId="1076"/>
        <pc:sldMkLst>
          <pc:docMk/>
          <pc:sldMk cId="2008228752" sldId="263"/>
        </pc:sldMkLst>
        <pc:picChg chg="add mod">
          <ac:chgData name="Creighton Jaster" userId="2fda0653-bb07-4b7c-b147-96e96ef45146" providerId="ADAL" clId="{26B8CE48-20B4-4DA6-AE7C-FB6751F2F58B}" dt="2020-08-20T00:00:51.886" v="391" actId="1076"/>
          <ac:picMkLst>
            <pc:docMk/>
            <pc:sldMk cId="2008228752" sldId="263"/>
            <ac:picMk id="1026" creationId="{3FB172EE-E4CB-497A-923D-97A250A305F1}"/>
          </ac:picMkLst>
        </pc:picChg>
      </pc:sldChg>
      <pc:sldChg chg="ord">
        <pc:chgData name="Creighton Jaster" userId="2fda0653-bb07-4b7c-b147-96e96ef45146" providerId="ADAL" clId="{26B8CE48-20B4-4DA6-AE7C-FB6751F2F58B}" dt="2020-08-20T00:08:25.989" v="863"/>
        <pc:sldMkLst>
          <pc:docMk/>
          <pc:sldMk cId="1631849488" sldId="297"/>
        </pc:sldMkLst>
      </pc:sldChg>
      <pc:sldChg chg="ord">
        <pc:chgData name="Creighton Jaster" userId="2fda0653-bb07-4b7c-b147-96e96ef45146" providerId="ADAL" clId="{26B8CE48-20B4-4DA6-AE7C-FB6751F2F58B}" dt="2020-08-20T00:08:31.932" v="864"/>
        <pc:sldMkLst>
          <pc:docMk/>
          <pc:sldMk cId="2785145041" sldId="298"/>
        </pc:sldMkLst>
      </pc:sldChg>
      <pc:sldChg chg="ord">
        <pc:chgData name="Creighton Jaster" userId="2fda0653-bb07-4b7c-b147-96e96ef45146" providerId="ADAL" clId="{26B8CE48-20B4-4DA6-AE7C-FB6751F2F58B}" dt="2020-08-20T00:05:27.184" v="773"/>
        <pc:sldMkLst>
          <pc:docMk/>
          <pc:sldMk cId="4093316961" sldId="306"/>
        </pc:sldMkLst>
      </pc:sldChg>
      <pc:sldChg chg="modSp">
        <pc:chgData name="Creighton Jaster" userId="2fda0653-bb07-4b7c-b147-96e96ef45146" providerId="ADAL" clId="{26B8CE48-20B4-4DA6-AE7C-FB6751F2F58B}" dt="2020-08-19T13:15:46.990" v="32" actId="207"/>
        <pc:sldMkLst>
          <pc:docMk/>
          <pc:sldMk cId="1637754824" sldId="309"/>
        </pc:sldMkLst>
        <pc:spChg chg="mod">
          <ac:chgData name="Creighton Jaster" userId="2fda0653-bb07-4b7c-b147-96e96ef45146" providerId="ADAL" clId="{26B8CE48-20B4-4DA6-AE7C-FB6751F2F58B}" dt="2020-08-19T13:14:44.478" v="23" actId="20577"/>
          <ac:spMkLst>
            <pc:docMk/>
            <pc:sldMk cId="1637754824" sldId="309"/>
            <ac:spMk id="2" creationId="{0420B168-EB02-4282-BA0C-AD295EADB89D}"/>
          </ac:spMkLst>
        </pc:spChg>
        <pc:spChg chg="mod">
          <ac:chgData name="Creighton Jaster" userId="2fda0653-bb07-4b7c-b147-96e96ef45146" providerId="ADAL" clId="{26B8CE48-20B4-4DA6-AE7C-FB6751F2F58B}" dt="2020-08-19T13:15:46.990" v="32" actId="207"/>
          <ac:spMkLst>
            <pc:docMk/>
            <pc:sldMk cId="1637754824" sldId="309"/>
            <ac:spMk id="3" creationId="{9C65BC76-C1D4-4992-878E-5A3A046B1FAA}"/>
          </ac:spMkLst>
        </pc:spChg>
      </pc:sldChg>
      <pc:sldChg chg="modSp">
        <pc:chgData name="Creighton Jaster" userId="2fda0653-bb07-4b7c-b147-96e96ef45146" providerId="ADAL" clId="{26B8CE48-20B4-4DA6-AE7C-FB6751F2F58B}" dt="2020-08-19T18:24:13.578" v="386" actId="20577"/>
        <pc:sldMkLst>
          <pc:docMk/>
          <pc:sldMk cId="3705678930" sldId="310"/>
        </pc:sldMkLst>
        <pc:spChg chg="mod">
          <ac:chgData name="Creighton Jaster" userId="2fda0653-bb07-4b7c-b147-96e96ef45146" providerId="ADAL" clId="{26B8CE48-20B4-4DA6-AE7C-FB6751F2F58B}" dt="2020-08-19T18:24:13.578" v="386" actId="20577"/>
          <ac:spMkLst>
            <pc:docMk/>
            <pc:sldMk cId="3705678930" sldId="310"/>
            <ac:spMk id="3" creationId="{9C65BC76-C1D4-4992-878E-5A3A046B1FAA}"/>
          </ac:spMkLst>
        </pc:spChg>
      </pc:sldChg>
      <pc:sldChg chg="addSp modSp ord">
        <pc:chgData name="Creighton Jaster" userId="2fda0653-bb07-4b7c-b147-96e96ef45146" providerId="ADAL" clId="{26B8CE48-20B4-4DA6-AE7C-FB6751F2F58B}" dt="2020-08-20T00:07:39.972" v="860"/>
        <pc:sldMkLst>
          <pc:docMk/>
          <pc:sldMk cId="1507645881" sldId="313"/>
        </pc:sldMkLst>
        <pc:spChg chg="add mod">
          <ac:chgData name="Creighton Jaster" userId="2fda0653-bb07-4b7c-b147-96e96ef45146" providerId="ADAL" clId="{26B8CE48-20B4-4DA6-AE7C-FB6751F2F58B}" dt="2020-08-20T00:06:58.561" v="857" actId="1076"/>
          <ac:spMkLst>
            <pc:docMk/>
            <pc:sldMk cId="1507645881" sldId="313"/>
            <ac:spMk id="4" creationId="{980F7ED3-ED06-499C-9EC7-6DB03480BD49}"/>
          </ac:spMkLst>
        </pc:spChg>
      </pc:sldChg>
      <pc:sldChg chg="ord">
        <pc:chgData name="Creighton Jaster" userId="2fda0653-bb07-4b7c-b147-96e96ef45146" providerId="ADAL" clId="{26B8CE48-20B4-4DA6-AE7C-FB6751F2F58B}" dt="2020-08-20T00:06:01.179" v="774"/>
        <pc:sldMkLst>
          <pc:docMk/>
          <pc:sldMk cId="823457083" sldId="314"/>
        </pc:sldMkLst>
      </pc:sldChg>
      <pc:sldChg chg="ord">
        <pc:chgData name="Creighton Jaster" userId="2fda0653-bb07-4b7c-b147-96e96ef45146" providerId="ADAL" clId="{26B8CE48-20B4-4DA6-AE7C-FB6751F2F58B}" dt="2020-08-19T13:10:23.647" v="1"/>
        <pc:sldMkLst>
          <pc:docMk/>
          <pc:sldMk cId="1574481148" sldId="316"/>
        </pc:sldMkLst>
      </pc:sldChg>
      <pc:sldChg chg="add">
        <pc:chgData name="Creighton Jaster" userId="2fda0653-bb07-4b7c-b147-96e96ef45146" providerId="ADAL" clId="{26B8CE48-20B4-4DA6-AE7C-FB6751F2F58B}" dt="2020-08-19T13:14:36.663" v="2"/>
        <pc:sldMkLst>
          <pc:docMk/>
          <pc:sldMk cId="2525681442" sldId="317"/>
        </pc:sldMkLst>
      </pc:sldChg>
      <pc:sldChg chg="modSp add">
        <pc:chgData name="Creighton Jaster" userId="2fda0653-bb07-4b7c-b147-96e96ef45146" providerId="ADAL" clId="{26B8CE48-20B4-4DA6-AE7C-FB6751F2F58B}" dt="2020-08-19T13:18:05.953" v="191" actId="1076"/>
        <pc:sldMkLst>
          <pc:docMk/>
          <pc:sldMk cId="2199127021" sldId="318"/>
        </pc:sldMkLst>
        <pc:spChg chg="mod">
          <ac:chgData name="Creighton Jaster" userId="2fda0653-bb07-4b7c-b147-96e96ef45146" providerId="ADAL" clId="{26B8CE48-20B4-4DA6-AE7C-FB6751F2F58B}" dt="2020-08-19T13:16:11.417" v="47" actId="20577"/>
          <ac:spMkLst>
            <pc:docMk/>
            <pc:sldMk cId="2199127021" sldId="318"/>
            <ac:spMk id="2" creationId="{0420B168-EB02-4282-BA0C-AD295EADB89D}"/>
          </ac:spMkLst>
        </pc:spChg>
        <pc:spChg chg="mod">
          <ac:chgData name="Creighton Jaster" userId="2fda0653-bb07-4b7c-b147-96e96ef45146" providerId="ADAL" clId="{26B8CE48-20B4-4DA6-AE7C-FB6751F2F58B}" dt="2020-08-19T13:18:05.953" v="191" actId="1076"/>
          <ac:spMkLst>
            <pc:docMk/>
            <pc:sldMk cId="2199127021" sldId="318"/>
            <ac:spMk id="3" creationId="{9C65BC76-C1D4-4992-878E-5A3A046B1FAA}"/>
          </ac:spMkLst>
        </pc:spChg>
      </pc:sldChg>
      <pc:sldChg chg="modSp add ord">
        <pc:chgData name="Creighton Jaster" userId="2fda0653-bb07-4b7c-b147-96e96ef45146" providerId="ADAL" clId="{26B8CE48-20B4-4DA6-AE7C-FB6751F2F58B}" dt="2020-08-20T00:08:01.873" v="862"/>
        <pc:sldMkLst>
          <pc:docMk/>
          <pc:sldMk cId="2133234789" sldId="319"/>
        </pc:sldMkLst>
        <pc:spChg chg="mod">
          <ac:chgData name="Creighton Jaster" userId="2fda0653-bb07-4b7c-b147-96e96ef45146" providerId="ADAL" clId="{26B8CE48-20B4-4DA6-AE7C-FB6751F2F58B}" dt="2020-08-19T18:06:52.847" v="206" actId="20577"/>
          <ac:spMkLst>
            <pc:docMk/>
            <pc:sldMk cId="2133234789" sldId="319"/>
            <ac:spMk id="2" creationId="{47B48117-C76D-4C14-9D82-215BD103B3AA}"/>
          </ac:spMkLst>
        </pc:spChg>
        <pc:spChg chg="mod">
          <ac:chgData name="Creighton Jaster" userId="2fda0653-bb07-4b7c-b147-96e96ef45146" providerId="ADAL" clId="{26B8CE48-20B4-4DA6-AE7C-FB6751F2F58B}" dt="2020-08-19T18:07:36.351" v="384" actId="20577"/>
          <ac:spMkLst>
            <pc:docMk/>
            <pc:sldMk cId="2133234789" sldId="319"/>
            <ac:spMk id="3" creationId="{EE211772-B805-4D45-BB07-0141A8017634}"/>
          </ac:spMkLst>
        </pc:spChg>
      </pc:sldChg>
      <pc:sldChg chg="modSp add">
        <pc:chgData name="Creighton Jaster" userId="2fda0653-bb07-4b7c-b147-96e96ef45146" providerId="ADAL" clId="{26B8CE48-20B4-4DA6-AE7C-FB6751F2F58B}" dt="2020-08-20T00:03:44.233" v="771" actId="20577"/>
        <pc:sldMkLst>
          <pc:docMk/>
          <pc:sldMk cId="2386571788" sldId="320"/>
        </pc:sldMkLst>
        <pc:spChg chg="mod">
          <ac:chgData name="Creighton Jaster" userId="2fda0653-bb07-4b7c-b147-96e96ef45146" providerId="ADAL" clId="{26B8CE48-20B4-4DA6-AE7C-FB6751F2F58B}" dt="2020-08-20T00:03:44.233" v="771" actId="20577"/>
          <ac:spMkLst>
            <pc:docMk/>
            <pc:sldMk cId="2386571788" sldId="320"/>
            <ac:spMk id="2" creationId="{FDCE841A-44FB-454B-986A-2B330CB4427B}"/>
          </ac:spMkLst>
        </pc:spChg>
        <pc:spChg chg="mod">
          <ac:chgData name="Creighton Jaster" userId="2fda0653-bb07-4b7c-b147-96e96ef45146" providerId="ADAL" clId="{26B8CE48-20B4-4DA6-AE7C-FB6751F2F58B}" dt="2020-08-20T00:02:57.336" v="739" actId="20577"/>
          <ac:spMkLst>
            <pc:docMk/>
            <pc:sldMk cId="2386571788" sldId="320"/>
            <ac:spMk id="3" creationId="{7DA48F79-EAD4-4D5E-95AF-9FFDF77BB8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8B3208-1EEA-495F-8395-26840C7ACC46}"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73573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B3208-1EEA-495F-8395-26840C7ACC46}"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135953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38B3208-1EEA-495F-8395-26840C7ACC46}" type="datetimeFigureOut">
              <a:rPr lang="en-US" smtClean="0"/>
              <a:t>8/19/2020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337661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8B3208-1EEA-495F-8395-26840C7ACC46}"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172266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38B3208-1EEA-495F-8395-26840C7ACC46}" type="datetimeFigureOut">
              <a:rPr lang="en-US" smtClean="0"/>
              <a:t>8/19/2020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337F8D7-E28E-4BEB-B520-B2EEF474828D}" type="slidenum">
              <a:rPr lang="en-US" smtClean="0"/>
              <a:t>‹#›</a:t>
            </a:fld>
            <a:endParaRPr lang="en-US"/>
          </a:p>
        </p:txBody>
      </p:sp>
    </p:spTree>
    <p:extLst>
      <p:ext uri="{BB962C8B-B14F-4D97-AF65-F5344CB8AC3E}">
        <p14:creationId xmlns:p14="http://schemas.microsoft.com/office/powerpoint/2010/main" val="393041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8B3208-1EEA-495F-8395-26840C7ACC4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249579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8B3208-1EEA-495F-8395-26840C7ACC46}"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311009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8B3208-1EEA-495F-8395-26840C7ACC46}"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202366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B3208-1EEA-495F-8395-26840C7ACC46}"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18049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8B3208-1EEA-495F-8395-26840C7ACC4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137696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8B3208-1EEA-495F-8395-26840C7ACC46}"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7F8D7-E28E-4BEB-B520-B2EEF474828D}" type="slidenum">
              <a:rPr lang="en-US" smtClean="0"/>
              <a:t>‹#›</a:t>
            </a:fld>
            <a:endParaRPr lang="en-US"/>
          </a:p>
        </p:txBody>
      </p:sp>
    </p:spTree>
    <p:extLst>
      <p:ext uri="{BB962C8B-B14F-4D97-AF65-F5344CB8AC3E}">
        <p14:creationId xmlns:p14="http://schemas.microsoft.com/office/powerpoint/2010/main" val="79072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38B3208-1EEA-495F-8395-26840C7ACC46}" type="datetimeFigureOut">
              <a:rPr lang="en-US" smtClean="0"/>
              <a:t>8/19/2020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337F8D7-E28E-4BEB-B520-B2EEF474828D}" type="slidenum">
              <a:rPr lang="en-US" smtClean="0"/>
              <a:t>‹#›</a:t>
            </a:fld>
            <a:endParaRPr lang="en-US"/>
          </a:p>
        </p:txBody>
      </p:sp>
    </p:spTree>
    <p:extLst>
      <p:ext uri="{BB962C8B-B14F-4D97-AF65-F5344CB8AC3E}">
        <p14:creationId xmlns:p14="http://schemas.microsoft.com/office/powerpoint/2010/main" val="13395376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pixabay.com/en/face-protection-face-eye-protection-98604/" TargetMode="External"/><Relationship Id="rId5" Type="http://schemas.openxmlformats.org/officeDocument/2006/relationships/image" Target="../media/image6.png"/><Relationship Id="rId4" Type="http://schemas.openxmlformats.org/officeDocument/2006/relationships/hyperlink" Target="http://clipground.com/breathing-mask-clipart.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face-protection-face-eye-protection-98604/"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hyperlink" Target="http://clipground.com/breathing-mask-clipart.html" TargetMode="Externa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pixabay.com/en/face-protection-face-eye-protection-98604/" TargetMode="External"/><Relationship Id="rId5" Type="http://schemas.openxmlformats.org/officeDocument/2006/relationships/image" Target="../media/image6.png"/><Relationship Id="rId4" Type="http://schemas.openxmlformats.org/officeDocument/2006/relationships/hyperlink" Target="http://clipground.com/breathing-mask-clipart.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2BA7-CF84-4DAD-838B-C15EF3338487}"/>
              </a:ext>
            </a:extLst>
          </p:cNvPr>
          <p:cNvSpPr>
            <a:spLocks noGrp="1"/>
          </p:cNvSpPr>
          <p:nvPr>
            <p:ph type="ctrTitle"/>
          </p:nvPr>
        </p:nvSpPr>
        <p:spPr/>
        <p:txBody>
          <a:bodyPr/>
          <a:lstStyle/>
          <a:p>
            <a:r>
              <a:rPr lang="en-US" dirty="0"/>
              <a:t>Lamar junior high</a:t>
            </a:r>
          </a:p>
        </p:txBody>
      </p:sp>
      <p:sp>
        <p:nvSpPr>
          <p:cNvPr id="3" name="Subtitle 2">
            <a:extLst>
              <a:ext uri="{FF2B5EF4-FFF2-40B4-BE49-F238E27FC236}">
                <a16:creationId xmlns:a16="http://schemas.microsoft.com/office/drawing/2014/main" id="{41019FF5-1CB6-47E4-9F40-9909A31AE3F2}"/>
              </a:ext>
            </a:extLst>
          </p:cNvPr>
          <p:cNvSpPr>
            <a:spLocks noGrp="1"/>
          </p:cNvSpPr>
          <p:nvPr>
            <p:ph type="subTitle" idx="1"/>
          </p:nvPr>
        </p:nvSpPr>
        <p:spPr/>
        <p:txBody>
          <a:bodyPr>
            <a:normAutofit/>
          </a:bodyPr>
          <a:lstStyle/>
          <a:p>
            <a:r>
              <a:rPr lang="en-US" sz="6000" dirty="0"/>
              <a:t>2020-2021 Orientation</a:t>
            </a:r>
          </a:p>
        </p:txBody>
      </p:sp>
    </p:spTree>
    <p:extLst>
      <p:ext uri="{BB962C8B-B14F-4D97-AF65-F5344CB8AC3E}">
        <p14:creationId xmlns:p14="http://schemas.microsoft.com/office/powerpoint/2010/main" val="409746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64B-0B44-420F-BA86-69026103FF09}"/>
              </a:ext>
            </a:extLst>
          </p:cNvPr>
          <p:cNvSpPr>
            <a:spLocks noGrp="1"/>
          </p:cNvSpPr>
          <p:nvPr>
            <p:ph type="title"/>
          </p:nvPr>
        </p:nvSpPr>
        <p:spPr>
          <a:xfrm>
            <a:off x="1202919" y="276225"/>
            <a:ext cx="9784080" cy="1508760"/>
          </a:xfrm>
        </p:spPr>
        <p:txBody>
          <a:bodyPr/>
          <a:lstStyle/>
          <a:p>
            <a:r>
              <a:rPr lang="en-US" dirty="0"/>
              <a:t>Health Guidelines </a:t>
            </a:r>
          </a:p>
        </p:txBody>
      </p:sp>
      <p:sp>
        <p:nvSpPr>
          <p:cNvPr id="3" name="Rectangle 2">
            <a:extLst>
              <a:ext uri="{FF2B5EF4-FFF2-40B4-BE49-F238E27FC236}">
                <a16:creationId xmlns:a16="http://schemas.microsoft.com/office/drawing/2014/main" id="{4CC7E780-D709-4D91-BF46-0D433EEB3E59}"/>
              </a:ext>
            </a:extLst>
          </p:cNvPr>
          <p:cNvSpPr/>
          <p:nvPr/>
        </p:nvSpPr>
        <p:spPr>
          <a:xfrm>
            <a:off x="699715" y="2050983"/>
            <a:ext cx="10599088" cy="349833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Parents will self-assess students with the Covid-19 District Checklist before sending them to school each morning.  </a:t>
            </a:r>
          </a:p>
          <a:p>
            <a:pPr marR="0" lvl="0">
              <a:lnSpc>
                <a:spcPct val="107000"/>
              </a:lnSpc>
              <a:spcBef>
                <a:spcPts val="0"/>
              </a:spcBef>
              <a:spcAft>
                <a:spcPts val="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Staff will self-assess using the Covid-19 District Checklist daily.</a:t>
            </a:r>
          </a:p>
          <a:p>
            <a:pPr marR="0" lvl="0">
              <a:lnSpc>
                <a:spcPct val="107000"/>
              </a:lnSpc>
              <a:spcBef>
                <a:spcPts val="0"/>
              </a:spcBef>
              <a:spcAft>
                <a:spcPts val="0"/>
              </a:spcAft>
            </a:pPr>
            <a:r>
              <a:rPr lang="en-US" sz="2600" dirty="0">
                <a:latin typeface="Arial" panose="020B060402020202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Staff and students will stay home if they have a fever of 100 ⁰F or higher.</a:t>
            </a:r>
          </a:p>
          <a:p>
            <a:pPr marR="0" lvl="0">
              <a:lnSpc>
                <a:spcPct val="107000"/>
              </a:lnSpc>
              <a:spcBef>
                <a:spcPts val="0"/>
              </a:spcBef>
              <a:spcAft>
                <a:spcPts val="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close up of a sign&#10;&#10;Description automatically generated">
            <a:extLst>
              <a:ext uri="{FF2B5EF4-FFF2-40B4-BE49-F238E27FC236}">
                <a16:creationId xmlns:a16="http://schemas.microsoft.com/office/drawing/2014/main" id="{61690554-A5EC-4F7E-8234-45F714CBD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409331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p:txBody>
          <a:bodyPr/>
          <a:lstStyle/>
          <a:p>
            <a:r>
              <a:rPr lang="en-US" dirty="0"/>
              <a:t>Sick Clinic</a:t>
            </a:r>
          </a:p>
        </p:txBody>
      </p:sp>
      <p:sp>
        <p:nvSpPr>
          <p:cNvPr id="3" name="Rectangle 2">
            <a:extLst>
              <a:ext uri="{FF2B5EF4-FFF2-40B4-BE49-F238E27FC236}">
                <a16:creationId xmlns:a16="http://schemas.microsoft.com/office/drawing/2014/main" id="{6C6D9F42-AB7A-4CF1-8A61-1430D1E90B01}"/>
              </a:ext>
            </a:extLst>
          </p:cNvPr>
          <p:cNvSpPr/>
          <p:nvPr/>
        </p:nvSpPr>
        <p:spPr>
          <a:xfrm>
            <a:off x="131480" y="2289877"/>
            <a:ext cx="11767931" cy="3970318"/>
          </a:xfrm>
          <a:prstGeom prst="rect">
            <a:avLst/>
          </a:prstGeom>
        </p:spPr>
        <p:txBody>
          <a:bodyPr wrap="square">
            <a:spAutoFit/>
          </a:bodyPr>
          <a:lstStyle/>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nurse office will be the designated quarantine room.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maximum capacity will be 4 students.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Barriers will be placed between students for additional protection.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Students that are sent to the nurse with possible symptoms will go to the quarantine room.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nurse will check symptoms before they enter the room.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If it is determined they need to quarantine, the nurse will stay in the room while office staff calls home. </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If it is determined they are ok to return to class, they will return to class. </a:t>
            </a:r>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201949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r>
              <a:rPr lang="en-US" dirty="0"/>
              <a:t>Well Clinic/Vaccinations/Medicines</a:t>
            </a:r>
          </a:p>
        </p:txBody>
      </p:sp>
      <p:sp>
        <p:nvSpPr>
          <p:cNvPr id="3" name="Rectangle 2">
            <a:extLst>
              <a:ext uri="{FF2B5EF4-FFF2-40B4-BE49-F238E27FC236}">
                <a16:creationId xmlns:a16="http://schemas.microsoft.com/office/drawing/2014/main" id="{6C6D9F42-AB7A-4CF1-8A61-1430D1E90B01}"/>
              </a:ext>
            </a:extLst>
          </p:cNvPr>
          <p:cNvSpPr/>
          <p:nvPr/>
        </p:nvSpPr>
        <p:spPr>
          <a:xfrm>
            <a:off x="131480" y="2289877"/>
            <a:ext cx="11767931" cy="3600986"/>
          </a:xfrm>
          <a:prstGeom prst="rect">
            <a:avLst/>
          </a:prstGeom>
        </p:spPr>
        <p:txBody>
          <a:bodyPr wrap="square">
            <a:spAutoFit/>
          </a:bodyPr>
          <a:lstStyle/>
          <a:p>
            <a:pPr marL="342900" indent="-342900">
              <a:buFont typeface="Arial" panose="020B0604020202020204" pitchFamily="34" charset="0"/>
              <a:buChar char="•"/>
            </a:pPr>
            <a:r>
              <a:rPr lang="en-US" sz="2000" dirty="0"/>
              <a:t>The Well Clinic will be located in the Library Workroom.</a:t>
            </a:r>
          </a:p>
          <a:p>
            <a:pPr marL="342900" indent="-342900">
              <a:buFont typeface="Arial" panose="020B0604020202020204" pitchFamily="34" charset="0"/>
              <a:buChar char="•"/>
            </a:pPr>
            <a:r>
              <a:rPr lang="en-US" sz="2000" dirty="0"/>
              <a:t>Students will access daily medicine from the Well Clinic.</a:t>
            </a:r>
          </a:p>
          <a:p>
            <a:pPr marL="342900" indent="-342900">
              <a:buFont typeface="Arial" panose="020B0604020202020204" pitchFamily="34" charset="0"/>
              <a:buChar char="•"/>
            </a:pPr>
            <a:r>
              <a:rPr lang="en-US" sz="2000" dirty="0"/>
              <a:t>Sick children must be fever free (less than 100°) for 24 hours without use of medications before returning to school. Notify us of contagious illnesses.</a:t>
            </a:r>
          </a:p>
          <a:p>
            <a:pPr marL="342900" indent="-342900">
              <a:buFont typeface="Arial" panose="020B0604020202020204" pitchFamily="34" charset="0"/>
              <a:buChar char="•"/>
            </a:pPr>
            <a:r>
              <a:rPr lang="en-US" sz="2000" dirty="0"/>
              <a:t>Students cannot carry medication at school, including cough drops.  Bring medications to Nurse Garza and she will administer them. They must be in the original container and you must sign a medication form.</a:t>
            </a:r>
          </a:p>
          <a:p>
            <a:pPr marL="342900" indent="-342900">
              <a:buFont typeface="Arial" panose="020B0604020202020204" pitchFamily="34" charset="0"/>
              <a:buChar char="•"/>
            </a:pPr>
            <a:r>
              <a:rPr lang="en-US" sz="2000" dirty="0"/>
              <a:t>Medications taken once a day should be taken at home; please see Nurse Garza for exceptions. </a:t>
            </a:r>
          </a:p>
          <a:p>
            <a:pPr marL="342900" indent="-342900">
              <a:buFont typeface="Arial" panose="020B0604020202020204" pitchFamily="34" charset="0"/>
              <a:buChar char="•"/>
            </a:pPr>
            <a:r>
              <a:rPr lang="en-US" sz="2000" dirty="0"/>
              <a:t>Provide written medical documentation of food allergies along with a photo of your child.</a:t>
            </a:r>
          </a:p>
          <a:p>
            <a:pPr marL="342900" indent="-342900">
              <a:buFont typeface="Arial" panose="020B0604020202020204" pitchFamily="34" charset="0"/>
              <a:buChar char="•"/>
            </a:pPr>
            <a:r>
              <a:rPr lang="en-US" sz="2000" dirty="0"/>
              <a:t>We need Action Forms from your child’s physician for the following diagnosis:</a:t>
            </a:r>
          </a:p>
          <a:p>
            <a:pPr lvl="1"/>
            <a:r>
              <a:rPr lang="en-US" sz="1600" dirty="0"/>
              <a:t>Asthma</a:t>
            </a:r>
          </a:p>
          <a:p>
            <a:pPr lvl="1"/>
            <a:r>
              <a:rPr lang="en-US" sz="1600" dirty="0"/>
              <a:t>Diabetes</a:t>
            </a:r>
          </a:p>
          <a:p>
            <a:pPr lvl="1"/>
            <a:r>
              <a:rPr lang="en-US" sz="1600" dirty="0"/>
              <a:t>Seizures</a:t>
            </a:r>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
        <p:nvSpPr>
          <p:cNvPr id="6" name="TextBox 5">
            <a:extLst>
              <a:ext uri="{FF2B5EF4-FFF2-40B4-BE49-F238E27FC236}">
                <a16:creationId xmlns:a16="http://schemas.microsoft.com/office/drawing/2014/main" id="{C9909E58-6EA5-4DD4-A619-84E5A4768F34}"/>
              </a:ext>
            </a:extLst>
          </p:cNvPr>
          <p:cNvSpPr txBox="1"/>
          <p:nvPr/>
        </p:nvSpPr>
        <p:spPr>
          <a:xfrm>
            <a:off x="7944551" y="5464474"/>
            <a:ext cx="2459328" cy="923330"/>
          </a:xfrm>
          <a:prstGeom prst="rect">
            <a:avLst/>
          </a:prstGeom>
          <a:noFill/>
        </p:spPr>
        <p:txBody>
          <a:bodyPr wrap="none" rtlCol="0" anchor="t">
            <a:spAutoFit/>
          </a:bodyPr>
          <a:lstStyle/>
          <a:p>
            <a:r>
              <a:rPr lang="en-US" dirty="0"/>
              <a:t>Charae Garza, RN</a:t>
            </a:r>
          </a:p>
          <a:p>
            <a:r>
              <a:rPr lang="en-US" dirty="0"/>
              <a:t>832.223.3215</a:t>
            </a:r>
          </a:p>
          <a:p>
            <a:r>
              <a:rPr lang="en-US" dirty="0"/>
              <a:t>charae.garza@lcisd.org</a:t>
            </a:r>
          </a:p>
        </p:txBody>
      </p:sp>
    </p:spTree>
    <p:extLst>
      <p:ext uri="{BB962C8B-B14F-4D97-AF65-F5344CB8AC3E}">
        <p14:creationId xmlns:p14="http://schemas.microsoft.com/office/powerpoint/2010/main" val="115745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r>
              <a:rPr lang="en-US" b="1" dirty="0"/>
              <a:t>Return to school/work guidelines</a:t>
            </a:r>
            <a:r>
              <a:rPr lang="en-US" dirty="0"/>
              <a:t>​</a:t>
            </a:r>
          </a:p>
        </p:txBody>
      </p:sp>
      <p:sp>
        <p:nvSpPr>
          <p:cNvPr id="3" name="Rectangle 2">
            <a:extLst>
              <a:ext uri="{FF2B5EF4-FFF2-40B4-BE49-F238E27FC236}">
                <a16:creationId xmlns:a16="http://schemas.microsoft.com/office/drawing/2014/main" id="{6C6D9F42-AB7A-4CF1-8A61-1430D1E90B01}"/>
              </a:ext>
            </a:extLst>
          </p:cNvPr>
          <p:cNvSpPr/>
          <p:nvPr/>
        </p:nvSpPr>
        <p:spPr>
          <a:xfrm>
            <a:off x="131480" y="2289877"/>
            <a:ext cx="11767931" cy="4493538"/>
          </a:xfrm>
          <a:prstGeom prst="rect">
            <a:avLst/>
          </a:prstGeom>
        </p:spPr>
        <p:txBody>
          <a:bodyPr wrap="square">
            <a:spAutoFit/>
          </a:bodyPr>
          <a:lstStyle/>
          <a:p>
            <a:pPr fontAlgn="base"/>
            <a:r>
              <a:rPr lang="en-US" b="1" dirty="0"/>
              <a:t>Anyone with a lab confirmed COVID-19 positive case OR individuals who meet the definition of close contact and at-risk exposure </a:t>
            </a:r>
            <a:r>
              <a:rPr lang="en-US" dirty="0"/>
              <a:t>may return to school or work when the following criteria are met:​</a:t>
            </a:r>
          </a:p>
          <a:p>
            <a:pPr fontAlgn="base"/>
            <a:r>
              <a:rPr lang="en-US" dirty="0"/>
              <a:t>​</a:t>
            </a:r>
          </a:p>
          <a:p>
            <a:pPr fontAlgn="base"/>
            <a:r>
              <a:rPr lang="en-US" dirty="0"/>
              <a:t>The individual is fever free for 24 hours without the use of fever reducing medications AND there has been improvement in symptoms. (EX- cough, shortness of breath, senses of taste and smell has returned) AND at least 10 days have passed since symptoms first occurred​</a:t>
            </a:r>
          </a:p>
          <a:p>
            <a:pPr fontAlgn="base"/>
            <a:r>
              <a:rPr lang="en-US" b="1" u="sng" dirty="0"/>
              <a:t>OR</a:t>
            </a:r>
            <a:r>
              <a:rPr lang="en-US" dirty="0"/>
              <a:t>​</a:t>
            </a:r>
          </a:p>
          <a:p>
            <a:pPr fontAlgn="base"/>
            <a:r>
              <a:rPr lang="en-US" dirty="0"/>
              <a:t>2. A release to return to school/work is provided by a medical provider​</a:t>
            </a:r>
          </a:p>
          <a:p>
            <a:pPr fontAlgn="base"/>
            <a:r>
              <a:rPr lang="en-US" b="1" u="sng" dirty="0"/>
              <a:t>OR</a:t>
            </a:r>
            <a:r>
              <a:rPr lang="en-US" dirty="0"/>
              <a:t>​</a:t>
            </a:r>
          </a:p>
          <a:p>
            <a:pPr fontAlgn="base"/>
            <a:r>
              <a:rPr lang="en-US" dirty="0"/>
              <a:t>3. The individual provides two negative tests at least 24 hours apart​</a:t>
            </a:r>
          </a:p>
          <a:p>
            <a:pPr fontAlgn="base"/>
            <a:r>
              <a:rPr lang="en-US" b="1" u="sng" dirty="0"/>
              <a:t>OR</a:t>
            </a:r>
            <a:r>
              <a:rPr lang="en-US" dirty="0"/>
              <a:t>​</a:t>
            </a:r>
          </a:p>
          <a:p>
            <a:pPr fontAlgn="base"/>
            <a:r>
              <a:rPr lang="en-US" dirty="0"/>
              <a:t>4. The 14-day quarantine expires with no signs of illness. *this only pertains to individuals at-risk of exposure​</a:t>
            </a:r>
          </a:p>
          <a:p>
            <a:pPr fontAlgn="base"/>
            <a:r>
              <a:rPr lang="en-US" dirty="0"/>
              <a:t>​</a:t>
            </a:r>
          </a:p>
          <a:p>
            <a:pPr fontAlgn="base"/>
            <a:r>
              <a:rPr lang="en-US" b="1" dirty="0"/>
              <a:t>Students and staff who come in close contact with a COVID-19 positive individual </a:t>
            </a:r>
            <a:r>
              <a:rPr lang="en-US" dirty="0"/>
              <a:t>​</a:t>
            </a:r>
          </a:p>
          <a:p>
            <a:pPr fontAlgn="base"/>
            <a:r>
              <a:rPr lang="en-US" dirty="0"/>
              <a:t>will be asked to self-quarantine for up to 14 days and may not return to campus during this time. ​</a:t>
            </a:r>
          </a:p>
          <a:p>
            <a:pPr lvl="1"/>
            <a:endParaRPr lang="en-US" sz="1600" dirty="0"/>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148926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r>
              <a:rPr lang="en-US" b="1" dirty="0"/>
              <a:t>Close contact and Exposure Guidelines</a:t>
            </a:r>
            <a:r>
              <a:rPr lang="en-US" dirty="0"/>
              <a:t>​​</a:t>
            </a:r>
          </a:p>
        </p:txBody>
      </p:sp>
      <p:sp>
        <p:nvSpPr>
          <p:cNvPr id="3" name="Rectangle 2">
            <a:extLst>
              <a:ext uri="{FF2B5EF4-FFF2-40B4-BE49-F238E27FC236}">
                <a16:creationId xmlns:a16="http://schemas.microsoft.com/office/drawing/2014/main" id="{6C6D9F42-AB7A-4CF1-8A61-1430D1E90B01}"/>
              </a:ext>
            </a:extLst>
          </p:cNvPr>
          <p:cNvSpPr/>
          <p:nvPr/>
        </p:nvSpPr>
        <p:spPr>
          <a:xfrm>
            <a:off x="131480" y="2289877"/>
            <a:ext cx="11767931" cy="1446550"/>
          </a:xfrm>
          <a:prstGeom prst="rect">
            <a:avLst/>
          </a:prstGeom>
        </p:spPr>
        <p:txBody>
          <a:bodyPr wrap="square">
            <a:spAutoFit/>
          </a:bodyPr>
          <a:lstStyle/>
          <a:p>
            <a:pPr fontAlgn="base"/>
            <a:r>
              <a:rPr lang="en-US" dirty="0"/>
              <a:t>When a student or employee notifies the District that they have received a positive test result for COVID-19, the District will work with the employee or student to identify all individuals who are at risk for exposure.​</a:t>
            </a:r>
          </a:p>
          <a:p>
            <a:pPr fontAlgn="base"/>
            <a:r>
              <a:rPr lang="en-US" dirty="0"/>
              <a:t>​</a:t>
            </a:r>
          </a:p>
          <a:p>
            <a:pPr fontAlgn="base"/>
            <a:r>
              <a:rPr lang="en-US" dirty="0"/>
              <a:t>An individual who meets the following criteria will be considered in close contact and having at-risk exposure:​</a:t>
            </a:r>
          </a:p>
          <a:p>
            <a:pPr lvl="1"/>
            <a:endParaRPr lang="en-US" sz="1600" dirty="0"/>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graphicFrame>
        <p:nvGraphicFramePr>
          <p:cNvPr id="4" name="Table 3">
            <a:extLst>
              <a:ext uri="{FF2B5EF4-FFF2-40B4-BE49-F238E27FC236}">
                <a16:creationId xmlns:a16="http://schemas.microsoft.com/office/drawing/2014/main" id="{A4808F6F-C8AD-4A55-B9D8-AAB0045340DB}"/>
              </a:ext>
            </a:extLst>
          </p:cNvPr>
          <p:cNvGraphicFramePr>
            <a:graphicFrameLocks noGrp="1"/>
          </p:cNvGraphicFramePr>
          <p:nvPr>
            <p:extLst>
              <p:ext uri="{D42A27DB-BD31-4B8C-83A1-F6EECF244321}">
                <p14:modId xmlns:p14="http://schemas.microsoft.com/office/powerpoint/2010/main" val="2793540673"/>
              </p:ext>
            </p:extLst>
          </p:nvPr>
        </p:nvGraphicFramePr>
        <p:xfrm>
          <a:off x="1425514" y="3581252"/>
          <a:ext cx="9197340" cy="3108960"/>
        </p:xfrm>
        <a:graphic>
          <a:graphicData uri="http://schemas.openxmlformats.org/drawingml/2006/table">
            <a:tbl>
              <a:tblPr/>
              <a:tblGrid>
                <a:gridCol w="9197340">
                  <a:extLst>
                    <a:ext uri="{9D8B030D-6E8A-4147-A177-3AD203B41FA5}">
                      <a16:colId xmlns:a16="http://schemas.microsoft.com/office/drawing/2014/main" val="4142971578"/>
                    </a:ext>
                  </a:extLst>
                </a:gridCol>
              </a:tblGrid>
              <a:tr h="289560">
                <a:tc>
                  <a:txBody>
                    <a:bodyPr/>
                    <a:lstStyle/>
                    <a:p>
                      <a:pPr algn="ctr" fontAlgn="base"/>
                      <a:r>
                        <a:rPr lang="en-US" sz="1800" b="1" i="0">
                          <a:solidFill>
                            <a:srgbClr val="FFFFFF"/>
                          </a:solidFill>
                          <a:effectLst/>
                          <a:latin typeface="Century Gothic" panose="020B0502020202020204" pitchFamily="34" charset="0"/>
                        </a:rPr>
                        <a:t>Close Contact Criteria​</a:t>
                      </a:r>
                      <a:endParaRPr lang="en-US" b="1" i="0">
                        <a:solidFill>
                          <a:srgbClr val="FFFFFF"/>
                        </a:solidFill>
                        <a:effectLst/>
                      </a:endParaRPr>
                    </a:p>
                  </a:txBody>
                  <a:tcPr>
                    <a:lnL w="7719" cap="flat" cmpd="sng" algn="ctr">
                      <a:solidFill>
                        <a:srgbClr val="FFFFFF"/>
                      </a:solidFill>
                      <a:prstDash val="solid"/>
                      <a:round/>
                      <a:headEnd type="none" w="med" len="med"/>
                      <a:tailEnd type="none" w="med" len="med"/>
                    </a:lnL>
                    <a:lnR w="7719" cap="flat" cmpd="sng" algn="ctr">
                      <a:solidFill>
                        <a:srgbClr val="FFFFFF"/>
                      </a:solidFill>
                      <a:prstDash val="solid"/>
                      <a:round/>
                      <a:headEnd type="none" w="med" len="med"/>
                      <a:tailEnd type="none" w="med" len="med"/>
                    </a:lnR>
                    <a:lnT w="7719" cap="flat" cmpd="sng" algn="ctr">
                      <a:solidFill>
                        <a:srgbClr val="FFFFFF"/>
                      </a:solidFill>
                      <a:prstDash val="solid"/>
                      <a:round/>
                      <a:headEnd type="none" w="med" len="med"/>
                      <a:tailEnd type="none" w="med" len="med"/>
                    </a:lnT>
                    <a:lnB w="23165" cap="flat" cmpd="sng" algn="ctr">
                      <a:solidFill>
                        <a:srgbClr val="FFFFFF"/>
                      </a:solidFill>
                      <a:prstDash val="solid"/>
                      <a:round/>
                      <a:headEnd type="none" w="med" len="med"/>
                      <a:tailEnd type="none" w="med" len="med"/>
                    </a:lnB>
                    <a:solidFill>
                      <a:srgbClr val="00C6BB"/>
                    </a:solidFill>
                  </a:tcPr>
                </a:tc>
                <a:extLst>
                  <a:ext uri="{0D108BD9-81ED-4DB2-BD59-A6C34878D82A}">
                    <a16:rowId xmlns:a16="http://schemas.microsoft.com/office/drawing/2014/main" val="1460843944"/>
                  </a:ext>
                </a:extLst>
              </a:tr>
              <a:tr h="289560">
                <a:tc>
                  <a:txBody>
                    <a:bodyPr/>
                    <a:lstStyle/>
                    <a:p>
                      <a:pPr algn="l" fontAlgn="base"/>
                      <a:r>
                        <a:rPr lang="en-US" sz="1800" b="0" i="0">
                          <a:solidFill>
                            <a:srgbClr val="000000"/>
                          </a:solidFill>
                          <a:effectLst/>
                          <a:latin typeface="Century Gothic" panose="020B0502020202020204" pitchFamily="34" charset="0"/>
                        </a:rPr>
                        <a:t>Being within 6 feet or less for a cumulative duration of 15 minutes; however additional factors may affect determination whether it is considered close contact ie. Both parties consistently and properlymasked, ventilation, presence of dividers and case symptomology. </a:t>
                      </a:r>
                      <a:r>
                        <a:rPr lang="en-US" sz="1800" b="1" i="0" u="sng">
                          <a:solidFill>
                            <a:srgbClr val="000000"/>
                          </a:solidFill>
                          <a:effectLst/>
                          <a:latin typeface="Century Gothic" panose="020B0502020202020204" pitchFamily="34" charset="0"/>
                        </a:rPr>
                        <a:t>OR</a:t>
                      </a:r>
                      <a:r>
                        <a:rPr lang="en-US" sz="1800" b="0" i="0">
                          <a:solidFill>
                            <a:srgbClr val="000000"/>
                          </a:solidFill>
                          <a:effectLst/>
                          <a:latin typeface="Century Gothic" panose="020B0502020202020204" pitchFamily="34" charset="0"/>
                        </a:rPr>
                        <a:t>​</a:t>
                      </a:r>
                      <a:endParaRPr lang="en-US" b="0" i="0">
                        <a:solidFill>
                          <a:srgbClr val="000000"/>
                        </a:solidFill>
                        <a:effectLst/>
                      </a:endParaRPr>
                    </a:p>
                  </a:txBody>
                  <a:tcPr>
                    <a:lnL w="7719" cap="flat" cmpd="sng" algn="ctr">
                      <a:solidFill>
                        <a:srgbClr val="FFFFFF"/>
                      </a:solidFill>
                      <a:prstDash val="solid"/>
                      <a:round/>
                      <a:headEnd type="none" w="med" len="med"/>
                      <a:tailEnd type="none" w="med" len="med"/>
                    </a:lnL>
                    <a:lnR w="7719" cap="flat" cmpd="sng" algn="ctr">
                      <a:solidFill>
                        <a:srgbClr val="FFFFFF"/>
                      </a:solidFill>
                      <a:prstDash val="solid"/>
                      <a:round/>
                      <a:headEnd type="none" w="med" len="med"/>
                      <a:tailEnd type="none" w="med" len="med"/>
                    </a:lnR>
                    <a:lnT w="23165" cap="flat" cmpd="sng" algn="ctr">
                      <a:solidFill>
                        <a:srgbClr val="FFFFFF"/>
                      </a:solidFill>
                      <a:prstDash val="solid"/>
                      <a:round/>
                      <a:headEnd type="none" w="med" len="med"/>
                      <a:tailEnd type="none" w="med" len="med"/>
                    </a:lnT>
                    <a:lnB w="7719" cap="flat" cmpd="sng" algn="ctr">
                      <a:solidFill>
                        <a:srgbClr val="FFFFFF"/>
                      </a:solidFill>
                      <a:prstDash val="solid"/>
                      <a:round/>
                      <a:headEnd type="none" w="med" len="med"/>
                      <a:tailEnd type="none" w="med" len="med"/>
                    </a:lnB>
                    <a:solidFill>
                      <a:srgbClr val="CBEAE7"/>
                    </a:solidFill>
                  </a:tcPr>
                </a:tc>
                <a:extLst>
                  <a:ext uri="{0D108BD9-81ED-4DB2-BD59-A6C34878D82A}">
                    <a16:rowId xmlns:a16="http://schemas.microsoft.com/office/drawing/2014/main" val="478506870"/>
                  </a:ext>
                </a:extLst>
              </a:tr>
              <a:tr h="289560">
                <a:tc>
                  <a:txBody>
                    <a:bodyPr/>
                    <a:lstStyle/>
                    <a:p>
                      <a:pPr algn="l" fontAlgn="base"/>
                      <a:r>
                        <a:rPr lang="en-US" sz="1800" b="0" i="0">
                          <a:solidFill>
                            <a:srgbClr val="000000"/>
                          </a:solidFill>
                          <a:effectLst/>
                          <a:latin typeface="Century Gothic" panose="020B0502020202020204" pitchFamily="34" charset="0"/>
                        </a:rPr>
                        <a:t>Being directly exposed to infectious secretions (ex- being coughed or sneezed on while not wearing a mask or face shield)​</a:t>
                      </a:r>
                      <a:endParaRPr lang="en-US" b="0" i="0">
                        <a:solidFill>
                          <a:srgbClr val="000000"/>
                        </a:solidFill>
                        <a:effectLst/>
                      </a:endParaRPr>
                    </a:p>
                  </a:txBody>
                  <a:tcPr>
                    <a:lnL w="7719" cap="flat" cmpd="sng" algn="ctr">
                      <a:solidFill>
                        <a:srgbClr val="FFFFFF"/>
                      </a:solidFill>
                      <a:prstDash val="solid"/>
                      <a:round/>
                      <a:headEnd type="none" w="med" len="med"/>
                      <a:tailEnd type="none" w="med" len="med"/>
                    </a:lnL>
                    <a:lnR w="7719" cap="flat" cmpd="sng" algn="ctr">
                      <a:solidFill>
                        <a:srgbClr val="FFFFFF"/>
                      </a:solidFill>
                      <a:prstDash val="solid"/>
                      <a:round/>
                      <a:headEnd type="none" w="med" len="med"/>
                      <a:tailEnd type="none" w="med" len="med"/>
                    </a:lnR>
                    <a:lnT w="7719" cap="flat" cmpd="sng" algn="ctr">
                      <a:solidFill>
                        <a:srgbClr val="FFFFFF"/>
                      </a:solidFill>
                      <a:prstDash val="solid"/>
                      <a:round/>
                      <a:headEnd type="none" w="med" len="med"/>
                      <a:tailEnd type="none" w="med" len="med"/>
                    </a:lnT>
                    <a:lnB w="7719" cap="flat" cmpd="sng" algn="ctr">
                      <a:solidFill>
                        <a:srgbClr val="FFFFFF"/>
                      </a:solidFill>
                      <a:prstDash val="solid"/>
                      <a:round/>
                      <a:headEnd type="none" w="med" len="med"/>
                      <a:tailEnd type="none" w="med" len="med"/>
                    </a:lnB>
                    <a:solidFill>
                      <a:srgbClr val="E7F5F3"/>
                    </a:solidFill>
                  </a:tcPr>
                </a:tc>
                <a:extLst>
                  <a:ext uri="{0D108BD9-81ED-4DB2-BD59-A6C34878D82A}">
                    <a16:rowId xmlns:a16="http://schemas.microsoft.com/office/drawing/2014/main" val="4213579402"/>
                  </a:ext>
                </a:extLst>
              </a:tr>
              <a:tr h="289560">
                <a:tc>
                  <a:txBody>
                    <a:bodyPr/>
                    <a:lstStyle/>
                    <a:p>
                      <a:pPr algn="l" fontAlgn="base"/>
                      <a:r>
                        <a:rPr lang="en-US" sz="1800" b="0" i="0" dirty="0">
                          <a:solidFill>
                            <a:srgbClr val="000000"/>
                          </a:solidFill>
                          <a:effectLst/>
                          <a:latin typeface="Century Gothic" panose="020B0502020202020204" pitchFamily="34" charset="0"/>
                        </a:rPr>
                        <a:t>If either of the above occurred at any time in the last 14 days when the infected individual was considered infectious (at least two days prior to the onset of symptoms or two days prior to the test </a:t>
                      </a:r>
                      <a:r>
                        <a:rPr lang="en-US" sz="1800" b="0" i="0" dirty="0" err="1">
                          <a:solidFill>
                            <a:srgbClr val="000000"/>
                          </a:solidFill>
                          <a:effectLst/>
                          <a:latin typeface="Century Gothic" panose="020B0502020202020204" pitchFamily="34" charset="0"/>
                        </a:rPr>
                        <a:t>forasymptomatic</a:t>
                      </a:r>
                      <a:r>
                        <a:rPr lang="en-US" sz="1800" b="0" i="0" dirty="0">
                          <a:solidFill>
                            <a:srgbClr val="000000"/>
                          </a:solidFill>
                          <a:effectLst/>
                          <a:latin typeface="Century Gothic" panose="020B0502020202020204" pitchFamily="34" charset="0"/>
                        </a:rPr>
                        <a:t> individuals)​</a:t>
                      </a:r>
                      <a:endParaRPr lang="en-US" b="0" i="0" dirty="0">
                        <a:solidFill>
                          <a:srgbClr val="000000"/>
                        </a:solidFill>
                        <a:effectLst/>
                      </a:endParaRPr>
                    </a:p>
                  </a:txBody>
                  <a:tcPr>
                    <a:lnL w="7719" cap="flat" cmpd="sng" algn="ctr">
                      <a:solidFill>
                        <a:srgbClr val="FFFFFF"/>
                      </a:solidFill>
                      <a:prstDash val="solid"/>
                      <a:round/>
                      <a:headEnd type="none" w="med" len="med"/>
                      <a:tailEnd type="none" w="med" len="med"/>
                    </a:lnL>
                    <a:lnR w="7719" cap="flat" cmpd="sng" algn="ctr">
                      <a:solidFill>
                        <a:srgbClr val="FFFFFF"/>
                      </a:solidFill>
                      <a:prstDash val="solid"/>
                      <a:round/>
                      <a:headEnd type="none" w="med" len="med"/>
                      <a:tailEnd type="none" w="med" len="med"/>
                    </a:lnR>
                    <a:lnT w="7719" cap="flat" cmpd="sng" algn="ctr">
                      <a:solidFill>
                        <a:srgbClr val="FFFFFF"/>
                      </a:solidFill>
                      <a:prstDash val="solid"/>
                      <a:round/>
                      <a:headEnd type="none" w="med" len="med"/>
                      <a:tailEnd type="none" w="med" len="med"/>
                    </a:lnT>
                    <a:lnB w="7719" cap="flat" cmpd="sng" algn="ctr">
                      <a:solidFill>
                        <a:srgbClr val="FFFFFF"/>
                      </a:solidFill>
                      <a:prstDash val="solid"/>
                      <a:round/>
                      <a:headEnd type="none" w="med" len="med"/>
                      <a:tailEnd type="none" w="med" len="med"/>
                    </a:lnB>
                    <a:solidFill>
                      <a:srgbClr val="CBEAE7"/>
                    </a:solidFill>
                  </a:tcPr>
                </a:tc>
                <a:extLst>
                  <a:ext uri="{0D108BD9-81ED-4DB2-BD59-A6C34878D82A}">
                    <a16:rowId xmlns:a16="http://schemas.microsoft.com/office/drawing/2014/main" val="1523234385"/>
                  </a:ext>
                </a:extLst>
              </a:tr>
            </a:tbl>
          </a:graphicData>
        </a:graphic>
      </p:graphicFrame>
      <p:sp>
        <p:nvSpPr>
          <p:cNvPr id="6" name="Rectangle 1">
            <a:extLst>
              <a:ext uri="{FF2B5EF4-FFF2-40B4-BE49-F238E27FC236}">
                <a16:creationId xmlns:a16="http://schemas.microsoft.com/office/drawing/2014/main" id="{40119849-8ADE-42EB-AB3A-1D2F009E069F}"/>
              </a:ext>
            </a:extLst>
          </p:cNvPr>
          <p:cNvSpPr>
            <a:spLocks noChangeArrowheads="1"/>
          </p:cNvSpPr>
          <p:nvPr/>
        </p:nvSpPr>
        <p:spPr bwMode="auto">
          <a:xfrm>
            <a:off x="1425991" y="35815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739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r>
              <a:rPr lang="en-US" b="1" dirty="0"/>
              <a:t>COVID-19 RISK LEVELS</a:t>
            </a:r>
            <a:r>
              <a:rPr lang="en-US" dirty="0"/>
              <a:t>​</a:t>
            </a:r>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
        <p:nvSpPr>
          <p:cNvPr id="6" name="Rectangle 1">
            <a:extLst>
              <a:ext uri="{FF2B5EF4-FFF2-40B4-BE49-F238E27FC236}">
                <a16:creationId xmlns:a16="http://schemas.microsoft.com/office/drawing/2014/main" id="{40119849-8ADE-42EB-AB3A-1D2F009E069F}"/>
              </a:ext>
            </a:extLst>
          </p:cNvPr>
          <p:cNvSpPr>
            <a:spLocks noChangeArrowheads="1"/>
          </p:cNvSpPr>
          <p:nvPr/>
        </p:nvSpPr>
        <p:spPr bwMode="auto">
          <a:xfrm>
            <a:off x="1434868" y="36796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B128A93-993E-4373-BBC3-EDDC90FED681}"/>
              </a:ext>
            </a:extLst>
          </p:cNvPr>
          <p:cNvSpPr/>
          <p:nvPr/>
        </p:nvSpPr>
        <p:spPr>
          <a:xfrm>
            <a:off x="1349406" y="3244334"/>
            <a:ext cx="4867781"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13" name="TextBox 12">
            <a:extLst>
              <a:ext uri="{FF2B5EF4-FFF2-40B4-BE49-F238E27FC236}">
                <a16:creationId xmlns:a16="http://schemas.microsoft.com/office/drawing/2014/main" id="{95C5228B-1D29-41E5-A1EA-98DCF6A63F79}"/>
              </a:ext>
            </a:extLst>
          </p:cNvPr>
          <p:cNvSpPr txBox="1"/>
          <p:nvPr/>
        </p:nvSpPr>
        <p:spPr>
          <a:xfrm>
            <a:off x="221392" y="1867375"/>
            <a:ext cx="11283674" cy="1438146"/>
          </a:xfrm>
          <a:prstGeom prst="rect">
            <a:avLst/>
          </a:prstGeom>
          <a:solidFill>
            <a:srgbClr val="F8543E"/>
          </a:solidFill>
        </p:spPr>
        <p:txBody>
          <a:bodyPr wrap="square">
            <a:spAutoFit/>
          </a:bodyPr>
          <a:lstStyle/>
          <a:p>
            <a:pPr algn="l"/>
            <a:r>
              <a:rPr lang="en-US" sz="2200" b="1" i="0" dirty="0">
                <a:solidFill>
                  <a:srgbClr val="000000"/>
                </a:solidFill>
                <a:effectLst/>
                <a:latin typeface="Segoe UI" panose="020B0502040204020203" pitchFamily="34" charset="0"/>
              </a:rPr>
              <a:t>HIGH RISK</a:t>
            </a:r>
            <a:br>
              <a:rPr lang="en-US" sz="2200" b="1" i="0" dirty="0">
                <a:solidFill>
                  <a:srgbClr val="000000"/>
                </a:solidFill>
                <a:effectLst/>
                <a:latin typeface="Segoe UI" panose="020B0502040204020203" pitchFamily="34" charset="0"/>
              </a:rPr>
            </a:br>
            <a:r>
              <a:rPr lang="en-US" sz="2200" b="1" i="1" dirty="0">
                <a:solidFill>
                  <a:srgbClr val="000000"/>
                </a:solidFill>
                <a:effectLst/>
                <a:latin typeface="Segoe UI" panose="020B0502040204020203" pitchFamily="34" charset="0"/>
              </a:rPr>
              <a:t>Mask Required</a:t>
            </a:r>
          </a:p>
          <a:p>
            <a:r>
              <a:rPr lang="en-US" sz="2200" dirty="0">
                <a:solidFill>
                  <a:srgbClr val="000000"/>
                </a:solidFill>
                <a:latin typeface="Segoe UI" panose="020B0502040204020203" pitchFamily="34" charset="0"/>
              </a:rPr>
              <a:t>High potential for exposure to known or suspected sources of COVID-19.</a:t>
            </a:r>
            <a:endParaRPr lang="en-US" sz="2200" dirty="0">
              <a:solidFill>
                <a:srgbClr val="000000"/>
              </a:solidFill>
              <a:effectLst/>
              <a:latin typeface="Segoe UI" panose="020B0502040204020203" pitchFamily="34" charset="0"/>
            </a:endParaRPr>
          </a:p>
          <a:p>
            <a:pPr algn="l"/>
            <a:endParaRPr lang="en-US" b="1" i="1" dirty="0">
              <a:solidFill>
                <a:srgbClr val="000000"/>
              </a:solidFill>
              <a:effectLst/>
              <a:latin typeface="Segoe UI" panose="020B0502040204020203" pitchFamily="34" charset="0"/>
            </a:endParaRPr>
          </a:p>
        </p:txBody>
      </p:sp>
      <p:sp>
        <p:nvSpPr>
          <p:cNvPr id="14" name="TextBox 13">
            <a:extLst>
              <a:ext uri="{FF2B5EF4-FFF2-40B4-BE49-F238E27FC236}">
                <a16:creationId xmlns:a16="http://schemas.microsoft.com/office/drawing/2014/main" id="{27502E6D-26BC-461C-92EC-5C1AE8945FA4}"/>
              </a:ext>
            </a:extLst>
          </p:cNvPr>
          <p:cNvSpPr txBox="1"/>
          <p:nvPr/>
        </p:nvSpPr>
        <p:spPr>
          <a:xfrm>
            <a:off x="221392" y="3055886"/>
            <a:ext cx="11283674" cy="1384995"/>
          </a:xfrm>
          <a:prstGeom prst="rect">
            <a:avLst/>
          </a:prstGeom>
          <a:solidFill>
            <a:srgbClr val="FFC000"/>
          </a:solidFill>
        </p:spPr>
        <p:txBody>
          <a:bodyPr wrap="square">
            <a:spAutoFit/>
          </a:bodyPr>
          <a:lstStyle/>
          <a:p>
            <a:pPr algn="l"/>
            <a:r>
              <a:rPr lang="en-US" sz="2200" b="1" i="0" dirty="0">
                <a:solidFill>
                  <a:srgbClr val="000000"/>
                </a:solidFill>
                <a:effectLst/>
                <a:latin typeface="Segoe UI" panose="020B0502040204020203" pitchFamily="34" charset="0"/>
              </a:rPr>
              <a:t>MODERATE RISK</a:t>
            </a:r>
            <a:br>
              <a:rPr lang="en-US" sz="2200" b="1" i="0" dirty="0">
                <a:solidFill>
                  <a:srgbClr val="000000"/>
                </a:solidFill>
                <a:effectLst/>
                <a:latin typeface="Segoe UI" panose="020B0502040204020203" pitchFamily="34" charset="0"/>
              </a:rPr>
            </a:br>
            <a:r>
              <a:rPr lang="en-US" sz="2200" b="1" i="1" dirty="0">
                <a:solidFill>
                  <a:srgbClr val="000000"/>
                </a:solidFill>
                <a:effectLst/>
                <a:latin typeface="Segoe UI" panose="020B0502040204020203" pitchFamily="34" charset="0"/>
              </a:rPr>
              <a:t>Mask Required</a:t>
            </a:r>
          </a:p>
          <a:p>
            <a:r>
              <a:rPr lang="en-US" sz="2200" dirty="0">
                <a:solidFill>
                  <a:srgbClr val="000000"/>
                </a:solidFill>
                <a:latin typeface="Segoe UI" panose="020B0502040204020203" pitchFamily="34" charset="0"/>
              </a:rPr>
              <a:t>High potential for exposure to known or suspected sources of COVID-19.</a:t>
            </a:r>
            <a:endParaRPr lang="en-US" sz="2200" dirty="0">
              <a:solidFill>
                <a:srgbClr val="000000"/>
              </a:solidFill>
              <a:effectLst/>
              <a:latin typeface="Segoe UI" panose="020B0502040204020203" pitchFamily="34" charset="0"/>
            </a:endParaRPr>
          </a:p>
          <a:p>
            <a:pPr algn="l"/>
            <a:endParaRPr lang="en-US" b="1" i="1" dirty="0">
              <a:solidFill>
                <a:srgbClr val="000000"/>
              </a:solidFill>
              <a:effectLst/>
              <a:latin typeface="Segoe UI" panose="020B0502040204020203" pitchFamily="34" charset="0"/>
            </a:endParaRPr>
          </a:p>
        </p:txBody>
      </p:sp>
      <p:sp>
        <p:nvSpPr>
          <p:cNvPr id="16" name="TextBox 15">
            <a:extLst>
              <a:ext uri="{FF2B5EF4-FFF2-40B4-BE49-F238E27FC236}">
                <a16:creationId xmlns:a16="http://schemas.microsoft.com/office/drawing/2014/main" id="{4BB0A078-D1CB-41CC-9D29-58578C406347}"/>
              </a:ext>
            </a:extLst>
          </p:cNvPr>
          <p:cNvSpPr txBox="1"/>
          <p:nvPr/>
        </p:nvSpPr>
        <p:spPr>
          <a:xfrm>
            <a:off x="221392" y="4240801"/>
            <a:ext cx="11283674" cy="1446550"/>
          </a:xfrm>
          <a:prstGeom prst="rect">
            <a:avLst/>
          </a:prstGeom>
          <a:solidFill>
            <a:srgbClr val="FFFF00"/>
          </a:solidFill>
        </p:spPr>
        <p:txBody>
          <a:bodyPr wrap="square">
            <a:spAutoFit/>
          </a:bodyPr>
          <a:lstStyle/>
          <a:p>
            <a:pPr algn="l"/>
            <a:r>
              <a:rPr lang="en-US" sz="2200" b="1" i="0" dirty="0">
                <a:solidFill>
                  <a:srgbClr val="000000"/>
                </a:solidFill>
                <a:effectLst/>
                <a:latin typeface="Segoe UI" panose="020B0502040204020203" pitchFamily="34" charset="0"/>
              </a:rPr>
              <a:t>LOW RISK</a:t>
            </a:r>
            <a:br>
              <a:rPr lang="en-US" sz="2200" b="1" i="0" dirty="0">
                <a:solidFill>
                  <a:srgbClr val="000000"/>
                </a:solidFill>
                <a:effectLst/>
                <a:latin typeface="Segoe UI" panose="020B0502040204020203" pitchFamily="34" charset="0"/>
              </a:rPr>
            </a:br>
            <a:r>
              <a:rPr lang="en-US" sz="2200" b="1" i="1" dirty="0">
                <a:solidFill>
                  <a:srgbClr val="000000"/>
                </a:solidFill>
                <a:effectLst/>
                <a:latin typeface="Segoe UI" panose="020B0502040204020203" pitchFamily="34" charset="0"/>
              </a:rPr>
              <a:t>Mask Required</a:t>
            </a:r>
          </a:p>
          <a:p>
            <a:pPr algn="l"/>
            <a:r>
              <a:rPr lang="en-US" sz="2200" dirty="0">
                <a:solidFill>
                  <a:srgbClr val="000000"/>
                </a:solidFill>
                <a:latin typeface="Segoe UI" panose="020B0502040204020203" pitchFamily="34" charset="0"/>
              </a:rPr>
              <a:t>Frequent/Close contact with people who may be infected but who are not known to be infected.</a:t>
            </a:r>
            <a:endParaRPr lang="en-US" sz="2200" dirty="0">
              <a:solidFill>
                <a:srgbClr val="000000"/>
              </a:solidFill>
              <a:effectLst/>
              <a:latin typeface="Segoe UI" panose="020B0502040204020203" pitchFamily="34" charset="0"/>
            </a:endParaRPr>
          </a:p>
        </p:txBody>
      </p:sp>
      <p:sp>
        <p:nvSpPr>
          <p:cNvPr id="17" name="TextBox 16">
            <a:extLst>
              <a:ext uri="{FF2B5EF4-FFF2-40B4-BE49-F238E27FC236}">
                <a16:creationId xmlns:a16="http://schemas.microsoft.com/office/drawing/2014/main" id="{F84C8139-D30C-4573-BDB8-A5FE525C1CFB}"/>
              </a:ext>
            </a:extLst>
          </p:cNvPr>
          <p:cNvSpPr txBox="1"/>
          <p:nvPr/>
        </p:nvSpPr>
        <p:spPr>
          <a:xfrm>
            <a:off x="221392" y="5629392"/>
            <a:ext cx="11283674" cy="1107996"/>
          </a:xfrm>
          <a:prstGeom prst="rect">
            <a:avLst/>
          </a:prstGeom>
          <a:solidFill>
            <a:srgbClr val="92D050"/>
          </a:solidFill>
        </p:spPr>
        <p:txBody>
          <a:bodyPr wrap="square">
            <a:spAutoFit/>
          </a:bodyPr>
          <a:lstStyle/>
          <a:p>
            <a:pPr algn="l"/>
            <a:r>
              <a:rPr lang="en-US" sz="2200" b="1" dirty="0">
                <a:solidFill>
                  <a:srgbClr val="000000"/>
                </a:solidFill>
                <a:latin typeface="Segoe UI" panose="020B0502040204020203" pitchFamily="34" charset="0"/>
              </a:rPr>
              <a:t>NEW NORMAL</a:t>
            </a:r>
            <a:br>
              <a:rPr lang="en-US" sz="2200" b="1" i="0" dirty="0">
                <a:solidFill>
                  <a:srgbClr val="000000"/>
                </a:solidFill>
                <a:effectLst/>
                <a:latin typeface="Segoe UI" panose="020B0502040204020203" pitchFamily="34" charset="0"/>
              </a:rPr>
            </a:br>
            <a:r>
              <a:rPr lang="en-US" sz="2200" b="1" i="1" dirty="0">
                <a:solidFill>
                  <a:srgbClr val="000000"/>
                </a:solidFill>
                <a:effectLst/>
                <a:latin typeface="Segoe UI" panose="020B0502040204020203" pitchFamily="34" charset="0"/>
              </a:rPr>
              <a:t>Mask Optional</a:t>
            </a:r>
          </a:p>
          <a:p>
            <a:pPr algn="l"/>
            <a:r>
              <a:rPr lang="en-US" sz="2200" dirty="0">
                <a:solidFill>
                  <a:srgbClr val="000000"/>
                </a:solidFill>
                <a:latin typeface="Segoe UI" panose="020B0502040204020203" pitchFamily="34" charset="0"/>
              </a:rPr>
              <a:t>Minimal and controlled level of COVID-19 new chains of transmission have been limited.</a:t>
            </a:r>
            <a:endParaRPr lang="en-US" sz="220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40565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r>
              <a:rPr lang="en-US" dirty="0"/>
              <a:t>PROTOCOLS FOR FACE COVERINGS​</a:t>
            </a:r>
          </a:p>
        </p:txBody>
      </p:sp>
      <p:sp>
        <p:nvSpPr>
          <p:cNvPr id="3" name="Rectangle 2">
            <a:extLst>
              <a:ext uri="{FF2B5EF4-FFF2-40B4-BE49-F238E27FC236}">
                <a16:creationId xmlns:a16="http://schemas.microsoft.com/office/drawing/2014/main" id="{6C6D9F42-AB7A-4CF1-8A61-1430D1E90B01}"/>
              </a:ext>
            </a:extLst>
          </p:cNvPr>
          <p:cNvSpPr/>
          <p:nvPr/>
        </p:nvSpPr>
        <p:spPr>
          <a:xfrm>
            <a:off x="140359" y="1961403"/>
            <a:ext cx="9003642" cy="4992136"/>
          </a:xfrm>
          <a:prstGeom prst="rect">
            <a:avLst/>
          </a:prstGeom>
        </p:spPr>
        <p:txBody>
          <a:bodyPr wrap="square">
            <a:spAutoFit/>
          </a:bodyPr>
          <a:lstStyle/>
          <a:p>
            <a:pPr>
              <a:lnSpc>
                <a:spcPct val="90000"/>
              </a:lnSpc>
            </a:pPr>
            <a:r>
              <a:rPr lang="en-US" sz="2400" dirty="0">
                <a:latin typeface="Calibri" panose="020F0502020204030204" pitchFamily="34" charset="0"/>
                <a:ea typeface="Calibri" panose="020F0502020204030204" pitchFamily="34" charset="0"/>
                <a:cs typeface="Times New Roman" panose="02020603050405020304" pitchFamily="18" charset="0"/>
              </a:rPr>
              <a:t>Protective measures, including the use of face coverings, will be determined by the risk level of COVID-19. The District will rely on data from the Department of State Health Services (DSHS), Fort Bend County Health &amp; Human Services and the Centers for Disease Control (CDC) to determine the risk level and the appropriate protective measures. The risk level categories below are based on the recommendations of Fort Bend County Health and Human Services. The District will alert students, parents and staff of the weekly COVID-19 risk level and when face coverings must be worn.</a:t>
            </a:r>
          </a:p>
          <a:p>
            <a:pPr>
              <a:lnSpc>
                <a:spcPct val="90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2400" dirty="0">
                <a:latin typeface="Calibri" panose="020F0502020204030204" pitchFamily="34" charset="0"/>
                <a:ea typeface="Calibri" panose="020F0502020204030204" pitchFamily="34" charset="0"/>
                <a:cs typeface="Times New Roman" panose="02020603050405020304" pitchFamily="18" charset="0"/>
              </a:rPr>
              <a:t>Students’ individual needs will be addressed on a case-by-case basis. Parents who request an accommodation will need to submit a note from a physician to the campus nurse exempting the student from wearing a face covering.</a:t>
            </a:r>
          </a:p>
          <a:p>
            <a:pPr lvl="1"/>
            <a:endParaRPr lang="en-US" sz="1600" dirty="0"/>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6" name="Picture 5" descr="A close up of a sign&#10;&#10;Description automatically generated">
            <a:extLst>
              <a:ext uri="{FF2B5EF4-FFF2-40B4-BE49-F238E27FC236}">
                <a16:creationId xmlns:a16="http://schemas.microsoft.com/office/drawing/2014/main" id="{742D0987-8732-489F-8377-94D60E71CF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06125" y="2413000"/>
            <a:ext cx="1775873" cy="1775873"/>
          </a:xfrm>
          <a:prstGeom prst="roundRect">
            <a:avLst>
              <a:gd name="adj" fmla="val 3876"/>
            </a:avLst>
          </a:prstGeom>
          <a:ln>
            <a:solidFill>
              <a:schemeClr val="accent1"/>
            </a:solidFill>
          </a:ln>
          <a:effectLst/>
        </p:spPr>
      </p:pic>
      <p:pic>
        <p:nvPicPr>
          <p:cNvPr id="7" name="Picture 6" descr="A close up of a sign&#10;&#10;Description automatically generated">
            <a:extLst>
              <a:ext uri="{FF2B5EF4-FFF2-40B4-BE49-F238E27FC236}">
                <a16:creationId xmlns:a16="http://schemas.microsoft.com/office/drawing/2014/main" id="{1E91B5DD-4D20-4ECA-83C2-D9FFBF698AE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06124" y="4434744"/>
            <a:ext cx="1775873" cy="177587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73444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37512E-4B24-4BB8-A916-209EB41C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Acceptable Face Coverings in Lamar CISD​</a:t>
            </a:r>
          </a:p>
        </p:txBody>
      </p:sp>
      <p:sp>
        <p:nvSpPr>
          <p:cNvPr id="3" name="Rectangle 2">
            <a:extLst>
              <a:ext uri="{FF2B5EF4-FFF2-40B4-BE49-F238E27FC236}">
                <a16:creationId xmlns:a16="http://schemas.microsoft.com/office/drawing/2014/main" id="{6C6D9F42-AB7A-4CF1-8A61-1430D1E90B01}"/>
              </a:ext>
            </a:extLst>
          </p:cNvPr>
          <p:cNvSpPr/>
          <p:nvPr/>
        </p:nvSpPr>
        <p:spPr>
          <a:xfrm>
            <a:off x="1202920" y="2011680"/>
            <a:ext cx="4893080" cy="420624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b="1" dirty="0"/>
              <a:t>Non-medical and medical grade disposable face masks</a:t>
            </a:r>
          </a:p>
          <a:p>
            <a:pPr indent="-182880" defTabSz="914400">
              <a:lnSpc>
                <a:spcPct val="90000"/>
              </a:lnSpc>
              <a:spcAft>
                <a:spcPts val="600"/>
              </a:spcAft>
              <a:buClr>
                <a:schemeClr val="tx1"/>
              </a:buClr>
              <a:buFont typeface="Wingdings" pitchFamily="2" charset="2"/>
              <a:buChar char=""/>
            </a:pPr>
            <a:r>
              <a:rPr lang="en-US" b="1" dirty="0"/>
              <a:t>Cloth face coverings over the nose and mouth</a:t>
            </a:r>
          </a:p>
          <a:p>
            <a:pPr indent="-182880" defTabSz="914400">
              <a:lnSpc>
                <a:spcPct val="90000"/>
              </a:lnSpc>
              <a:spcAft>
                <a:spcPts val="600"/>
              </a:spcAft>
              <a:buClr>
                <a:schemeClr val="tx1"/>
              </a:buClr>
              <a:buFont typeface="Wingdings" pitchFamily="2" charset="2"/>
              <a:buChar char=""/>
            </a:pPr>
            <a:r>
              <a:rPr lang="en-US" b="1" dirty="0"/>
              <a:t>Neck gaiters that cover the nose, mouth, and neck</a:t>
            </a:r>
          </a:p>
          <a:p>
            <a:pPr indent="-182880" defTabSz="914400">
              <a:lnSpc>
                <a:spcPct val="90000"/>
              </a:lnSpc>
              <a:spcAft>
                <a:spcPts val="600"/>
              </a:spcAft>
              <a:buClr>
                <a:schemeClr val="tx1"/>
              </a:buClr>
              <a:buFont typeface="Wingdings" pitchFamily="2" charset="2"/>
              <a:buChar char=""/>
            </a:pPr>
            <a:endParaRPr lang="en-US" b="1" dirty="0"/>
          </a:p>
          <a:p>
            <a:pPr indent="-182880" defTabSz="914400">
              <a:lnSpc>
                <a:spcPct val="90000"/>
              </a:lnSpc>
              <a:spcAft>
                <a:spcPts val="600"/>
              </a:spcAft>
              <a:buClr>
                <a:schemeClr val="tx1"/>
              </a:buClr>
              <a:buFont typeface="Wingdings" pitchFamily="2" charset="2"/>
              <a:buChar char=""/>
            </a:pPr>
            <a:r>
              <a:rPr lang="en-US" b="1" dirty="0"/>
              <a:t>Per the latest TEA update: full face shields may be worn in place of a mask to protect eyes, nose, and mouth whenever a mask is NOT feasible. OR whenever the education context may benefit from the ability to see an individual’s full face. Recommended face shields wrap around the sides of the wearers face and extend to below the chin. </a:t>
            </a:r>
          </a:p>
          <a:p>
            <a:pPr lvl="1" indent="-182880" defTabSz="914400">
              <a:lnSpc>
                <a:spcPct val="90000"/>
              </a:lnSpc>
              <a:spcAft>
                <a:spcPts val="600"/>
              </a:spcAft>
              <a:buClr>
                <a:schemeClr val="tx1"/>
              </a:buClr>
              <a:buFont typeface="Wingdings" pitchFamily="2" charset="2"/>
              <a:buChar char=""/>
            </a:pPr>
            <a:endParaRPr lang="en-US" dirty="0"/>
          </a:p>
        </p:txBody>
      </p:sp>
      <p:pic>
        <p:nvPicPr>
          <p:cNvPr id="7" name="Picture 6" descr="A close up of a sign&#10;&#10;Description automatically generated">
            <a:extLst>
              <a:ext uri="{FF2B5EF4-FFF2-40B4-BE49-F238E27FC236}">
                <a16:creationId xmlns:a16="http://schemas.microsoft.com/office/drawing/2014/main" id="{1E91B5DD-4D20-4ECA-83C2-D9FFBF698AE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912" r="-4" b="11952"/>
          <a:stretch/>
        </p:blipFill>
        <p:spPr>
          <a:xfrm>
            <a:off x="6427893" y="2204720"/>
            <a:ext cx="2563707" cy="1926166"/>
          </a:xfrm>
          <a:prstGeom prst="rect">
            <a:avLst/>
          </a:prstGeom>
        </p:spPr>
      </p:pic>
      <p:pic>
        <p:nvPicPr>
          <p:cNvPr id="6" name="Picture 5" descr="A close up of a sign&#10;&#10;Description automatically generated">
            <a:extLst>
              <a:ext uri="{FF2B5EF4-FFF2-40B4-BE49-F238E27FC236}">
                <a16:creationId xmlns:a16="http://schemas.microsoft.com/office/drawing/2014/main" id="{742D0987-8732-489F-8377-94D60E71CFF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0270" r="-4" b="14595"/>
          <a:stretch/>
        </p:blipFill>
        <p:spPr>
          <a:xfrm>
            <a:off x="6427893" y="4291753"/>
            <a:ext cx="2563707" cy="1926166"/>
          </a:xfrm>
          <a:prstGeom prst="rect">
            <a:avLst/>
          </a:prstGeom>
        </p:spPr>
      </p:pic>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rotWithShape="1">
          <a:blip r:embed="rId6">
            <a:extLst>
              <a:ext uri="{28A0092B-C50C-407E-A947-70E740481C1C}">
                <a14:useLocalDpi xmlns:a14="http://schemas.microsoft.com/office/drawing/2010/main" val="0"/>
              </a:ext>
            </a:extLst>
          </a:blip>
          <a:srcRect l="15447" r="20671"/>
          <a:stretch/>
        </p:blipFill>
        <p:spPr>
          <a:xfrm>
            <a:off x="9150773" y="2204720"/>
            <a:ext cx="2563707" cy="4013200"/>
          </a:xfrm>
          <a:prstGeom prst="rect">
            <a:avLst/>
          </a:prstGeom>
        </p:spPr>
      </p:pic>
    </p:spTree>
    <p:extLst>
      <p:ext uri="{BB962C8B-B14F-4D97-AF65-F5344CB8AC3E}">
        <p14:creationId xmlns:p14="http://schemas.microsoft.com/office/powerpoint/2010/main" val="3979513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91CA-8BCC-4790-B161-CDCD6CC15458}"/>
              </a:ext>
            </a:extLst>
          </p:cNvPr>
          <p:cNvSpPr>
            <a:spLocks noGrp="1"/>
          </p:cNvSpPr>
          <p:nvPr>
            <p:ph type="title"/>
          </p:nvPr>
        </p:nvSpPr>
        <p:spPr>
          <a:xfrm>
            <a:off x="470517" y="284176"/>
            <a:ext cx="10516482" cy="1508760"/>
          </a:xfrm>
        </p:spPr>
        <p:txBody>
          <a:bodyPr/>
          <a:lstStyle/>
          <a:p>
            <a:pPr marL="95250" marR="95250" fontAlgn="base">
              <a:spcAft>
                <a:spcPts val="600"/>
              </a:spcAft>
            </a:pPr>
            <a:r>
              <a:rPr lang="en-US" b="1" dirty="0">
                <a:solidFill>
                  <a:schemeClr val="bg1"/>
                </a:solidFill>
              </a:rPr>
              <a:t>Student Expectations</a:t>
            </a:r>
          </a:p>
        </p:txBody>
      </p:sp>
      <p:sp>
        <p:nvSpPr>
          <p:cNvPr id="3" name="Rectangle 2">
            <a:extLst>
              <a:ext uri="{FF2B5EF4-FFF2-40B4-BE49-F238E27FC236}">
                <a16:creationId xmlns:a16="http://schemas.microsoft.com/office/drawing/2014/main" id="{6C6D9F42-AB7A-4CF1-8A61-1430D1E90B01}"/>
              </a:ext>
            </a:extLst>
          </p:cNvPr>
          <p:cNvSpPr/>
          <p:nvPr/>
        </p:nvSpPr>
        <p:spPr>
          <a:xfrm>
            <a:off x="140359" y="1961403"/>
            <a:ext cx="9003642" cy="4856714"/>
          </a:xfrm>
          <a:prstGeom prst="rect">
            <a:avLst/>
          </a:prstGeom>
        </p:spPr>
        <p:txBody>
          <a:bodyPr wrap="square">
            <a:spAutoFit/>
          </a:bodyPr>
          <a:lstStyle/>
          <a:p>
            <a:pPr>
              <a:lnSpc>
                <a:spcPct val="90000"/>
              </a:lnSpc>
              <a:spcBef>
                <a:spcPct val="20000"/>
              </a:spcBef>
              <a:spcAft>
                <a:spcPts val="600"/>
              </a:spcAft>
              <a:buClr>
                <a:schemeClr val="accent1"/>
              </a:buClr>
              <a:buFont typeface="Wingdings 2" charset="2"/>
              <a:buChar char=""/>
            </a:pPr>
            <a:r>
              <a:rPr lang="en-US" sz="2400" b="1" dirty="0">
                <a:solidFill>
                  <a:schemeClr val="bg1"/>
                </a:solidFill>
                <a:highlight>
                  <a:srgbClr val="FFFF00"/>
                </a:highlight>
              </a:rPr>
              <a:t>Students in 4th through 12th grade will wear face coverings during HIGH, MODERATE, and LOW Risk levels, including in the classroom</a:t>
            </a:r>
            <a:r>
              <a:rPr lang="en-US" sz="2400" b="1" dirty="0">
                <a:highlight>
                  <a:srgbClr val="FFFF00"/>
                </a:highlight>
              </a:rPr>
              <a:t>.</a:t>
            </a:r>
          </a:p>
          <a:p>
            <a:pPr>
              <a:lnSpc>
                <a:spcPct val="90000"/>
              </a:lnSpc>
              <a:spcBef>
                <a:spcPct val="20000"/>
              </a:spcBef>
              <a:spcAft>
                <a:spcPts val="600"/>
              </a:spcAft>
              <a:buClr>
                <a:schemeClr val="accent1"/>
              </a:buClr>
              <a:buFont typeface="Wingdings 2" charset="2"/>
              <a:buChar char=""/>
            </a:pPr>
            <a:r>
              <a:rPr lang="en-US" sz="2400" b="1" dirty="0"/>
              <a:t>Students' individual needs will be addressed on a case-by-case basis.</a:t>
            </a:r>
          </a:p>
          <a:p>
            <a:pPr>
              <a:lnSpc>
                <a:spcPct val="90000"/>
              </a:lnSpc>
              <a:spcBef>
                <a:spcPct val="20000"/>
              </a:spcBef>
              <a:spcAft>
                <a:spcPts val="600"/>
              </a:spcAft>
              <a:buClr>
                <a:schemeClr val="accent1"/>
              </a:buClr>
              <a:buFont typeface="Wingdings 2" charset="2"/>
              <a:buChar char=""/>
            </a:pPr>
            <a:r>
              <a:rPr lang="en-US" sz="2400" b="1" dirty="0"/>
              <a:t>Requests for accommodations will have to include a note from a physician and should be submitted to the school nurse.</a:t>
            </a:r>
          </a:p>
          <a:p>
            <a:pPr>
              <a:lnSpc>
                <a:spcPct val="90000"/>
              </a:lnSpc>
              <a:spcBef>
                <a:spcPct val="20000"/>
              </a:spcBef>
              <a:spcAft>
                <a:spcPts val="600"/>
              </a:spcAft>
              <a:buClr>
                <a:schemeClr val="accent1"/>
              </a:buClr>
              <a:buFont typeface="Wingdings 2" charset="2"/>
              <a:buChar char=""/>
            </a:pPr>
            <a:r>
              <a:rPr lang="en-US" sz="2400" b="1" dirty="0">
                <a:solidFill>
                  <a:schemeClr val="bg1"/>
                </a:solidFill>
                <a:highlight>
                  <a:srgbClr val="FFFF00"/>
                </a:highlight>
              </a:rPr>
              <a:t>Students are required to bring two dress code approved masks/face coverings daily. </a:t>
            </a:r>
            <a:r>
              <a:rPr lang="en-US" sz="2400" b="1" dirty="0"/>
              <a:t>One will be worn, and one additional mask/face covering will be brought in a sealed/Ziploc bag. Labeling of the masks with a student name is suggested. Cloth masks should be washed daily, and paper masks should be discarded daily.</a:t>
            </a:r>
          </a:p>
          <a:p>
            <a:pPr lvl="1"/>
            <a:endParaRPr lang="en-US" sz="1600" dirty="0"/>
          </a:p>
        </p:txBody>
      </p:sp>
      <p:pic>
        <p:nvPicPr>
          <p:cNvPr id="5" name="Picture 4" descr="A close up of a sign&#10;&#10;Description automatically generated">
            <a:extLst>
              <a:ext uri="{FF2B5EF4-FFF2-40B4-BE49-F238E27FC236}">
                <a16:creationId xmlns:a16="http://schemas.microsoft.com/office/drawing/2014/main" id="{21044BCA-2718-48E5-9446-59985DA93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pic>
        <p:nvPicPr>
          <p:cNvPr id="6" name="Picture 5" descr="A close up of a sign&#10;&#10;Description automatically generated">
            <a:extLst>
              <a:ext uri="{FF2B5EF4-FFF2-40B4-BE49-F238E27FC236}">
                <a16:creationId xmlns:a16="http://schemas.microsoft.com/office/drawing/2014/main" id="{742D0987-8732-489F-8377-94D60E71CF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06125" y="2413000"/>
            <a:ext cx="1775873" cy="1775873"/>
          </a:xfrm>
          <a:prstGeom prst="roundRect">
            <a:avLst>
              <a:gd name="adj" fmla="val 3876"/>
            </a:avLst>
          </a:prstGeom>
          <a:ln>
            <a:solidFill>
              <a:schemeClr val="accent1"/>
            </a:solidFill>
          </a:ln>
          <a:effectLst/>
        </p:spPr>
      </p:pic>
      <p:pic>
        <p:nvPicPr>
          <p:cNvPr id="7" name="Picture 6" descr="A close up of a sign&#10;&#10;Description automatically generated">
            <a:extLst>
              <a:ext uri="{FF2B5EF4-FFF2-40B4-BE49-F238E27FC236}">
                <a16:creationId xmlns:a16="http://schemas.microsoft.com/office/drawing/2014/main" id="{1E91B5DD-4D20-4ECA-83C2-D9FFBF698AE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06124" y="4434744"/>
            <a:ext cx="1775873" cy="177587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188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E22A-CA33-4A81-BA9C-71043F83DD67}"/>
              </a:ext>
            </a:extLst>
          </p:cNvPr>
          <p:cNvSpPr>
            <a:spLocks noGrp="1"/>
          </p:cNvSpPr>
          <p:nvPr>
            <p:ph type="title"/>
          </p:nvPr>
        </p:nvSpPr>
        <p:spPr>
          <a:xfrm>
            <a:off x="365759" y="270841"/>
            <a:ext cx="9784080" cy="1508760"/>
          </a:xfrm>
        </p:spPr>
        <p:txBody>
          <a:bodyPr/>
          <a:lstStyle/>
          <a:p>
            <a:pPr algn="ctr">
              <a:lnSpc>
                <a:spcPct val="90000"/>
              </a:lnSpc>
              <a:spcAft>
                <a:spcPts val="600"/>
              </a:spcAft>
            </a:pPr>
            <a:r>
              <a:rPr lang="en-US" b="1" dirty="0">
                <a:solidFill>
                  <a:schemeClr val="bg1"/>
                </a:solidFill>
              </a:rPr>
              <a:t>PROTOCOLS FOR DISINFECTING AND HAND SANITIZING</a:t>
            </a:r>
          </a:p>
        </p:txBody>
      </p:sp>
      <p:sp>
        <p:nvSpPr>
          <p:cNvPr id="3" name="Rectangle 2">
            <a:extLst>
              <a:ext uri="{FF2B5EF4-FFF2-40B4-BE49-F238E27FC236}">
                <a16:creationId xmlns:a16="http://schemas.microsoft.com/office/drawing/2014/main" id="{239A236D-EF17-49B8-8CF7-632F608CBAB1}"/>
              </a:ext>
            </a:extLst>
          </p:cNvPr>
          <p:cNvSpPr/>
          <p:nvPr/>
        </p:nvSpPr>
        <p:spPr>
          <a:xfrm>
            <a:off x="365759" y="2056669"/>
            <a:ext cx="11298803" cy="4735142"/>
          </a:xfrm>
          <a:prstGeom prst="rect">
            <a:avLst/>
          </a:prstGeom>
        </p:spPr>
        <p:txBody>
          <a:bodyPr wrap="square">
            <a:spAutoFit/>
          </a:bodyPr>
          <a:lstStyle/>
          <a:p>
            <a:pPr>
              <a:lnSpc>
                <a:spcPct val="90000"/>
              </a:lnSpc>
              <a:spcBef>
                <a:spcPct val="20000"/>
              </a:spcBef>
              <a:spcAft>
                <a:spcPts val="600"/>
              </a:spcAft>
              <a:buClr>
                <a:schemeClr val="accent1"/>
              </a:buClr>
              <a:buFont typeface="Wingdings 2" charset="2"/>
              <a:buChar char=""/>
            </a:pPr>
            <a:r>
              <a:rPr lang="en-US" sz="1900" dirty="0">
                <a:latin typeface="Calibri" panose="020F0502020204030204" pitchFamily="34" charset="0"/>
                <a:cs typeface="Calibri" panose="020F0502020204030204" pitchFamily="34" charset="0"/>
              </a:rPr>
              <a:t>Frequent disinfection and hand sanitization will promote health and wellness of students and staff.</a:t>
            </a:r>
          </a:p>
          <a:p>
            <a:pPr>
              <a:lnSpc>
                <a:spcPct val="90000"/>
              </a:lnSpc>
              <a:spcBef>
                <a:spcPct val="20000"/>
              </a:spcBef>
              <a:spcAft>
                <a:spcPts val="600"/>
              </a:spcAft>
              <a:buClr>
                <a:schemeClr val="accent1"/>
              </a:buClr>
            </a:pPr>
            <a:r>
              <a:rPr lang="en-US" sz="1900" b="1" dirty="0">
                <a:latin typeface="Calibri" panose="020F0502020204030204" pitchFamily="34" charset="0"/>
                <a:cs typeface="Calibri" panose="020F0502020204030204" pitchFamily="34" charset="0"/>
              </a:rPr>
              <a:t>             </a:t>
            </a:r>
            <a:r>
              <a:rPr lang="en-US" sz="1900" b="1" u="sng" dirty="0">
                <a:latin typeface="Calibri" panose="020F0502020204030204" pitchFamily="34" charset="0"/>
                <a:cs typeface="Calibri" panose="020F0502020204030204" pitchFamily="34" charset="0"/>
              </a:rPr>
              <a:t>Hand Washing/Sanitizing Expectations</a:t>
            </a:r>
          </a:p>
          <a:p>
            <a:pPr>
              <a:lnSpc>
                <a:spcPct val="90000"/>
              </a:lnSpc>
              <a:spcBef>
                <a:spcPct val="20000"/>
              </a:spcBef>
              <a:spcAft>
                <a:spcPts val="600"/>
              </a:spcAft>
              <a:buClr>
                <a:schemeClr val="accent1"/>
              </a:buClr>
              <a:buFont typeface="Wingdings 2" charset="2"/>
              <a:buChar char=""/>
            </a:pPr>
            <a:r>
              <a:rPr lang="en-US" sz="1900" dirty="0">
                <a:latin typeface="Calibri" panose="020F0502020204030204" pitchFamily="34" charset="0"/>
                <a:cs typeface="Calibri" panose="020F0502020204030204" pitchFamily="34" charset="0"/>
              </a:rPr>
              <a:t>Hand sanitizer will be available at the main entry to the campus, in classrooms, in office areas, in the cafeteria, outside of the nurse’s clinic and in common areas throughout the campus.</a:t>
            </a:r>
          </a:p>
          <a:p>
            <a:pPr>
              <a:lnSpc>
                <a:spcPct val="90000"/>
              </a:lnSpc>
              <a:spcBef>
                <a:spcPct val="20000"/>
              </a:spcBef>
              <a:spcAft>
                <a:spcPts val="600"/>
              </a:spcAft>
              <a:buClr>
                <a:schemeClr val="accent1"/>
              </a:buClr>
              <a:buFont typeface="Wingdings 2" charset="2"/>
              <a:buChar char=""/>
            </a:pPr>
            <a:r>
              <a:rPr lang="en-US" sz="1900" dirty="0">
                <a:latin typeface="Calibri" panose="020F0502020204030204" pitchFamily="34" charset="0"/>
                <a:cs typeface="Calibri" panose="020F0502020204030204" pitchFamily="34" charset="0"/>
              </a:rPr>
              <a:t>Staff will be expected to regularly wash or sanitize their hands.</a:t>
            </a:r>
          </a:p>
          <a:p>
            <a:pPr fontAlgn="base">
              <a:buFont typeface="Arial" panose="020B0604020202020204" pitchFamily="34" charset="0"/>
              <a:buChar char="•"/>
            </a:pPr>
            <a:r>
              <a:rPr lang="en-US" sz="1900" dirty="0">
                <a:latin typeface="Calibri" panose="020F0502020204030204" pitchFamily="34" charset="0"/>
                <a:cs typeface="Calibri" panose="020F0502020204030204" pitchFamily="34" charset="0"/>
              </a:rPr>
              <a:t>Requirements for hand washing and/or use of Lamar CISD-provided hand sanitizer:</a:t>
            </a:r>
          </a:p>
          <a:p>
            <a:pPr marL="742950" lvl="1" indent="-285750" fontAlgn="base">
              <a:buFont typeface="Arial" panose="020B0604020202020204" pitchFamily="34" charset="0"/>
              <a:buChar char="•"/>
            </a:pPr>
            <a:r>
              <a:rPr lang="en-US" sz="1900" dirty="0">
                <a:latin typeface="Calibri" panose="020F0502020204030204" pitchFamily="34" charset="0"/>
                <a:cs typeface="Calibri" panose="020F0502020204030204" pitchFamily="34" charset="0"/>
              </a:rPr>
              <a:t>MS/HS: Provide hand sanitizer upon entry to classroom and periodic teacher reminders during instructional day</a:t>
            </a:r>
          </a:p>
          <a:p>
            <a:pPr marL="742950" lvl="1" indent="-285750" fontAlgn="base">
              <a:buFont typeface="Arial" panose="020B0604020202020204" pitchFamily="34" charset="0"/>
              <a:buChar char="•"/>
            </a:pPr>
            <a:r>
              <a:rPr lang="en-US" sz="1900" dirty="0">
                <a:latin typeface="Calibri" panose="020F0502020204030204" pitchFamily="34" charset="0"/>
                <a:cs typeface="Calibri" panose="020F0502020204030204" pitchFamily="34" charset="0"/>
              </a:rPr>
              <a:t>MS/HS: Thorough hand washing upon return from outdoors, before and after eating, following restroom breaks, before and after using shared supplies (i.e. technology, instruments)</a:t>
            </a:r>
            <a:endParaRPr lang="en-US" sz="1900" b="1" dirty="0">
              <a:latin typeface="Calibri" panose="020F0502020204030204" pitchFamily="34" charset="0"/>
              <a:cs typeface="Calibri" panose="020F0502020204030204" pitchFamily="34" charset="0"/>
            </a:endParaRPr>
          </a:p>
          <a:p>
            <a:pPr>
              <a:lnSpc>
                <a:spcPct val="90000"/>
              </a:lnSpc>
              <a:spcBef>
                <a:spcPct val="20000"/>
              </a:spcBef>
              <a:spcAft>
                <a:spcPts val="600"/>
              </a:spcAft>
              <a:buClr>
                <a:schemeClr val="accent1"/>
              </a:buClr>
            </a:pPr>
            <a:r>
              <a:rPr lang="en-US" sz="1900" b="1" dirty="0">
                <a:latin typeface="Calibri" panose="020F0502020204030204" pitchFamily="34" charset="0"/>
                <a:cs typeface="Calibri" panose="020F0502020204030204" pitchFamily="34" charset="0"/>
              </a:rPr>
              <a:t>                </a:t>
            </a:r>
            <a:r>
              <a:rPr lang="en-US" sz="1900" b="1" u="sng" dirty="0">
                <a:latin typeface="Calibri" panose="020F0502020204030204" pitchFamily="34" charset="0"/>
                <a:cs typeface="Calibri" panose="020F0502020204030204" pitchFamily="34" charset="0"/>
              </a:rPr>
              <a:t> Disinfecting Expectations</a:t>
            </a:r>
          </a:p>
          <a:p>
            <a:pPr>
              <a:lnSpc>
                <a:spcPct val="90000"/>
              </a:lnSpc>
              <a:spcBef>
                <a:spcPct val="20000"/>
              </a:spcBef>
              <a:spcAft>
                <a:spcPts val="600"/>
              </a:spcAft>
              <a:buClr>
                <a:schemeClr val="accent1"/>
              </a:buClr>
              <a:buFont typeface="Wingdings 2" charset="2"/>
              <a:buChar char=""/>
            </a:pPr>
            <a:r>
              <a:rPr lang="en-US" sz="1900" dirty="0">
                <a:latin typeface="Calibri" panose="020F0502020204030204" pitchFamily="34" charset="0"/>
                <a:cs typeface="Calibri" panose="020F0502020204030204" pitchFamily="34" charset="0"/>
              </a:rPr>
              <a:t>Staff will have access to disinfectant wipes to sanitize high-touch and working surfaces and shared objects regularly.</a:t>
            </a:r>
          </a:p>
          <a:p>
            <a:pPr>
              <a:lnSpc>
                <a:spcPct val="90000"/>
              </a:lnSpc>
              <a:spcBef>
                <a:spcPct val="20000"/>
              </a:spcBef>
              <a:spcAft>
                <a:spcPts val="600"/>
              </a:spcAft>
              <a:buClr>
                <a:schemeClr val="accent1"/>
              </a:buClr>
              <a:buFont typeface="Wingdings 2" charset="2"/>
              <a:buChar char=""/>
            </a:pPr>
            <a:r>
              <a:rPr lang="en-US" sz="1900" dirty="0">
                <a:latin typeface="Calibri" panose="020F0502020204030204" pitchFamily="34" charset="0"/>
                <a:cs typeface="Calibri" panose="020F0502020204030204" pitchFamily="34" charset="0"/>
              </a:rPr>
              <a:t>Staff will limit the use of shared supplies when possible.</a:t>
            </a:r>
          </a:p>
        </p:txBody>
      </p:sp>
      <p:pic>
        <p:nvPicPr>
          <p:cNvPr id="5" name="Picture 4" descr="A close up of a sign&#10;&#10;Description automatically generated">
            <a:extLst>
              <a:ext uri="{FF2B5EF4-FFF2-40B4-BE49-F238E27FC236}">
                <a16:creationId xmlns:a16="http://schemas.microsoft.com/office/drawing/2014/main" id="{A8056DAD-88B8-46F7-8039-0ABEC5ED2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03398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64B-0B44-420F-BA86-69026103FF09}"/>
              </a:ext>
            </a:extLst>
          </p:cNvPr>
          <p:cNvSpPr>
            <a:spLocks noGrp="1"/>
          </p:cNvSpPr>
          <p:nvPr>
            <p:ph type="title"/>
          </p:nvPr>
        </p:nvSpPr>
        <p:spPr>
          <a:xfrm>
            <a:off x="1202919" y="276225"/>
            <a:ext cx="9784080" cy="1508760"/>
          </a:xfrm>
        </p:spPr>
        <p:txBody>
          <a:bodyPr/>
          <a:lstStyle/>
          <a:p>
            <a:r>
              <a:rPr lang="en-US" dirty="0"/>
              <a:t>Daily Schedule - 8:15-3:40pm</a:t>
            </a:r>
          </a:p>
        </p:txBody>
      </p:sp>
      <p:sp>
        <p:nvSpPr>
          <p:cNvPr id="3" name="Rectangle 2">
            <a:extLst>
              <a:ext uri="{FF2B5EF4-FFF2-40B4-BE49-F238E27FC236}">
                <a16:creationId xmlns:a16="http://schemas.microsoft.com/office/drawing/2014/main" id="{4CC7E780-D709-4D91-BF46-0D433EEB3E59}"/>
              </a:ext>
            </a:extLst>
          </p:cNvPr>
          <p:cNvSpPr/>
          <p:nvPr/>
        </p:nvSpPr>
        <p:spPr>
          <a:xfrm>
            <a:off x="699715" y="2050983"/>
            <a:ext cx="5257202" cy="3948517"/>
          </a:xfrm>
          <a:prstGeom prst="rect">
            <a:avLst/>
          </a:prstGeom>
        </p:spPr>
        <p:txBody>
          <a:bodyPr wrap="square">
            <a:spAutoFit/>
          </a:bodyPr>
          <a:lstStyle/>
          <a:p>
            <a:pPr algn="ctr"/>
            <a:r>
              <a:rPr lang="en-US" sz="2800" u="sng" dirty="0">
                <a:latin typeface="Fighting Spirit turbo" panose="02000500000000000000" pitchFamily="2" charset="0"/>
              </a:rPr>
              <a:t>7</a:t>
            </a:r>
            <a:r>
              <a:rPr lang="en-US" sz="2800" u="sng" baseline="30000" dirty="0">
                <a:latin typeface="Fighting Spirit turbo" panose="02000500000000000000" pitchFamily="2" charset="0"/>
              </a:rPr>
              <a:t>th</a:t>
            </a:r>
            <a:r>
              <a:rPr lang="en-US" sz="2800" u="sng" dirty="0">
                <a:latin typeface="Fighting Spirit turbo" panose="02000500000000000000" pitchFamily="2" charset="0"/>
              </a:rPr>
              <a:t> Grade</a:t>
            </a:r>
          </a:p>
          <a:p>
            <a:r>
              <a:rPr lang="en-US" sz="2800" dirty="0">
                <a:latin typeface="Fighting Spirit turbo" panose="02000500000000000000" pitchFamily="2" charset="0"/>
              </a:rPr>
              <a:t>English Language Arts/Reading (block class 90min.) </a:t>
            </a:r>
          </a:p>
          <a:p>
            <a:r>
              <a:rPr lang="en-US" sz="2800" dirty="0">
                <a:latin typeface="Fighting Spirit turbo" panose="02000500000000000000" pitchFamily="2" charset="0"/>
              </a:rPr>
              <a:t>Math</a:t>
            </a:r>
          </a:p>
          <a:p>
            <a:r>
              <a:rPr lang="en-US" sz="2800" dirty="0">
                <a:latin typeface="Fighting Spirit turbo" panose="02000500000000000000" pitchFamily="2" charset="0"/>
              </a:rPr>
              <a:t>Science</a:t>
            </a:r>
          </a:p>
          <a:p>
            <a:r>
              <a:rPr lang="en-US" sz="2800" dirty="0">
                <a:latin typeface="Fighting Spirit turbo" panose="02000500000000000000" pitchFamily="2" charset="0"/>
              </a:rPr>
              <a:t>Social Studies</a:t>
            </a:r>
          </a:p>
          <a:p>
            <a:r>
              <a:rPr lang="en-US" sz="2800" dirty="0">
                <a:latin typeface="Fighting Spirit turbo" panose="02000500000000000000" pitchFamily="2" charset="0"/>
              </a:rPr>
              <a:t>Physical Education/Athletics</a:t>
            </a:r>
          </a:p>
          <a:p>
            <a:r>
              <a:rPr lang="en-US" sz="2800" dirty="0">
                <a:latin typeface="Fighting Spirit turbo" panose="02000500000000000000" pitchFamily="2" charset="0"/>
              </a:rPr>
              <a:t>1 Elective</a:t>
            </a:r>
          </a:p>
          <a:p>
            <a:pPr marR="0" lvl="0">
              <a:lnSpc>
                <a:spcPct val="107000"/>
              </a:lnSpc>
              <a:spcBef>
                <a:spcPts val="0"/>
              </a:spcBef>
              <a:spcAft>
                <a:spcPts val="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close up of a sign&#10;&#10;Description automatically generated">
            <a:extLst>
              <a:ext uri="{FF2B5EF4-FFF2-40B4-BE49-F238E27FC236}">
                <a16:creationId xmlns:a16="http://schemas.microsoft.com/office/drawing/2014/main" id="{61690554-A5EC-4F7E-8234-45F714CBD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
        <p:nvSpPr>
          <p:cNvPr id="9" name="Rectangle 8">
            <a:extLst>
              <a:ext uri="{FF2B5EF4-FFF2-40B4-BE49-F238E27FC236}">
                <a16:creationId xmlns:a16="http://schemas.microsoft.com/office/drawing/2014/main" id="{6B112017-948A-4A1E-AD62-6053D6175655}"/>
              </a:ext>
            </a:extLst>
          </p:cNvPr>
          <p:cNvSpPr/>
          <p:nvPr/>
        </p:nvSpPr>
        <p:spPr>
          <a:xfrm>
            <a:off x="6235083" y="2050983"/>
            <a:ext cx="5257202" cy="3517630"/>
          </a:xfrm>
          <a:prstGeom prst="rect">
            <a:avLst/>
          </a:prstGeom>
        </p:spPr>
        <p:txBody>
          <a:bodyPr wrap="square">
            <a:spAutoFit/>
          </a:bodyPr>
          <a:lstStyle/>
          <a:p>
            <a:pPr algn="ctr"/>
            <a:r>
              <a:rPr lang="en-US" sz="2800" u="sng" dirty="0">
                <a:latin typeface="Fighting Spirit turbo" panose="02000500000000000000" pitchFamily="2" charset="0"/>
              </a:rPr>
              <a:t>8</a:t>
            </a:r>
            <a:r>
              <a:rPr lang="en-US" sz="2800" u="sng" baseline="30000" dirty="0">
                <a:latin typeface="Fighting Spirit turbo" panose="02000500000000000000" pitchFamily="2" charset="0"/>
              </a:rPr>
              <a:t>th</a:t>
            </a:r>
            <a:r>
              <a:rPr lang="en-US" sz="2800" u="sng" dirty="0">
                <a:latin typeface="Fighting Spirit turbo" panose="02000500000000000000" pitchFamily="2" charset="0"/>
              </a:rPr>
              <a:t> Grade</a:t>
            </a:r>
          </a:p>
          <a:p>
            <a:r>
              <a:rPr lang="en-US" sz="2800" dirty="0">
                <a:latin typeface="Fighting Spirit turbo" panose="02000500000000000000" pitchFamily="2" charset="0"/>
              </a:rPr>
              <a:t>English Language Arts/Reading Math</a:t>
            </a:r>
          </a:p>
          <a:p>
            <a:r>
              <a:rPr lang="en-US" sz="2800" dirty="0">
                <a:latin typeface="Fighting Spirit turbo" panose="02000500000000000000" pitchFamily="2" charset="0"/>
              </a:rPr>
              <a:t>Science</a:t>
            </a:r>
          </a:p>
          <a:p>
            <a:r>
              <a:rPr lang="en-US" sz="2800" dirty="0">
                <a:latin typeface="Fighting Spirit turbo" panose="02000500000000000000" pitchFamily="2" charset="0"/>
              </a:rPr>
              <a:t>Social Studies</a:t>
            </a:r>
          </a:p>
          <a:p>
            <a:r>
              <a:rPr lang="en-US" sz="2800" dirty="0">
                <a:latin typeface="Fighting Spirit turbo" panose="02000500000000000000" pitchFamily="2" charset="0"/>
              </a:rPr>
              <a:t>Physical Education/Athletics</a:t>
            </a:r>
          </a:p>
          <a:p>
            <a:r>
              <a:rPr lang="en-US" sz="2800" dirty="0">
                <a:latin typeface="Fighting Spirit turbo" panose="02000500000000000000" pitchFamily="2" charset="0"/>
              </a:rPr>
              <a:t>2 Elective</a:t>
            </a:r>
          </a:p>
          <a:p>
            <a:pPr marR="0" lvl="0">
              <a:lnSpc>
                <a:spcPct val="107000"/>
              </a:lnSpc>
              <a:spcBef>
                <a:spcPts val="0"/>
              </a:spcBef>
              <a:spcAft>
                <a:spcPts val="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28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64B-0B44-420F-BA86-69026103FF09}"/>
              </a:ext>
            </a:extLst>
          </p:cNvPr>
          <p:cNvSpPr>
            <a:spLocks noGrp="1"/>
          </p:cNvSpPr>
          <p:nvPr>
            <p:ph type="title"/>
          </p:nvPr>
        </p:nvSpPr>
        <p:spPr>
          <a:xfrm>
            <a:off x="5095875" y="276225"/>
            <a:ext cx="5891124" cy="1508760"/>
          </a:xfrm>
        </p:spPr>
        <p:txBody>
          <a:bodyPr/>
          <a:lstStyle/>
          <a:p>
            <a:r>
              <a:rPr lang="en-US" dirty="0"/>
              <a:t>Hand Washing   </a:t>
            </a:r>
          </a:p>
        </p:txBody>
      </p:sp>
      <p:sp>
        <p:nvSpPr>
          <p:cNvPr id="4" name="TextBox 3">
            <a:extLst>
              <a:ext uri="{FF2B5EF4-FFF2-40B4-BE49-F238E27FC236}">
                <a16:creationId xmlns:a16="http://schemas.microsoft.com/office/drawing/2014/main" id="{85EB2AC5-FB6A-407D-8BD9-DDB3E12C57D3}"/>
              </a:ext>
            </a:extLst>
          </p:cNvPr>
          <p:cNvSpPr txBox="1"/>
          <p:nvPr/>
        </p:nvSpPr>
        <p:spPr>
          <a:xfrm>
            <a:off x="5509500" y="1925624"/>
            <a:ext cx="6320550" cy="5170646"/>
          </a:xfrm>
          <a:prstGeom prst="rect">
            <a:avLst/>
          </a:prstGeom>
          <a:noFill/>
        </p:spPr>
        <p:txBody>
          <a:bodyPr wrap="square" rtlCol="0">
            <a:spAutoFit/>
          </a:bodyPr>
          <a:lstStyle/>
          <a:p>
            <a:pPr marL="342900" indent="-342900">
              <a:buFont typeface="+mj-lt"/>
              <a:buAutoNum type="arabicPeriod"/>
            </a:pPr>
            <a:r>
              <a:rPr lang="en-US" sz="2400" b="1" dirty="0"/>
              <a:t>Wet</a:t>
            </a:r>
            <a:r>
              <a:rPr lang="en-US" sz="2400" dirty="0"/>
              <a:t> your hands with clean, running water (warm or cold), turn off the tap, and apply soap.</a:t>
            </a:r>
          </a:p>
          <a:p>
            <a:pPr marL="342900" indent="-342900">
              <a:buFont typeface="+mj-lt"/>
              <a:buAutoNum type="arabicPeriod"/>
            </a:pPr>
            <a:r>
              <a:rPr lang="en-US" sz="2400" b="1" dirty="0"/>
              <a:t>Lather</a:t>
            </a:r>
            <a:r>
              <a:rPr lang="en-US" sz="2400" dirty="0"/>
              <a:t> your hands by rubbing them together with the soap. Lather the backs of your hands, between your fingers, and under your nails.</a:t>
            </a:r>
          </a:p>
          <a:p>
            <a:pPr marL="342900" indent="-342900">
              <a:buFont typeface="+mj-lt"/>
              <a:buAutoNum type="arabicPeriod"/>
            </a:pPr>
            <a:r>
              <a:rPr lang="en-US" sz="2400" b="1" dirty="0"/>
              <a:t>Scrub</a:t>
            </a:r>
            <a:r>
              <a:rPr lang="en-US" sz="2400" dirty="0"/>
              <a:t> your hands for at least 20 seconds. Need a timer? Hum the “Happy Birthday” song from beginning to end twice.</a:t>
            </a:r>
          </a:p>
          <a:p>
            <a:pPr marL="342900" indent="-342900">
              <a:buFont typeface="+mj-lt"/>
              <a:buAutoNum type="arabicPeriod"/>
            </a:pPr>
            <a:r>
              <a:rPr lang="en-US" sz="2400" b="1" dirty="0"/>
              <a:t>Rinse</a:t>
            </a:r>
            <a:r>
              <a:rPr lang="en-US" sz="2400" dirty="0"/>
              <a:t> your hands well under clean, running water.</a:t>
            </a:r>
          </a:p>
          <a:p>
            <a:pPr marL="342900" indent="-342900">
              <a:buFont typeface="+mj-lt"/>
              <a:buAutoNum type="arabicPeriod"/>
            </a:pPr>
            <a:r>
              <a:rPr lang="en-US" sz="2400" b="1" dirty="0"/>
              <a:t>Dry</a:t>
            </a:r>
            <a:r>
              <a:rPr lang="en-US" sz="2400" dirty="0"/>
              <a:t> your hands using a clean towel or air dry them.</a:t>
            </a:r>
          </a:p>
          <a:p>
            <a:endParaRPr lang="en-US" dirty="0"/>
          </a:p>
        </p:txBody>
      </p:sp>
      <p:pic>
        <p:nvPicPr>
          <p:cNvPr id="6" name="Picture 5" descr="A close up of a sign&#10;&#10;Description automatically generated">
            <a:extLst>
              <a:ext uri="{FF2B5EF4-FFF2-40B4-BE49-F238E27FC236}">
                <a16:creationId xmlns:a16="http://schemas.microsoft.com/office/drawing/2014/main" id="{DF9AB0EF-41AE-4321-A4DD-D52324898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5" name="Picture 4">
            <a:extLst>
              <a:ext uri="{FF2B5EF4-FFF2-40B4-BE49-F238E27FC236}">
                <a16:creationId xmlns:a16="http://schemas.microsoft.com/office/drawing/2014/main" id="{FC866B4D-BCD7-4EED-82D7-F6B79900FB4F}"/>
              </a:ext>
            </a:extLst>
          </p:cNvPr>
          <p:cNvPicPr>
            <a:picLocks noChangeAspect="1"/>
          </p:cNvPicPr>
          <p:nvPr/>
        </p:nvPicPr>
        <p:blipFill>
          <a:blip r:embed="rId3"/>
          <a:stretch>
            <a:fillRect/>
          </a:stretch>
        </p:blipFill>
        <p:spPr>
          <a:xfrm>
            <a:off x="262561" y="457201"/>
            <a:ext cx="4752900" cy="6232216"/>
          </a:xfrm>
          <a:prstGeom prst="rect">
            <a:avLst/>
          </a:prstGeom>
        </p:spPr>
      </p:pic>
    </p:spTree>
    <p:extLst>
      <p:ext uri="{BB962C8B-B14F-4D97-AF65-F5344CB8AC3E}">
        <p14:creationId xmlns:p14="http://schemas.microsoft.com/office/powerpoint/2010/main" val="157448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E22A-CA33-4A81-BA9C-71043F83DD67}"/>
              </a:ext>
            </a:extLst>
          </p:cNvPr>
          <p:cNvSpPr>
            <a:spLocks noGrp="1"/>
          </p:cNvSpPr>
          <p:nvPr>
            <p:ph type="title"/>
          </p:nvPr>
        </p:nvSpPr>
        <p:spPr/>
        <p:txBody>
          <a:bodyPr/>
          <a:lstStyle/>
          <a:p>
            <a:r>
              <a:rPr lang="en-US" dirty="0"/>
              <a:t>cleaning</a:t>
            </a:r>
          </a:p>
        </p:txBody>
      </p:sp>
      <p:sp>
        <p:nvSpPr>
          <p:cNvPr id="3" name="Rectangle 2">
            <a:extLst>
              <a:ext uri="{FF2B5EF4-FFF2-40B4-BE49-F238E27FC236}">
                <a16:creationId xmlns:a16="http://schemas.microsoft.com/office/drawing/2014/main" id="{239A236D-EF17-49B8-8CF7-632F608CBAB1}"/>
              </a:ext>
            </a:extLst>
          </p:cNvPr>
          <p:cNvSpPr/>
          <p:nvPr/>
        </p:nvSpPr>
        <p:spPr>
          <a:xfrm>
            <a:off x="365759" y="2056669"/>
            <a:ext cx="11298803" cy="428130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Bathrooms will be cleaned on a schedule.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PE/Athletic equipment will be disinfected between each grade level.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Cafeteria tables will be disinfected between each lunch shift.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Classrooms will be disinfected nightly.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Additional cleaning supplies have been purchased for the school and classrooms.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A8056DAD-88B8-46F7-8039-0ABEC5ED2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97531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E22A-CA33-4A81-BA9C-71043F83DD67}"/>
              </a:ext>
            </a:extLst>
          </p:cNvPr>
          <p:cNvSpPr>
            <a:spLocks noGrp="1"/>
          </p:cNvSpPr>
          <p:nvPr>
            <p:ph type="title"/>
          </p:nvPr>
        </p:nvSpPr>
        <p:spPr>
          <a:xfrm>
            <a:off x="257452" y="284176"/>
            <a:ext cx="10729547" cy="1508760"/>
          </a:xfrm>
        </p:spPr>
        <p:txBody>
          <a:bodyPr/>
          <a:lstStyle/>
          <a:p>
            <a:pPr>
              <a:lnSpc>
                <a:spcPct val="90000"/>
              </a:lnSpc>
              <a:spcAft>
                <a:spcPts val="600"/>
              </a:spcAft>
            </a:pPr>
            <a:r>
              <a:rPr lang="en-US" b="1" dirty="0">
                <a:solidFill>
                  <a:schemeClr val="bg1"/>
                </a:solidFill>
              </a:rPr>
              <a:t>Additional Cleaning Measures for COVID-19 Positive Cases on Campus</a:t>
            </a:r>
          </a:p>
        </p:txBody>
      </p:sp>
      <p:sp>
        <p:nvSpPr>
          <p:cNvPr id="3" name="Rectangle 2">
            <a:extLst>
              <a:ext uri="{FF2B5EF4-FFF2-40B4-BE49-F238E27FC236}">
                <a16:creationId xmlns:a16="http://schemas.microsoft.com/office/drawing/2014/main" id="{239A236D-EF17-49B8-8CF7-632F608CBAB1}"/>
              </a:ext>
            </a:extLst>
          </p:cNvPr>
          <p:cNvSpPr/>
          <p:nvPr/>
        </p:nvSpPr>
        <p:spPr>
          <a:xfrm>
            <a:off x="365760" y="2056669"/>
            <a:ext cx="8946916" cy="4382738"/>
          </a:xfrm>
          <a:prstGeom prst="rect">
            <a:avLst/>
          </a:prstGeom>
        </p:spPr>
        <p:txBody>
          <a:bodyPr wrap="square">
            <a:spAutoFit/>
          </a:bodyPr>
          <a:lstStyle/>
          <a:p>
            <a:pPr>
              <a:spcBef>
                <a:spcPct val="20000"/>
              </a:spcBef>
              <a:spcAft>
                <a:spcPts val="600"/>
              </a:spcAft>
              <a:buClr>
                <a:schemeClr val="accent1"/>
              </a:buClr>
              <a:buFont typeface="Wingdings 2" charset="2"/>
              <a:buChar char=""/>
            </a:pPr>
            <a:r>
              <a:rPr lang="en-US" sz="3200" dirty="0"/>
              <a:t>If a classroom or facility is closed due to COVID-19 spread, quaternary (hospital grade) disinfectant, which is recommended for use on the virus that causes COVID-19, will be used to disinfect.</a:t>
            </a:r>
          </a:p>
          <a:p>
            <a:pPr>
              <a:spcBef>
                <a:spcPct val="20000"/>
              </a:spcBef>
              <a:spcAft>
                <a:spcPts val="600"/>
              </a:spcAft>
              <a:buClr>
                <a:schemeClr val="accent1"/>
              </a:buClr>
              <a:buFont typeface="Wingdings 2" charset="2"/>
              <a:buChar char=""/>
            </a:pPr>
            <a:endParaRPr lang="en-US" sz="3200" dirty="0"/>
          </a:p>
          <a:p>
            <a:pPr>
              <a:spcBef>
                <a:spcPct val="20000"/>
              </a:spcBef>
              <a:spcAft>
                <a:spcPts val="600"/>
              </a:spcAft>
              <a:buClr>
                <a:schemeClr val="accent1"/>
              </a:buClr>
              <a:buFont typeface="Wingdings 2" charset="2"/>
              <a:buChar char=""/>
            </a:pPr>
            <a:r>
              <a:rPr lang="en-US" sz="3200" dirty="0"/>
              <a:t>Maintenance and Operations staff will disinfect and sanitize  classrooms, restrooms, athletic facilities, and all additional areas in the building.</a:t>
            </a:r>
          </a:p>
        </p:txBody>
      </p:sp>
      <p:pic>
        <p:nvPicPr>
          <p:cNvPr id="5" name="Picture 4" descr="A close up of a sign&#10;&#10;Description automatically generated">
            <a:extLst>
              <a:ext uri="{FF2B5EF4-FFF2-40B4-BE49-F238E27FC236}">
                <a16:creationId xmlns:a16="http://schemas.microsoft.com/office/drawing/2014/main" id="{A8056DAD-88B8-46F7-8039-0ABEC5ED2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pic>
        <p:nvPicPr>
          <p:cNvPr id="6" name="Picture 2" descr="Cleaning &amp; Disinfecting Tips to Tackle COVID-19 | Moffitt">
            <a:extLst>
              <a:ext uri="{FF2B5EF4-FFF2-40B4-BE49-F238E27FC236}">
                <a16:creationId xmlns:a16="http://schemas.microsoft.com/office/drawing/2014/main" id="{C7AFA6D2-FDF6-4353-9750-48027EF9B4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7528" y="2927450"/>
            <a:ext cx="2913062" cy="2641176"/>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8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a:xfrm>
            <a:off x="621894" y="-173024"/>
            <a:ext cx="9784080" cy="1508760"/>
          </a:xfrm>
        </p:spPr>
        <p:txBody>
          <a:bodyPr>
            <a:normAutofit/>
          </a:bodyPr>
          <a:lstStyle/>
          <a:p>
            <a:r>
              <a:rPr lang="en-US" sz="3200" dirty="0"/>
              <a:t>Hallway Traffic Patterns/Arrival Locations</a:t>
            </a:r>
          </a:p>
        </p:txBody>
      </p:sp>
      <p:pic>
        <p:nvPicPr>
          <p:cNvPr id="6" name="Picture 5" descr="A close up of a sign&#10;&#10;Description automatically generated">
            <a:extLst>
              <a:ext uri="{FF2B5EF4-FFF2-40B4-BE49-F238E27FC236}">
                <a16:creationId xmlns:a16="http://schemas.microsoft.com/office/drawing/2014/main" id="{131D5DE1-0283-4A8B-AE1E-4FF1BEC9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3" name="Picture 2">
            <a:extLst>
              <a:ext uri="{FF2B5EF4-FFF2-40B4-BE49-F238E27FC236}">
                <a16:creationId xmlns:a16="http://schemas.microsoft.com/office/drawing/2014/main" id="{E6606F6D-7C7F-437E-A521-6AFDB994B8BD}"/>
              </a:ext>
            </a:extLst>
          </p:cNvPr>
          <p:cNvPicPr>
            <a:picLocks noChangeAspect="1"/>
          </p:cNvPicPr>
          <p:nvPr/>
        </p:nvPicPr>
        <p:blipFill>
          <a:blip r:embed="rId3"/>
          <a:stretch>
            <a:fillRect/>
          </a:stretch>
        </p:blipFill>
        <p:spPr>
          <a:xfrm>
            <a:off x="447328" y="933781"/>
            <a:ext cx="8001693" cy="5700254"/>
          </a:xfrm>
          <a:prstGeom prst="rect">
            <a:avLst/>
          </a:prstGeom>
        </p:spPr>
      </p:pic>
      <p:sp>
        <p:nvSpPr>
          <p:cNvPr id="4" name="Rectangle 3">
            <a:extLst>
              <a:ext uri="{FF2B5EF4-FFF2-40B4-BE49-F238E27FC236}">
                <a16:creationId xmlns:a16="http://schemas.microsoft.com/office/drawing/2014/main" id="{980F7ED3-ED06-499C-9EC7-6DB03480BD49}"/>
              </a:ext>
            </a:extLst>
          </p:cNvPr>
          <p:cNvSpPr/>
          <p:nvPr/>
        </p:nvSpPr>
        <p:spPr>
          <a:xfrm>
            <a:off x="8522447" y="3384721"/>
            <a:ext cx="3454400" cy="1200329"/>
          </a:xfrm>
          <a:prstGeom prst="rect">
            <a:avLst/>
          </a:prstGeom>
          <a:noFill/>
        </p:spPr>
        <p:txBody>
          <a:bodyPr wrap="square" lIns="91440" tIns="45720" rIns="91440" bIns="45720">
            <a:spAutoFit/>
          </a:bodyPr>
          <a:lstStyle/>
          <a:p>
            <a:pPr algn="ctr"/>
            <a:r>
              <a:rPr lang="en-US" sz="2400" b="0" cap="none" spc="0" dirty="0">
                <a:ln w="0"/>
                <a:effectLst>
                  <a:outerShdw blurRad="38100" dist="25400" dir="5400000" algn="ctr" rotWithShape="0">
                    <a:srgbClr val="6E747A">
                      <a:alpha val="43000"/>
                    </a:srgbClr>
                  </a:outerShdw>
                </a:effectLst>
              </a:rPr>
              <a:t>Students will travel in a ONE WAY hall pattern to minimize contact.</a:t>
            </a:r>
          </a:p>
        </p:txBody>
      </p:sp>
    </p:spTree>
    <p:extLst>
      <p:ext uri="{BB962C8B-B14F-4D97-AF65-F5344CB8AC3E}">
        <p14:creationId xmlns:p14="http://schemas.microsoft.com/office/powerpoint/2010/main" val="150764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20B8-F549-4FBD-A7A9-B32598CC043A}"/>
              </a:ext>
            </a:extLst>
          </p:cNvPr>
          <p:cNvSpPr>
            <a:spLocks noGrp="1"/>
          </p:cNvSpPr>
          <p:nvPr>
            <p:ph type="title"/>
          </p:nvPr>
        </p:nvSpPr>
        <p:spPr/>
        <p:txBody>
          <a:bodyPr/>
          <a:lstStyle/>
          <a:p>
            <a:r>
              <a:rPr lang="en-US" dirty="0"/>
              <a:t>bathrooms</a:t>
            </a:r>
          </a:p>
        </p:txBody>
      </p:sp>
      <p:sp>
        <p:nvSpPr>
          <p:cNvPr id="3" name="Rectangle 2">
            <a:extLst>
              <a:ext uri="{FF2B5EF4-FFF2-40B4-BE49-F238E27FC236}">
                <a16:creationId xmlns:a16="http://schemas.microsoft.com/office/drawing/2014/main" id="{397B6BF2-DC36-4B74-9622-96CC75AB750A}"/>
              </a:ext>
            </a:extLst>
          </p:cNvPr>
          <p:cNvSpPr/>
          <p:nvPr/>
        </p:nvSpPr>
        <p:spPr>
          <a:xfrm>
            <a:off x="318052" y="2162042"/>
            <a:ext cx="10996654" cy="3856953"/>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A limited number of students will be permitted in the bathroom at one time.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Bathrooms Max Occupancy – 2 students at a time</a:t>
            </a: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Bathrooms will be cleaned</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3200" dirty="0">
                <a:latin typeface="Arial" panose="020B0604020202020204" pitchFamily="34" charset="0"/>
                <a:ea typeface="Calibri" panose="020F0502020204030204" pitchFamily="34" charset="0"/>
                <a:cs typeface="Times New Roman" panose="02020603050405020304" pitchFamily="18" charset="0"/>
              </a:rPr>
              <a:t>Before school, before lunch, after lunch, end of the day, in the evening</a:t>
            </a: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latin typeface="Arial" panose="020B0604020202020204" pitchFamily="34" charset="0"/>
                <a:ea typeface="Calibri" panose="020F0502020204030204" pitchFamily="34" charset="0"/>
                <a:cs typeface="Times New Roman" panose="02020603050405020304" pitchFamily="18" charset="0"/>
              </a:rPr>
              <a:t>Between periods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A8B9C669-2A20-4050-9A76-9195DD62C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353854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B26A-DCF0-478B-8B46-3C65AED87113}"/>
              </a:ext>
            </a:extLst>
          </p:cNvPr>
          <p:cNvSpPr>
            <a:spLocks noGrp="1"/>
          </p:cNvSpPr>
          <p:nvPr>
            <p:ph type="title"/>
          </p:nvPr>
        </p:nvSpPr>
        <p:spPr/>
        <p:txBody>
          <a:bodyPr/>
          <a:lstStyle/>
          <a:p>
            <a:r>
              <a:rPr lang="en-US" dirty="0"/>
              <a:t>Water fountains</a:t>
            </a:r>
          </a:p>
        </p:txBody>
      </p:sp>
      <p:sp>
        <p:nvSpPr>
          <p:cNvPr id="3" name="Rectangle 2">
            <a:extLst>
              <a:ext uri="{FF2B5EF4-FFF2-40B4-BE49-F238E27FC236}">
                <a16:creationId xmlns:a16="http://schemas.microsoft.com/office/drawing/2014/main" id="{0BBA82E8-4756-44F9-9B9B-67D8F9893A09}"/>
              </a:ext>
            </a:extLst>
          </p:cNvPr>
          <p:cNvSpPr/>
          <p:nvPr/>
        </p:nvSpPr>
        <p:spPr>
          <a:xfrm>
            <a:off x="652548" y="2259245"/>
            <a:ext cx="10263430" cy="372178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All </a:t>
            </a:r>
            <a:r>
              <a:rPr lang="en-US" sz="3600" dirty="0">
                <a:latin typeface="Arial" panose="020B0604020202020204" pitchFamily="34" charset="0"/>
                <a:cs typeface="Times New Roman" panose="02020603050405020304" pitchFamily="18" charset="0"/>
              </a:rPr>
              <a:t>students</a:t>
            </a:r>
            <a:r>
              <a:rPr lang="en-US" sz="3600" dirty="0">
                <a:latin typeface="Arial" panose="020B0604020202020204" pitchFamily="34" charset="0"/>
                <a:ea typeface="Calibri" panose="020F0502020204030204" pitchFamily="34" charset="0"/>
                <a:cs typeface="Times New Roman" panose="02020603050405020304" pitchFamily="18" charset="0"/>
              </a:rPr>
              <a:t> should bring a refillable water bottle.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Limited water fountains will be used as refill stations only.</a:t>
            </a:r>
          </a:p>
          <a:p>
            <a:pPr marL="342900" marR="0" lvl="0" indent="-342900">
              <a:lnSpc>
                <a:spcPct val="107000"/>
              </a:lnSpc>
              <a:spcBef>
                <a:spcPts val="0"/>
              </a:spcBef>
              <a:spcAft>
                <a:spcPts val="800"/>
              </a:spcAft>
              <a:buFont typeface="Symbol" panose="05050102010706020507" pitchFamily="18" charset="2"/>
              <a:buChar char=""/>
            </a:pPr>
            <a:r>
              <a:rPr lang="en-US" sz="3600" dirty="0">
                <a:latin typeface="Arial" panose="020B0604020202020204" pitchFamily="34" charset="0"/>
                <a:ea typeface="Calibri" panose="020F0502020204030204" pitchFamily="34" charset="0"/>
                <a:cs typeface="Times New Roman" panose="02020603050405020304" pitchFamily="18" charset="0"/>
              </a:rPr>
              <a:t>Students will hand sanitize after filling up their water bottles.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EAA98EA0-9FD4-4C5D-86E1-DB077946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pic>
        <p:nvPicPr>
          <p:cNvPr id="1026" name="Picture 2" descr="32 oz. Blue Nalgene Leakproof Water Bottle | The Container Store">
            <a:extLst>
              <a:ext uri="{FF2B5EF4-FFF2-40B4-BE49-F238E27FC236}">
                <a16:creationId xmlns:a16="http://schemas.microsoft.com/office/drawing/2014/main" id="{3FB172EE-E4CB-497A-923D-97A250A30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422" y="2184236"/>
            <a:ext cx="2013154" cy="201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2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8117-C76D-4C14-9D82-215BD103B3AA}"/>
              </a:ext>
            </a:extLst>
          </p:cNvPr>
          <p:cNvSpPr>
            <a:spLocks noGrp="1"/>
          </p:cNvSpPr>
          <p:nvPr>
            <p:ph type="title"/>
          </p:nvPr>
        </p:nvSpPr>
        <p:spPr/>
        <p:txBody>
          <a:bodyPr/>
          <a:lstStyle/>
          <a:p>
            <a:r>
              <a:rPr lang="en-US" dirty="0"/>
              <a:t>Backpacks/bags</a:t>
            </a:r>
          </a:p>
        </p:txBody>
      </p:sp>
      <p:sp>
        <p:nvSpPr>
          <p:cNvPr id="3" name="Rectangle 2">
            <a:extLst>
              <a:ext uri="{FF2B5EF4-FFF2-40B4-BE49-F238E27FC236}">
                <a16:creationId xmlns:a16="http://schemas.microsoft.com/office/drawing/2014/main" id="{EE211772-B805-4D45-BB07-0141A8017634}"/>
              </a:ext>
            </a:extLst>
          </p:cNvPr>
          <p:cNvSpPr/>
          <p:nvPr/>
        </p:nvSpPr>
        <p:spPr>
          <a:xfrm>
            <a:off x="390926" y="2692315"/>
            <a:ext cx="11211339" cy="145219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ALL On Campus students will need to bring a BACKPACK </a:t>
            </a:r>
            <a:r>
              <a:rPr lang="en-US" sz="2800" dirty="0">
                <a:latin typeface="Arial" panose="020B0604020202020204" pitchFamily="34" charset="0"/>
                <a:ea typeface="Calibri" panose="020F0502020204030204" pitchFamily="34" charset="0"/>
                <a:cs typeface="Times New Roman" panose="02020603050405020304" pitchFamily="18" charset="0"/>
              </a:rPr>
              <a:t>to school to carry their belongings.  There will be NO storing of items in any teachers classrooms.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47623B9B-F39E-431D-8C8F-DC2909BD4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13323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9F5-7239-485F-8104-F7ECA4CE92D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Attendance</a:t>
            </a:r>
            <a:endParaRPr lang="en-US" dirty="0"/>
          </a:p>
        </p:txBody>
      </p:sp>
      <p:sp>
        <p:nvSpPr>
          <p:cNvPr id="3" name="Rectangle 2">
            <a:extLst>
              <a:ext uri="{FF2B5EF4-FFF2-40B4-BE49-F238E27FC236}">
                <a16:creationId xmlns:a16="http://schemas.microsoft.com/office/drawing/2014/main" id="{4D052AA1-BD57-44ED-98F6-C0FD81EC5D24}"/>
              </a:ext>
            </a:extLst>
          </p:cNvPr>
          <p:cNvSpPr/>
          <p:nvPr/>
        </p:nvSpPr>
        <p:spPr>
          <a:xfrm>
            <a:off x="373711" y="2251162"/>
            <a:ext cx="11314706" cy="3847207"/>
          </a:xfrm>
          <a:prstGeom prst="rect">
            <a:avLst/>
          </a:prstGeom>
        </p:spPr>
        <p:txBody>
          <a:bodyPr wrap="square">
            <a:spAutoFit/>
          </a:bodyPr>
          <a:lstStyle/>
          <a:p>
            <a:pPr marL="457200" indent="-457200">
              <a:buFont typeface="Arial" panose="020B0604020202020204" pitchFamily="34" charset="0"/>
              <a:buChar char="•"/>
            </a:pPr>
            <a:r>
              <a:rPr lang="en-US" sz="3200" dirty="0"/>
              <a:t>Under the Compulsory Attendance Law, Children within the compulsory school attendance age (6-18) must be in regular attendance in school. </a:t>
            </a:r>
          </a:p>
          <a:p>
            <a:pPr marL="457200" indent="-457200">
              <a:buFont typeface="Arial" panose="020B0604020202020204" pitchFamily="34" charset="0"/>
              <a:buChar char="•"/>
            </a:pPr>
            <a:r>
              <a:rPr lang="en-US" sz="3200" dirty="0">
                <a:solidFill>
                  <a:schemeClr val="accent6">
                    <a:lumMod val="50000"/>
                  </a:schemeClr>
                </a:solidFill>
                <a:highlight>
                  <a:srgbClr val="FFFF00"/>
                </a:highlight>
              </a:rPr>
              <a:t>Virtual Attendance-Students will be counted present in each class if they complete one of the indicators below:</a:t>
            </a:r>
          </a:p>
          <a:p>
            <a:pPr marL="914400" lvl="1" indent="-457200">
              <a:buFont typeface="Arial" panose="020B0604020202020204" pitchFamily="34" charset="0"/>
              <a:buChar char="•"/>
            </a:pPr>
            <a:r>
              <a:rPr lang="en-US" sz="2800" dirty="0">
                <a:solidFill>
                  <a:schemeClr val="accent6">
                    <a:lumMod val="50000"/>
                  </a:schemeClr>
                </a:solidFill>
                <a:highlight>
                  <a:srgbClr val="FFFF00"/>
                </a:highlight>
              </a:rPr>
              <a:t>Worked in or completed a task in Canvas that day.</a:t>
            </a:r>
          </a:p>
          <a:p>
            <a:pPr marL="914400" lvl="1" indent="-457200">
              <a:buFont typeface="Arial" panose="020B0604020202020204" pitchFamily="34" charset="0"/>
              <a:buChar char="•"/>
            </a:pPr>
            <a:r>
              <a:rPr lang="en-US" sz="2800" dirty="0">
                <a:solidFill>
                  <a:schemeClr val="accent6">
                    <a:lumMod val="50000"/>
                  </a:schemeClr>
                </a:solidFill>
                <a:highlight>
                  <a:srgbClr val="FFFF00"/>
                </a:highlight>
              </a:rPr>
              <a:t>Attended a zoom activity.</a:t>
            </a:r>
          </a:p>
          <a:p>
            <a:pPr marL="914400" lvl="1" indent="-457200">
              <a:buFont typeface="Arial" panose="020B0604020202020204" pitchFamily="34" charset="0"/>
              <a:buChar char="•"/>
            </a:pPr>
            <a:r>
              <a:rPr lang="en-US" sz="2800" dirty="0">
                <a:solidFill>
                  <a:schemeClr val="accent6">
                    <a:lumMod val="50000"/>
                  </a:schemeClr>
                </a:solidFill>
                <a:highlight>
                  <a:srgbClr val="FFFF00"/>
                </a:highlight>
              </a:rPr>
              <a:t>Had a conversation with the teacher via email or phone call. </a:t>
            </a:r>
          </a:p>
        </p:txBody>
      </p:sp>
      <p:pic>
        <p:nvPicPr>
          <p:cNvPr id="5" name="Picture 4" descr="A close up of a sign&#10;&#10;Description automatically generated">
            <a:extLst>
              <a:ext uri="{FF2B5EF4-FFF2-40B4-BE49-F238E27FC236}">
                <a16:creationId xmlns:a16="http://schemas.microsoft.com/office/drawing/2014/main" id="{4CFBF7B9-993C-461A-8B74-5E689DE7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163184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9F5-7239-485F-8104-F7ECA4CE92D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Excused vs Unexcused Absences</a:t>
            </a:r>
            <a:endParaRPr lang="en-US" dirty="0"/>
          </a:p>
        </p:txBody>
      </p:sp>
      <p:sp>
        <p:nvSpPr>
          <p:cNvPr id="3" name="Rectangle 2">
            <a:extLst>
              <a:ext uri="{FF2B5EF4-FFF2-40B4-BE49-F238E27FC236}">
                <a16:creationId xmlns:a16="http://schemas.microsoft.com/office/drawing/2014/main" id="{4D052AA1-BD57-44ED-98F6-C0FD81EC5D24}"/>
              </a:ext>
            </a:extLst>
          </p:cNvPr>
          <p:cNvSpPr/>
          <p:nvPr/>
        </p:nvSpPr>
        <p:spPr>
          <a:xfrm>
            <a:off x="373711" y="2251162"/>
            <a:ext cx="11314706" cy="4031873"/>
          </a:xfrm>
          <a:prstGeom prst="rect">
            <a:avLst/>
          </a:prstGeom>
        </p:spPr>
        <p:txBody>
          <a:bodyPr wrap="square">
            <a:spAutoFit/>
          </a:bodyPr>
          <a:lstStyle/>
          <a:p>
            <a:pPr marL="457200" indent="-457200">
              <a:buFont typeface="Arial" panose="020B0604020202020204" pitchFamily="34" charset="0"/>
              <a:buChar char="•"/>
            </a:pPr>
            <a:r>
              <a:rPr lang="en-US" sz="3200" dirty="0"/>
              <a:t>If your child is absent, please make sure you send a parent note to school or a doctors note if your child went to the doctor.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All notes need to be turned into Mrs. Enax in the Attendance Office.</a:t>
            </a:r>
          </a:p>
          <a:p>
            <a:pPr marL="457200" indent="-457200">
              <a:buFont typeface="Arial" panose="020B0604020202020204" pitchFamily="34" charset="0"/>
              <a:buChar char="•"/>
            </a:pPr>
            <a:endParaRPr lang="en-US" sz="3200" dirty="0"/>
          </a:p>
          <a:p>
            <a:r>
              <a:rPr lang="en-US" sz="3200" dirty="0">
                <a:solidFill>
                  <a:schemeClr val="accent6">
                    <a:lumMod val="50000"/>
                  </a:schemeClr>
                </a:solidFill>
                <a:highlight>
                  <a:srgbClr val="FFFF00"/>
                </a:highlight>
              </a:rPr>
              <a:t>Virtual Students-the parent/doctor note should be emailed to your child’s first period teacher.</a:t>
            </a:r>
          </a:p>
        </p:txBody>
      </p:sp>
      <p:pic>
        <p:nvPicPr>
          <p:cNvPr id="5" name="Picture 4" descr="A close up of a sign&#10;&#10;Description automatically generated">
            <a:extLst>
              <a:ext uri="{FF2B5EF4-FFF2-40B4-BE49-F238E27FC236}">
                <a16:creationId xmlns:a16="http://schemas.microsoft.com/office/drawing/2014/main" id="{4CFBF7B9-993C-461A-8B74-5E689DE7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78514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D2A3-3B8D-4EA2-9D33-E7D3AEBA9AF3}"/>
              </a:ext>
            </a:extLst>
          </p:cNvPr>
          <p:cNvSpPr>
            <a:spLocks noGrp="1"/>
          </p:cNvSpPr>
          <p:nvPr>
            <p:ph type="title"/>
          </p:nvPr>
        </p:nvSpPr>
        <p:spPr/>
        <p:txBody>
          <a:bodyPr/>
          <a:lstStyle/>
          <a:p>
            <a:r>
              <a:rPr lang="en-US" dirty="0"/>
              <a:t>Morning arrival</a:t>
            </a:r>
          </a:p>
        </p:txBody>
      </p:sp>
      <p:sp>
        <p:nvSpPr>
          <p:cNvPr id="3" name="Rectangle 2">
            <a:extLst>
              <a:ext uri="{FF2B5EF4-FFF2-40B4-BE49-F238E27FC236}">
                <a16:creationId xmlns:a16="http://schemas.microsoft.com/office/drawing/2014/main" id="{6EB31F8B-C3AE-4FB8-BFDD-115E89BAB6EE}"/>
              </a:ext>
            </a:extLst>
          </p:cNvPr>
          <p:cNvSpPr/>
          <p:nvPr/>
        </p:nvSpPr>
        <p:spPr>
          <a:xfrm>
            <a:off x="306711" y="1792936"/>
            <a:ext cx="11481684" cy="467935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Lamar JH will open our doors at 7:30AM.</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Front entrance doors will be open for WALKERS to enter the building.</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Band entrance doors will be open for CAR RIDERS to enter the building.</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Bus Porch entrance doors will be open for BUS RIDERS to enter the building.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All staff and students will use hand sanitizer as they enter the building.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Only staff and students will be permitted in the building.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Visitors will be limited to emergencies and enrollment.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CC514693-0E47-4ACA-A703-A99F646D0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10185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64B-0B44-420F-BA86-69026103FF09}"/>
              </a:ext>
            </a:extLst>
          </p:cNvPr>
          <p:cNvSpPr>
            <a:spLocks noGrp="1"/>
          </p:cNvSpPr>
          <p:nvPr>
            <p:ph type="title"/>
          </p:nvPr>
        </p:nvSpPr>
        <p:spPr>
          <a:xfrm>
            <a:off x="1202919" y="276225"/>
            <a:ext cx="9784080" cy="1508760"/>
          </a:xfrm>
        </p:spPr>
        <p:txBody>
          <a:bodyPr/>
          <a:lstStyle/>
          <a:p>
            <a:r>
              <a:rPr lang="en-US" dirty="0"/>
              <a:t>DAILY WORK AND LEARNING ENVIRONMENT</a:t>
            </a:r>
          </a:p>
        </p:txBody>
      </p:sp>
      <p:sp>
        <p:nvSpPr>
          <p:cNvPr id="3" name="Rectangle 2">
            <a:extLst>
              <a:ext uri="{FF2B5EF4-FFF2-40B4-BE49-F238E27FC236}">
                <a16:creationId xmlns:a16="http://schemas.microsoft.com/office/drawing/2014/main" id="{4CC7E780-D709-4D91-BF46-0D433EEB3E59}"/>
              </a:ext>
            </a:extLst>
          </p:cNvPr>
          <p:cNvSpPr/>
          <p:nvPr/>
        </p:nvSpPr>
        <p:spPr>
          <a:xfrm>
            <a:off x="699715" y="1784985"/>
            <a:ext cx="10599088" cy="5016758"/>
          </a:xfrm>
          <a:prstGeom prst="rect">
            <a:avLst/>
          </a:prstGeom>
        </p:spPr>
        <p:txBody>
          <a:bodyPr wrap="square">
            <a:spAutoFit/>
          </a:bodyPr>
          <a:lstStyle/>
          <a:p>
            <a:pPr fontAlgn="base"/>
            <a:r>
              <a:rPr lang="en-US" sz="2000" b="1" dirty="0">
                <a:solidFill>
                  <a:schemeClr val="accent1"/>
                </a:solidFill>
              </a:rPr>
              <a:t>General Building</a:t>
            </a:r>
            <a:r>
              <a:rPr lang="en-US" sz="2000" dirty="0">
                <a:solidFill>
                  <a:schemeClr val="accent1"/>
                </a:solidFill>
              </a:rPr>
              <a:t>​</a:t>
            </a:r>
          </a:p>
          <a:p>
            <a:pPr fontAlgn="base"/>
            <a:r>
              <a:rPr lang="en-US" sz="2000" dirty="0"/>
              <a:t>Signage posted, directional signs for students transitions, social distancing.​</a:t>
            </a:r>
          </a:p>
          <a:p>
            <a:pPr fontAlgn="base"/>
            <a:r>
              <a:rPr lang="en-US" sz="2000" dirty="0"/>
              <a:t>No student lockers.​</a:t>
            </a:r>
          </a:p>
          <a:p>
            <a:pPr fontAlgn="base"/>
            <a:r>
              <a:rPr lang="en-US" sz="2000" dirty="0"/>
              <a:t>Constant review of student practices and proactive responses.​</a:t>
            </a:r>
          </a:p>
          <a:p>
            <a:pPr fontAlgn="base"/>
            <a:endParaRPr lang="en-US" sz="2000" dirty="0"/>
          </a:p>
          <a:p>
            <a:pPr fontAlgn="base"/>
            <a:r>
              <a:rPr lang="en-US" sz="2000" b="1" dirty="0">
                <a:solidFill>
                  <a:schemeClr val="accent1"/>
                </a:solidFill>
              </a:rPr>
              <a:t>Daily Schedule-Arrival, Breakfast, Transitions, Lunch, Dismissal</a:t>
            </a:r>
            <a:r>
              <a:rPr lang="en-US" sz="2000" dirty="0">
                <a:solidFill>
                  <a:schemeClr val="accent1"/>
                </a:solidFill>
              </a:rPr>
              <a:t>​</a:t>
            </a:r>
          </a:p>
          <a:p>
            <a:pPr fontAlgn="base"/>
            <a:r>
              <a:rPr lang="en-US" sz="2000" dirty="0"/>
              <a:t>Procedures clearly designed to achieve social distancing in all of the above. ​</a:t>
            </a:r>
          </a:p>
          <a:p>
            <a:pPr fontAlgn="base"/>
            <a:r>
              <a:rPr lang="en-US" sz="2000" dirty="0"/>
              <a:t>Staff duty schedule to provide supervision in areas as needed.  ​</a:t>
            </a:r>
          </a:p>
          <a:p>
            <a:pPr fontAlgn="base"/>
            <a:r>
              <a:rPr lang="en-US" sz="2000" dirty="0"/>
              <a:t>No microwaves, Grab and Go food, no change made.​</a:t>
            </a:r>
          </a:p>
          <a:p>
            <a:pPr fontAlgn="base"/>
            <a:r>
              <a:rPr lang="en-US" sz="2000" dirty="0"/>
              <a:t>Schedule time to disinfect between lunches. ​</a:t>
            </a:r>
          </a:p>
          <a:p>
            <a:pPr fontAlgn="base"/>
            <a:endParaRPr lang="en-US" sz="2000" dirty="0"/>
          </a:p>
          <a:p>
            <a:pPr fontAlgn="base"/>
            <a:r>
              <a:rPr lang="en-US" sz="2000" b="1" dirty="0">
                <a:solidFill>
                  <a:schemeClr val="accent1"/>
                </a:solidFill>
              </a:rPr>
              <a:t>Volunteers, Visitors, and Deliveries</a:t>
            </a:r>
            <a:r>
              <a:rPr lang="en-US" sz="2000" dirty="0">
                <a:solidFill>
                  <a:schemeClr val="accent1"/>
                </a:solidFill>
              </a:rPr>
              <a:t>​</a:t>
            </a:r>
          </a:p>
          <a:p>
            <a:pPr fontAlgn="base"/>
            <a:r>
              <a:rPr lang="en-US" sz="2000" dirty="0"/>
              <a:t>Campus closed to non-essential visitors, parents, volunteers, and external groups or organizations. ​</a:t>
            </a:r>
          </a:p>
          <a:p>
            <a:pPr fontAlgn="base"/>
            <a:r>
              <a:rPr lang="en-US" sz="2000" dirty="0"/>
              <a:t>Virtual appointments and meetings with limited pre-arranged face to face visits. ​</a:t>
            </a:r>
          </a:p>
          <a:p>
            <a:pPr fontAlgn="base"/>
            <a:r>
              <a:rPr lang="en-US" sz="2000" dirty="0"/>
              <a:t>Public Service providers, essential vendors, and contractors may be allowed in after responding to COVID Symptom Screening.​</a:t>
            </a:r>
          </a:p>
        </p:txBody>
      </p:sp>
      <p:sp>
        <p:nvSpPr>
          <p:cNvPr id="4" name="TextBox 3">
            <a:extLst>
              <a:ext uri="{FF2B5EF4-FFF2-40B4-BE49-F238E27FC236}">
                <a16:creationId xmlns:a16="http://schemas.microsoft.com/office/drawing/2014/main" id="{85EB2AC5-FB6A-407D-8BD9-DDB3E12C57D3}"/>
              </a:ext>
            </a:extLst>
          </p:cNvPr>
          <p:cNvSpPr txBox="1"/>
          <p:nvPr/>
        </p:nvSpPr>
        <p:spPr>
          <a:xfrm>
            <a:off x="5955527" y="906449"/>
            <a:ext cx="2019631" cy="369332"/>
          </a:xfrm>
          <a:prstGeom prst="rect">
            <a:avLst/>
          </a:prstGeom>
          <a:noFill/>
        </p:spPr>
        <p:txBody>
          <a:bodyPr wrap="square" rtlCol="0">
            <a:spAutoFit/>
          </a:bodyPr>
          <a:lstStyle/>
          <a:p>
            <a:r>
              <a:rPr lang="en-US" dirty="0"/>
              <a:t>(</a:t>
            </a:r>
          </a:p>
        </p:txBody>
      </p:sp>
      <p:pic>
        <p:nvPicPr>
          <p:cNvPr id="6" name="Picture 5" descr="A close up of a sign&#10;&#10;Description automatically generated">
            <a:extLst>
              <a:ext uri="{FF2B5EF4-FFF2-40B4-BE49-F238E27FC236}">
                <a16:creationId xmlns:a16="http://schemas.microsoft.com/office/drawing/2014/main" id="{DF9AB0EF-41AE-4321-A4DD-D52324898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1196645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DDC3-7742-4187-84EF-31F12C2EF57F}"/>
              </a:ext>
            </a:extLst>
          </p:cNvPr>
          <p:cNvSpPr>
            <a:spLocks noGrp="1"/>
          </p:cNvSpPr>
          <p:nvPr>
            <p:ph type="title"/>
          </p:nvPr>
        </p:nvSpPr>
        <p:spPr/>
        <p:txBody>
          <a:bodyPr/>
          <a:lstStyle/>
          <a:p>
            <a:r>
              <a:rPr lang="en-US" dirty="0"/>
              <a:t>Breakfast/Morning Arrival</a:t>
            </a:r>
          </a:p>
        </p:txBody>
      </p:sp>
      <p:sp>
        <p:nvSpPr>
          <p:cNvPr id="3" name="Rectangle 2">
            <a:extLst>
              <a:ext uri="{FF2B5EF4-FFF2-40B4-BE49-F238E27FC236}">
                <a16:creationId xmlns:a16="http://schemas.microsoft.com/office/drawing/2014/main" id="{A003D71A-8330-4DEA-B3E3-D96B176B98EB}"/>
              </a:ext>
            </a:extLst>
          </p:cNvPr>
          <p:cNvSpPr/>
          <p:nvPr/>
        </p:nvSpPr>
        <p:spPr>
          <a:xfrm>
            <a:off x="206734" y="1983431"/>
            <a:ext cx="11616856" cy="432092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arriving between 7:30am-7:45am wanting breakfast will be directed to the cafeteria.</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arriving between 7:30am-7:45am NOT wanting breakfast will be directed to the gyms:</a:t>
            </a:r>
          </a:p>
          <a:p>
            <a:pPr marL="800100" lvl="1" indent="-342900">
              <a:lnSpc>
                <a:spcPct val="107000"/>
              </a:lnSpc>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8</a:t>
            </a:r>
            <a:r>
              <a:rPr lang="en-US" sz="2800" baseline="30000" dirty="0">
                <a:latin typeface="Arial" panose="020B0604020202020204" pitchFamily="34" charset="0"/>
                <a:ea typeface="Calibri" panose="020F0502020204030204" pitchFamily="34" charset="0"/>
                <a:cs typeface="Times New Roman" panose="02020603050405020304" pitchFamily="18" charset="0"/>
              </a:rPr>
              <a:t>th</a:t>
            </a:r>
            <a:r>
              <a:rPr lang="en-US" sz="2800" dirty="0">
                <a:latin typeface="Arial" panose="020B0604020202020204" pitchFamily="34" charset="0"/>
                <a:ea typeface="Calibri" panose="020F0502020204030204" pitchFamily="34" charset="0"/>
                <a:cs typeface="Times New Roman" panose="02020603050405020304" pitchFamily="18" charset="0"/>
              </a:rPr>
              <a:t> Grade Performance Gym</a:t>
            </a:r>
          </a:p>
          <a:p>
            <a:pPr marL="800100" lvl="1" indent="-342900">
              <a:lnSpc>
                <a:spcPct val="107000"/>
              </a:lnSpc>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7</a:t>
            </a:r>
            <a:r>
              <a:rPr lang="en-US" sz="2800" baseline="30000" dirty="0">
                <a:latin typeface="Arial" panose="020B0604020202020204" pitchFamily="34" charset="0"/>
                <a:ea typeface="Calibri" panose="020F0502020204030204" pitchFamily="34" charset="0"/>
                <a:cs typeface="Times New Roman" panose="02020603050405020304" pitchFamily="18" charset="0"/>
              </a:rPr>
              <a:t>th</a:t>
            </a:r>
            <a:r>
              <a:rPr lang="en-US" sz="2800" dirty="0">
                <a:latin typeface="Arial" panose="020B0604020202020204" pitchFamily="34" charset="0"/>
                <a:ea typeface="Calibri" panose="020F0502020204030204" pitchFamily="34" charset="0"/>
                <a:cs typeface="Times New Roman" panose="02020603050405020304" pitchFamily="18" charset="0"/>
              </a:rPr>
              <a:t> Grade Auxiliary Gym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Teachers will be on duty to maintain social distancing.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Students arriving after 7:45am wanting breakfast will be directed to their 7</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Period Class for homeroom and then will be released to grab breakfast.</a:t>
            </a: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EFBD434D-D9CD-4C38-BEAD-352E8A32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419331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8117-C76D-4C14-9D82-215BD103B3AA}"/>
              </a:ext>
            </a:extLst>
          </p:cNvPr>
          <p:cNvSpPr>
            <a:spLocks noGrp="1"/>
          </p:cNvSpPr>
          <p:nvPr>
            <p:ph type="title"/>
          </p:nvPr>
        </p:nvSpPr>
        <p:spPr/>
        <p:txBody>
          <a:bodyPr/>
          <a:lstStyle/>
          <a:p>
            <a:r>
              <a:rPr lang="en-US" dirty="0"/>
              <a:t>Morning arrival</a:t>
            </a:r>
          </a:p>
        </p:txBody>
      </p:sp>
      <p:sp>
        <p:nvSpPr>
          <p:cNvPr id="3" name="Rectangle 2">
            <a:extLst>
              <a:ext uri="{FF2B5EF4-FFF2-40B4-BE49-F238E27FC236}">
                <a16:creationId xmlns:a16="http://schemas.microsoft.com/office/drawing/2014/main" id="{EE211772-B805-4D45-BB07-0141A8017634}"/>
              </a:ext>
            </a:extLst>
          </p:cNvPr>
          <p:cNvSpPr/>
          <p:nvPr/>
        </p:nvSpPr>
        <p:spPr>
          <a:xfrm>
            <a:off x="390926" y="2692315"/>
            <a:ext cx="11211339" cy="191321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Staff will be on duty to monitor students and social distancing. </a:t>
            </a:r>
          </a:p>
          <a:p>
            <a:pPr marL="342900" marR="0" lvl="0" indent="-342900">
              <a:lnSpc>
                <a:spcPct val="107000"/>
              </a:lnSpc>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Late Arrivals will be entered into the attendance system by front office staff. Parents will not enter the building.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47623B9B-F39E-431D-8C8F-DC2909BD4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44142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2E5C-B833-461E-AB2F-8956BB08A0FC}"/>
              </a:ext>
            </a:extLst>
          </p:cNvPr>
          <p:cNvSpPr>
            <a:spLocks noGrp="1"/>
          </p:cNvSpPr>
          <p:nvPr>
            <p:ph type="title"/>
          </p:nvPr>
        </p:nvSpPr>
        <p:spPr/>
        <p:txBody>
          <a:bodyPr/>
          <a:lstStyle/>
          <a:p>
            <a:r>
              <a:rPr lang="en-US" dirty="0"/>
              <a:t>Classroom procedures</a:t>
            </a:r>
          </a:p>
        </p:txBody>
      </p:sp>
      <p:sp>
        <p:nvSpPr>
          <p:cNvPr id="3" name="Rectangle 2">
            <a:extLst>
              <a:ext uri="{FF2B5EF4-FFF2-40B4-BE49-F238E27FC236}">
                <a16:creationId xmlns:a16="http://schemas.microsoft.com/office/drawing/2014/main" id="{30BF1C0E-BFC6-460A-9149-56C92F987E51}"/>
              </a:ext>
            </a:extLst>
          </p:cNvPr>
          <p:cNvSpPr/>
          <p:nvPr/>
        </p:nvSpPr>
        <p:spPr>
          <a:xfrm>
            <a:off x="254726" y="1988768"/>
            <a:ext cx="11521440" cy="421833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will hand sanitize as they enter the classroom.</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Attendance will be taken daily in both traditional and remote learning.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Staff and students will wear face coverings during classroom instruction when appropriate social distancing can not be maintained.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Classroom doors will be open to minimize contact and provide air flow.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Classrooms will be free of clutter and excess furniture to allow for regular deep cleaning and sanitization.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will have assigned seats in the classroom.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3A06B066-12EA-4AAF-933B-AAD149EEF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80119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9F5-7239-485F-8104-F7ECA4CE92D1}"/>
              </a:ext>
            </a:extLst>
          </p:cNvPr>
          <p:cNvSpPr>
            <a:spLocks noGrp="1"/>
          </p:cNvSpPr>
          <p:nvPr>
            <p:ph type="title"/>
          </p:nvPr>
        </p:nvSpPr>
        <p:spPr/>
        <p:txBody>
          <a:bodyPr/>
          <a:lstStyle/>
          <a:p>
            <a:r>
              <a:rPr lang="en-US" dirty="0"/>
              <a:t>Classroom procedures</a:t>
            </a:r>
          </a:p>
        </p:txBody>
      </p:sp>
      <p:sp>
        <p:nvSpPr>
          <p:cNvPr id="3" name="Rectangle 2">
            <a:extLst>
              <a:ext uri="{FF2B5EF4-FFF2-40B4-BE49-F238E27FC236}">
                <a16:creationId xmlns:a16="http://schemas.microsoft.com/office/drawing/2014/main" id="{4D052AA1-BD57-44ED-98F6-C0FD81EC5D24}"/>
              </a:ext>
            </a:extLst>
          </p:cNvPr>
          <p:cNvSpPr/>
          <p:nvPr/>
        </p:nvSpPr>
        <p:spPr>
          <a:xfrm>
            <a:off x="373711" y="2251162"/>
            <a:ext cx="11314706" cy="329628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Classrooms will be cleaned and sanitized frequently.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Classrooms will be furnished with additional hand sanitizer and disinfectant wipes for staff and students.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Classrooms will be set up to ensure maximum safety, following social distance guidelines to the greatest extent possible.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When possible tables and desks will face the same direction, so students are not facing one another.</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4CFBF7B9-993C-461A-8B74-5E689DE7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76424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E9F5-7239-485F-8104-F7ECA4CE92D1}"/>
              </a:ext>
            </a:extLst>
          </p:cNvPr>
          <p:cNvSpPr>
            <a:spLocks noGrp="1"/>
          </p:cNvSpPr>
          <p:nvPr>
            <p:ph type="title"/>
          </p:nvPr>
        </p:nvSpPr>
        <p:spPr/>
        <p:txBody>
          <a:bodyPr/>
          <a:lstStyle/>
          <a:p>
            <a:r>
              <a:rPr lang="en-US" dirty="0"/>
              <a:t>End of Class procedures</a:t>
            </a:r>
          </a:p>
        </p:txBody>
      </p:sp>
      <p:sp>
        <p:nvSpPr>
          <p:cNvPr id="3" name="Rectangle 2">
            <a:extLst>
              <a:ext uri="{FF2B5EF4-FFF2-40B4-BE49-F238E27FC236}">
                <a16:creationId xmlns:a16="http://schemas.microsoft.com/office/drawing/2014/main" id="{4D052AA1-BD57-44ED-98F6-C0FD81EC5D24}"/>
              </a:ext>
            </a:extLst>
          </p:cNvPr>
          <p:cNvSpPr/>
          <p:nvPr/>
        </p:nvSpPr>
        <p:spPr>
          <a:xfrm>
            <a:off x="373711" y="2251162"/>
            <a:ext cx="8202118" cy="329628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2 minutes until the bell, students will be given a disinfectant wipe to wipe down their desk and chair</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will throw away the wipe in the trash</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Teacher will then provide hand sanitizer to student to clean their hands before leaving the classroom.</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4CFBF7B9-993C-461A-8B74-5E689DE7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pic>
        <p:nvPicPr>
          <p:cNvPr id="2050" name="Picture 2" descr="Download HD Picture Black And White Library Hand Sanitizer Clipart ...">
            <a:extLst>
              <a:ext uri="{FF2B5EF4-FFF2-40B4-BE49-F238E27FC236}">
                <a16:creationId xmlns:a16="http://schemas.microsoft.com/office/drawing/2014/main" id="{3E4F3C2A-1A89-4BFD-B2CB-9559B1C80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688" y="4167188"/>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6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BB91-9A01-4909-8224-07A9BEAD1B6A}"/>
              </a:ext>
            </a:extLst>
          </p:cNvPr>
          <p:cNvSpPr>
            <a:spLocks noGrp="1"/>
          </p:cNvSpPr>
          <p:nvPr>
            <p:ph type="title"/>
          </p:nvPr>
        </p:nvSpPr>
        <p:spPr>
          <a:xfrm>
            <a:off x="1202919" y="284176"/>
            <a:ext cx="9784080" cy="1508760"/>
          </a:xfrm>
        </p:spPr>
        <p:txBody>
          <a:bodyPr/>
          <a:lstStyle/>
          <a:p>
            <a:r>
              <a:rPr lang="en-US" dirty="0"/>
              <a:t>Instruction </a:t>
            </a:r>
          </a:p>
        </p:txBody>
      </p:sp>
      <p:sp>
        <p:nvSpPr>
          <p:cNvPr id="3" name="Rectangle 2">
            <a:extLst>
              <a:ext uri="{FF2B5EF4-FFF2-40B4-BE49-F238E27FC236}">
                <a16:creationId xmlns:a16="http://schemas.microsoft.com/office/drawing/2014/main" id="{E4891F11-ABFD-4C68-8EC6-D922638A4724}"/>
              </a:ext>
            </a:extLst>
          </p:cNvPr>
          <p:cNvSpPr/>
          <p:nvPr/>
        </p:nvSpPr>
        <p:spPr>
          <a:xfrm>
            <a:off x="324975" y="2194800"/>
            <a:ext cx="11362414" cy="466320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Families may choose on campus instruction or virtual learning. </a:t>
            </a:r>
          </a:p>
          <a:p>
            <a:pPr marL="342900" marR="0" lvl="0" indent="-342900">
              <a:lnSpc>
                <a:spcPct val="107000"/>
              </a:lnSpc>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Expectations and grades for all learning models will be the same regardless of their learning environment. </a:t>
            </a:r>
          </a:p>
          <a:p>
            <a:pPr marL="342900" marR="0" lvl="0" indent="-342900">
              <a:lnSpc>
                <a:spcPct val="107000"/>
              </a:lnSpc>
              <a:spcBef>
                <a:spcPts val="0"/>
              </a:spcBef>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buFont typeface="Arial" pitchFamily="34" charset="0"/>
              <a:buChar char="•"/>
            </a:pPr>
            <a:r>
              <a:rPr lang="en-US" sz="2800" dirty="0"/>
              <a:t>Failing your classes or failure to do homework, or receiving a zero on an assignment may result in assigned tutorials.</a:t>
            </a:r>
          </a:p>
          <a:p>
            <a:pPr>
              <a:buFont typeface="Arial" pitchFamily="34" charset="0"/>
              <a:buChar char="•"/>
            </a:pPr>
            <a:endParaRPr lang="en-US" sz="2800" dirty="0"/>
          </a:p>
          <a:p>
            <a:pPr>
              <a:buFont typeface="Arial" pitchFamily="34" charset="0"/>
              <a:buChar char="•"/>
            </a:pPr>
            <a:r>
              <a:rPr lang="en-US" sz="2800" dirty="0"/>
              <a:t>Grades can be accessed by parents and students at any time through Skyward.  Please direct questions regarding grades directly to the teacher.</a:t>
            </a:r>
          </a:p>
          <a:p>
            <a:pPr marL="342900" marR="0" lvl="0" indent="-342900">
              <a:lnSpc>
                <a:spcPct val="107000"/>
              </a:lnSpc>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55E0A054-BCEA-4A4C-BE43-A8F75C6D2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1757048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BB91-9A01-4909-8224-07A9BEAD1B6A}"/>
              </a:ext>
            </a:extLst>
          </p:cNvPr>
          <p:cNvSpPr>
            <a:spLocks noGrp="1"/>
          </p:cNvSpPr>
          <p:nvPr>
            <p:ph type="title"/>
          </p:nvPr>
        </p:nvSpPr>
        <p:spPr>
          <a:xfrm>
            <a:off x="1202919" y="284176"/>
            <a:ext cx="9784080" cy="1508760"/>
          </a:xfrm>
        </p:spPr>
        <p:txBody>
          <a:bodyPr/>
          <a:lstStyle/>
          <a:p>
            <a:r>
              <a:rPr lang="en-US" dirty="0"/>
              <a:t>Classroom configuration &amp; Procedures</a:t>
            </a:r>
          </a:p>
        </p:txBody>
      </p:sp>
      <p:sp>
        <p:nvSpPr>
          <p:cNvPr id="3" name="Rectangle 2">
            <a:extLst>
              <a:ext uri="{FF2B5EF4-FFF2-40B4-BE49-F238E27FC236}">
                <a16:creationId xmlns:a16="http://schemas.microsoft.com/office/drawing/2014/main" id="{E4891F11-ABFD-4C68-8EC6-D922638A4724}"/>
              </a:ext>
            </a:extLst>
          </p:cNvPr>
          <p:cNvSpPr/>
          <p:nvPr/>
        </p:nvSpPr>
        <p:spPr>
          <a:xfrm>
            <a:off x="299452" y="1867986"/>
            <a:ext cx="11362414" cy="4132285"/>
          </a:xfrm>
          <a:prstGeom prst="rect">
            <a:avLst/>
          </a:prstGeom>
        </p:spPr>
        <p:txBody>
          <a:bodyPr wrap="square">
            <a:spAutoFit/>
          </a:bodyPr>
          <a:lstStyle/>
          <a:p>
            <a:pPr marL="457200" indent="-457200" fontAlgn="base">
              <a:lnSpc>
                <a:spcPct val="110000"/>
              </a:lnSpc>
              <a:buFont typeface="Arial" panose="020B0604020202020204" pitchFamily="34" charset="0"/>
              <a:buChar char="•"/>
            </a:pPr>
            <a:r>
              <a:rPr lang="en-US" sz="2400" dirty="0"/>
              <a:t>Furniture that is not essential to learning will be removed to free up space in the classroom.   ​</a:t>
            </a:r>
          </a:p>
          <a:p>
            <a:pPr marL="457200" indent="-457200" fontAlgn="base">
              <a:lnSpc>
                <a:spcPct val="110000"/>
              </a:lnSpc>
              <a:buFont typeface="Arial" panose="020B0604020202020204" pitchFamily="34" charset="0"/>
              <a:buChar char="•"/>
            </a:pPr>
            <a:r>
              <a:rPr lang="en-US" sz="2400" dirty="0"/>
              <a:t>Student seating will be arranged to best support social distancing when instructionally possible and each teacher will maintain a current student seating chart.  ​</a:t>
            </a:r>
          </a:p>
          <a:p>
            <a:pPr marL="457200" indent="-457200" fontAlgn="base">
              <a:lnSpc>
                <a:spcPct val="110000"/>
              </a:lnSpc>
              <a:buFont typeface="Arial" panose="020B0604020202020204" pitchFamily="34" charset="0"/>
              <a:buChar char="•"/>
            </a:pPr>
            <a:r>
              <a:rPr lang="en-US" sz="2400" dirty="0"/>
              <a:t>Desks will be numbered and the same numbers could be used for computers, iPads,  manipulative sets, class set textbook, lab table assignments, etc. ​</a:t>
            </a:r>
          </a:p>
          <a:p>
            <a:pPr marL="457200" indent="-457200" fontAlgn="base">
              <a:lnSpc>
                <a:spcPct val="110000"/>
              </a:lnSpc>
              <a:buFont typeface="Arial" panose="020B0604020202020204" pitchFamily="34" charset="0"/>
              <a:buChar char="•"/>
            </a:pPr>
            <a:r>
              <a:rPr lang="en-US" sz="2400" dirty="0"/>
              <a:t>Whenever possible, teachers will create station areas and routines that minimize movement around the classroom. Partner activities are permitted but teachers should use consistent pair groupings as much as possible.  ​</a:t>
            </a:r>
          </a:p>
        </p:txBody>
      </p:sp>
      <p:pic>
        <p:nvPicPr>
          <p:cNvPr id="5" name="Picture 4" descr="A close up of a sign&#10;&#10;Description automatically generated">
            <a:extLst>
              <a:ext uri="{FF2B5EF4-FFF2-40B4-BE49-F238E27FC236}">
                <a16:creationId xmlns:a16="http://schemas.microsoft.com/office/drawing/2014/main" id="{55E0A054-BCEA-4A4C-BE43-A8F75C6D2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3749149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17BB-EA78-4447-B745-754C6FDD5E90}"/>
              </a:ext>
            </a:extLst>
          </p:cNvPr>
          <p:cNvSpPr>
            <a:spLocks noGrp="1"/>
          </p:cNvSpPr>
          <p:nvPr>
            <p:ph type="title"/>
          </p:nvPr>
        </p:nvSpPr>
        <p:spPr/>
        <p:txBody>
          <a:bodyPr/>
          <a:lstStyle/>
          <a:p>
            <a:r>
              <a:rPr lang="en-US" dirty="0"/>
              <a:t>Virtual Learning</a:t>
            </a:r>
          </a:p>
        </p:txBody>
      </p:sp>
      <p:sp>
        <p:nvSpPr>
          <p:cNvPr id="3" name="Rectangle 2">
            <a:extLst>
              <a:ext uri="{FF2B5EF4-FFF2-40B4-BE49-F238E27FC236}">
                <a16:creationId xmlns:a16="http://schemas.microsoft.com/office/drawing/2014/main" id="{1D084493-E386-4B4D-B6D5-08B5A64F7866}"/>
              </a:ext>
            </a:extLst>
          </p:cNvPr>
          <p:cNvSpPr/>
          <p:nvPr/>
        </p:nvSpPr>
        <p:spPr>
          <a:xfrm>
            <a:off x="2969620" y="2556338"/>
            <a:ext cx="9222380" cy="2838021"/>
          </a:xfrm>
          <a:prstGeom prst="rect">
            <a:avLst/>
          </a:prstGeom>
        </p:spPr>
        <p:txBody>
          <a:bodyPr wrap="square">
            <a:spAutoFit/>
          </a:bodyPr>
          <a:lstStyle/>
          <a:p>
            <a:pPr marR="0" lvl="0">
              <a:lnSpc>
                <a:spcPct val="107000"/>
              </a:lnSpc>
              <a:spcBef>
                <a:spcPts val="0"/>
              </a:spcBef>
              <a:spcAft>
                <a:spcPts val="0"/>
              </a:spcAft>
            </a:pPr>
            <a:r>
              <a:rPr lang="en-US" sz="2800" dirty="0"/>
              <a:t>Canvas provides you, as parents and guardians, “view only” access to see your child’s course work. You will have access to information about your child’s classes such as calendar reminders, announcements, assignments, class notes, and more. As LCISD teachers use Canvas throughout the school year, you will see valuable information inside of this tool.</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3322FAAB-8CA2-46F3-AA7E-14B47223E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pic>
        <p:nvPicPr>
          <p:cNvPr id="6" name="Picture 2" descr="Image result for canvas logo">
            <a:extLst>
              <a:ext uri="{FF2B5EF4-FFF2-40B4-BE49-F238E27FC236}">
                <a16:creationId xmlns:a16="http://schemas.microsoft.com/office/drawing/2014/main" id="{6866BF21-484E-4269-B3AF-C24A1574F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16" y="2831977"/>
            <a:ext cx="2484483" cy="2484483"/>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4022077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17BB-EA78-4447-B745-754C6FDD5E90}"/>
              </a:ext>
            </a:extLst>
          </p:cNvPr>
          <p:cNvSpPr>
            <a:spLocks noGrp="1"/>
          </p:cNvSpPr>
          <p:nvPr>
            <p:ph type="title"/>
          </p:nvPr>
        </p:nvSpPr>
        <p:spPr/>
        <p:txBody>
          <a:bodyPr/>
          <a:lstStyle/>
          <a:p>
            <a:r>
              <a:rPr lang="en-US" dirty="0"/>
              <a:t>Virtual learning</a:t>
            </a:r>
          </a:p>
        </p:txBody>
      </p:sp>
      <p:sp>
        <p:nvSpPr>
          <p:cNvPr id="3" name="Rectangle 2">
            <a:extLst>
              <a:ext uri="{FF2B5EF4-FFF2-40B4-BE49-F238E27FC236}">
                <a16:creationId xmlns:a16="http://schemas.microsoft.com/office/drawing/2014/main" id="{1D084493-E386-4B4D-B6D5-08B5A64F7866}"/>
              </a:ext>
            </a:extLst>
          </p:cNvPr>
          <p:cNvSpPr/>
          <p:nvPr/>
        </p:nvSpPr>
        <p:spPr>
          <a:xfrm>
            <a:off x="294482" y="2014800"/>
            <a:ext cx="11600953" cy="392389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Electronic devices have been set for all students requesting technology assistance. If a student does not have a personal device the staff will work with the student to develop a plan of action.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Remote learning students must complete and follow our acceptable use agreement.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Arial" panose="020B0604020202020204" pitchFamily="34" charset="0"/>
                <a:ea typeface="Calibri" panose="020F0502020204030204" pitchFamily="34" charset="0"/>
                <a:cs typeface="Times New Roman" panose="02020603050405020304" pitchFamily="18" charset="0"/>
              </a:rPr>
              <a:t>Daily intentional instruction expectations are 45-55 minutes for all assigned content areas including PE/Athletics.  Synchronous instruction will occur twice a week.  The remaining days will be spent doing asynchronous instruction and assignments.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3322FAAB-8CA2-46F3-AA7E-14B47223E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780435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841A-44FB-454B-986A-2B330CB4427B}"/>
              </a:ext>
            </a:extLst>
          </p:cNvPr>
          <p:cNvSpPr>
            <a:spLocks noGrp="1"/>
          </p:cNvSpPr>
          <p:nvPr>
            <p:ph type="title"/>
          </p:nvPr>
        </p:nvSpPr>
        <p:spPr/>
        <p:txBody>
          <a:bodyPr/>
          <a:lstStyle/>
          <a:p>
            <a:r>
              <a:rPr lang="en-US" dirty="0"/>
              <a:t>Virtual learning</a:t>
            </a:r>
          </a:p>
        </p:txBody>
      </p:sp>
      <p:sp>
        <p:nvSpPr>
          <p:cNvPr id="3" name="Rectangle 2">
            <a:extLst>
              <a:ext uri="{FF2B5EF4-FFF2-40B4-BE49-F238E27FC236}">
                <a16:creationId xmlns:a16="http://schemas.microsoft.com/office/drawing/2014/main" id="{7DA48F79-EAD4-4D5E-95AF-9FFDF77BB83F}"/>
              </a:ext>
            </a:extLst>
          </p:cNvPr>
          <p:cNvSpPr/>
          <p:nvPr/>
        </p:nvSpPr>
        <p:spPr>
          <a:xfrm>
            <a:off x="556592" y="2213583"/>
            <a:ext cx="11322657" cy="375731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Direct contact between the teacher and student will be scheduled at least once twice week.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Teachers will be available between the hours of 8:15am-3:40pm Monday-Friday, excluding days when school is not in session, according to their conference period or by appointment.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Remote lessons/ assignments will be comparable across all learning environments and time equivalent to the traditional school day.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Students will log in to Canvas daily for attendance purposes.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89EEC86F-F584-4B43-AED2-7026D47D3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324951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p:txBody>
          <a:bodyPr/>
          <a:lstStyle/>
          <a:p>
            <a:r>
              <a:rPr lang="en-US" dirty="0"/>
              <a:t>Building procedures</a:t>
            </a:r>
          </a:p>
        </p:txBody>
      </p:sp>
      <p:sp>
        <p:nvSpPr>
          <p:cNvPr id="4" name="Rectangle 3">
            <a:extLst>
              <a:ext uri="{FF2B5EF4-FFF2-40B4-BE49-F238E27FC236}">
                <a16:creationId xmlns:a16="http://schemas.microsoft.com/office/drawing/2014/main" id="{304BD9B1-E44F-4366-8DFF-8AD766948354}"/>
              </a:ext>
            </a:extLst>
          </p:cNvPr>
          <p:cNvSpPr/>
          <p:nvPr/>
        </p:nvSpPr>
        <p:spPr>
          <a:xfrm>
            <a:off x="403814" y="2119287"/>
            <a:ext cx="10495721" cy="3790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Signs about Covid-19 will be visible around the building.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All staff will be provided 5 cloth masks. </a:t>
            </a: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Lamar JH staff will be provided an additional plastic face shield. </a:t>
            </a:r>
          </a:p>
          <a:p>
            <a:pPr marL="342900" indent="-342900">
              <a:lnSpc>
                <a:spcPct val="107000"/>
              </a:lnSpc>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All staff and students will be required to wear a face covering </a:t>
            </a:r>
            <a:r>
              <a:rPr lang="en-US" sz="2400" dirty="0">
                <a:latin typeface="Arial" panose="020B0604020202020204" pitchFamily="34" charset="0"/>
                <a:cs typeface="Arial" panose="020B0604020202020204" pitchFamily="34" charset="0"/>
              </a:rPr>
              <a:t>on school grounds (except when actively eating or drinking) when appropriate social distancing can not be maintained.  </a:t>
            </a:r>
            <a:r>
              <a:rPr lang="en-US" sz="2400" dirty="0">
                <a:latin typeface="Arial" panose="020B0604020202020204" pitchFamily="34" charset="0"/>
                <a:ea typeface="Calibri" panose="020F0502020204030204" pitchFamily="34" charset="0"/>
                <a:cs typeface="Arial" panose="020B0604020202020204" pitchFamily="34" charset="0"/>
              </a:rPr>
              <a:t>(mask, shield, neck buff)</a:t>
            </a: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Students who arrive without a face covering will be given a mask.  </a:t>
            </a: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The school will accept a medical release for students who can not wear a face covering.  </a:t>
            </a: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6ED2BE43-9B8B-438B-81C1-110EE4709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154411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841A-44FB-454B-986A-2B330CB4427B}"/>
              </a:ext>
            </a:extLst>
          </p:cNvPr>
          <p:cNvSpPr>
            <a:spLocks noGrp="1"/>
          </p:cNvSpPr>
          <p:nvPr>
            <p:ph type="title"/>
          </p:nvPr>
        </p:nvSpPr>
        <p:spPr/>
        <p:txBody>
          <a:bodyPr/>
          <a:lstStyle/>
          <a:p>
            <a:r>
              <a:rPr lang="en-US" dirty="0"/>
              <a:t>Virtual learning – </a:t>
            </a:r>
            <a:br>
              <a:rPr lang="en-US" dirty="0"/>
            </a:br>
            <a:r>
              <a:rPr lang="en-US" dirty="0"/>
              <a:t>Monday, august 24th</a:t>
            </a:r>
          </a:p>
        </p:txBody>
      </p:sp>
      <p:sp>
        <p:nvSpPr>
          <p:cNvPr id="3" name="Rectangle 2">
            <a:extLst>
              <a:ext uri="{FF2B5EF4-FFF2-40B4-BE49-F238E27FC236}">
                <a16:creationId xmlns:a16="http://schemas.microsoft.com/office/drawing/2014/main" id="{7DA48F79-EAD4-4D5E-95AF-9FFDF77BB83F}"/>
              </a:ext>
            </a:extLst>
          </p:cNvPr>
          <p:cNvSpPr/>
          <p:nvPr/>
        </p:nvSpPr>
        <p:spPr>
          <a:xfrm>
            <a:off x="556592" y="2213583"/>
            <a:ext cx="11322657" cy="329628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ALL virtual students should LOG INTO Canvas on MONDAY, August 24</a:t>
            </a:r>
            <a:r>
              <a:rPr lang="en-US" sz="2800" baseline="30000" dirty="0">
                <a:latin typeface="Arial" panose="020B0604020202020204" pitchFamily="34" charset="0"/>
                <a:ea typeface="Calibri" panose="020F0502020204030204" pitchFamily="34" charset="0"/>
                <a:cs typeface="Times New Roman" panose="02020603050405020304" pitchFamily="18" charset="0"/>
              </a:rPr>
              <a:t>th</a:t>
            </a:r>
            <a:r>
              <a:rPr lang="en-US" sz="2800" dirty="0">
                <a:latin typeface="Arial" panose="020B0604020202020204" pitchFamily="34" charset="0"/>
                <a:ea typeface="Calibri" panose="020F0502020204030204" pitchFamily="34" charset="0"/>
                <a:cs typeface="Times New Roman" panose="02020603050405020304" pitchFamily="18" charset="0"/>
              </a:rPr>
              <a:t> and follow their schedule.</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Teachers will post ZOOM links in their announcements.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The expectation is for ALL Virtual students to log into zoom and meet their teacher.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activities for EVERY period on Monday for students to go through.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89EEC86F-F584-4B43-AED2-7026D47D3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386571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841A-44FB-454B-986A-2B330CB4427B}"/>
              </a:ext>
            </a:extLst>
          </p:cNvPr>
          <p:cNvSpPr>
            <a:spLocks noGrp="1"/>
          </p:cNvSpPr>
          <p:nvPr>
            <p:ph type="title"/>
          </p:nvPr>
        </p:nvSpPr>
        <p:spPr/>
        <p:txBody>
          <a:bodyPr/>
          <a:lstStyle/>
          <a:p>
            <a:r>
              <a:rPr lang="en-US" dirty="0"/>
              <a:t>Schedule Overview – Secondary</a:t>
            </a:r>
          </a:p>
        </p:txBody>
      </p:sp>
      <p:sp>
        <p:nvSpPr>
          <p:cNvPr id="3" name="Rectangle 2">
            <a:extLst>
              <a:ext uri="{FF2B5EF4-FFF2-40B4-BE49-F238E27FC236}">
                <a16:creationId xmlns:a16="http://schemas.microsoft.com/office/drawing/2014/main" id="{7DA48F79-EAD4-4D5E-95AF-9FFDF77BB83F}"/>
              </a:ext>
            </a:extLst>
          </p:cNvPr>
          <p:cNvSpPr/>
          <p:nvPr/>
        </p:nvSpPr>
        <p:spPr>
          <a:xfrm>
            <a:off x="155500" y="1878661"/>
            <a:ext cx="11741225" cy="2308324"/>
          </a:xfrm>
          <a:prstGeom prst="rect">
            <a:avLst/>
          </a:prstGeom>
        </p:spPr>
        <p:txBody>
          <a:bodyPr wrap="square">
            <a:spAutoFit/>
          </a:bodyPr>
          <a:lstStyle/>
          <a:p>
            <a:pPr marL="457200" indent="-457200" fontAlgn="base">
              <a:buFont typeface="Arial" panose="020B0604020202020204" pitchFamily="34" charset="0"/>
              <a:buChar char="•"/>
            </a:pPr>
            <a:r>
              <a:rPr lang="en-US" sz="2400" dirty="0"/>
              <a:t>Teachers will structure the instructional day to follow the campus bell schedule. ​</a:t>
            </a:r>
          </a:p>
          <a:p>
            <a:pPr marL="457200" indent="-457200" fontAlgn="base">
              <a:buFont typeface="Arial" panose="020B0604020202020204" pitchFamily="34" charset="0"/>
              <a:buChar char="•"/>
            </a:pPr>
            <a:r>
              <a:rPr lang="en-US" sz="2400" dirty="0"/>
              <a:t>Daily asynchronous learning activities will be required for each course. ​</a:t>
            </a:r>
          </a:p>
          <a:p>
            <a:pPr marL="457200" indent="-457200" fontAlgn="base">
              <a:buFont typeface="Arial" panose="020B0604020202020204" pitchFamily="34" charset="0"/>
              <a:buChar char="•"/>
            </a:pPr>
            <a:r>
              <a:rPr lang="en-US" sz="2400" dirty="0"/>
              <a:t>Teachers will meet with each class of students in Zoom for synchronous instruction twice per week during their scheduled class time.  ​</a:t>
            </a:r>
          </a:p>
          <a:p>
            <a:pPr marL="457200" indent="-457200" fontAlgn="base">
              <a:buFont typeface="Arial" panose="020B0604020202020204" pitchFamily="34" charset="0"/>
              <a:buChar char="•"/>
            </a:pPr>
            <a:r>
              <a:rPr lang="en-US" sz="2400" dirty="0"/>
              <a:t>Each campus will develop a staggered weekly schedule for Zoom lessons, assigning specific days to each content area or cluster.   ​</a:t>
            </a:r>
          </a:p>
        </p:txBody>
      </p:sp>
      <p:pic>
        <p:nvPicPr>
          <p:cNvPr id="5" name="Picture 4" descr="A close up of a sign&#10;&#10;Description automatically generated">
            <a:extLst>
              <a:ext uri="{FF2B5EF4-FFF2-40B4-BE49-F238E27FC236}">
                <a16:creationId xmlns:a16="http://schemas.microsoft.com/office/drawing/2014/main" id="{89EEC86F-F584-4B43-AED2-7026D47D3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graphicFrame>
        <p:nvGraphicFramePr>
          <p:cNvPr id="6" name="Table 5">
            <a:extLst>
              <a:ext uri="{FF2B5EF4-FFF2-40B4-BE49-F238E27FC236}">
                <a16:creationId xmlns:a16="http://schemas.microsoft.com/office/drawing/2014/main" id="{BCD913E8-766E-4927-AC42-E0582EFE67C3}"/>
              </a:ext>
            </a:extLst>
          </p:cNvPr>
          <p:cNvGraphicFramePr>
            <a:graphicFrameLocks noGrp="1"/>
          </p:cNvGraphicFramePr>
          <p:nvPr>
            <p:extLst>
              <p:ext uri="{D42A27DB-BD31-4B8C-83A1-F6EECF244321}">
                <p14:modId xmlns:p14="http://schemas.microsoft.com/office/powerpoint/2010/main" val="3523559871"/>
              </p:ext>
            </p:extLst>
          </p:nvPr>
        </p:nvGraphicFramePr>
        <p:xfrm>
          <a:off x="2381250" y="4391774"/>
          <a:ext cx="7853362" cy="2308325"/>
        </p:xfrm>
        <a:graphic>
          <a:graphicData uri="http://schemas.openxmlformats.org/drawingml/2006/table">
            <a:tbl>
              <a:tblPr firstRow="1" firstCol="1" bandRow="1">
                <a:tableStyleId>{5C22544A-7EE6-4342-B048-85BDC9FD1C3A}</a:tableStyleId>
              </a:tblPr>
              <a:tblGrid>
                <a:gridCol w="1530342">
                  <a:extLst>
                    <a:ext uri="{9D8B030D-6E8A-4147-A177-3AD203B41FA5}">
                      <a16:colId xmlns:a16="http://schemas.microsoft.com/office/drawing/2014/main" val="3237334729"/>
                    </a:ext>
                  </a:extLst>
                </a:gridCol>
                <a:gridCol w="1569619">
                  <a:extLst>
                    <a:ext uri="{9D8B030D-6E8A-4147-A177-3AD203B41FA5}">
                      <a16:colId xmlns:a16="http://schemas.microsoft.com/office/drawing/2014/main" val="1926405933"/>
                    </a:ext>
                  </a:extLst>
                </a:gridCol>
                <a:gridCol w="1831142">
                  <a:extLst>
                    <a:ext uri="{9D8B030D-6E8A-4147-A177-3AD203B41FA5}">
                      <a16:colId xmlns:a16="http://schemas.microsoft.com/office/drawing/2014/main" val="3967077251"/>
                    </a:ext>
                  </a:extLst>
                </a:gridCol>
                <a:gridCol w="1410118">
                  <a:extLst>
                    <a:ext uri="{9D8B030D-6E8A-4147-A177-3AD203B41FA5}">
                      <a16:colId xmlns:a16="http://schemas.microsoft.com/office/drawing/2014/main" val="1535141152"/>
                    </a:ext>
                  </a:extLst>
                </a:gridCol>
                <a:gridCol w="1512141">
                  <a:extLst>
                    <a:ext uri="{9D8B030D-6E8A-4147-A177-3AD203B41FA5}">
                      <a16:colId xmlns:a16="http://schemas.microsoft.com/office/drawing/2014/main" val="3681194919"/>
                    </a:ext>
                  </a:extLst>
                </a:gridCol>
              </a:tblGrid>
              <a:tr h="621319">
                <a:tc>
                  <a:txBody>
                    <a:bodyPr/>
                    <a:lstStyle/>
                    <a:p>
                      <a:pPr marL="0" marR="0" algn="ctr">
                        <a:spcBef>
                          <a:spcPts val="0"/>
                        </a:spcBef>
                        <a:spcAft>
                          <a:spcPts val="0"/>
                        </a:spcAft>
                      </a:pPr>
                      <a:r>
                        <a:rPr lang="en-US" sz="1000">
                          <a:effectLst/>
                        </a:rPr>
                        <a:t>Mon.</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Tues. ​</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Wed.</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Thurs.</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Fri. ​</a:t>
                      </a:r>
                      <a:endParaRPr lang="en-US" sz="1000">
                        <a:effectLst/>
                        <a:latin typeface="Calibri" panose="020F0502020204030204" pitchFamily="34" charset="0"/>
                        <a:ea typeface="Calibri" panose="020F0502020204030204" pitchFamily="34" charset="0"/>
                      </a:endParaRPr>
                    </a:p>
                  </a:txBody>
                  <a:tcPr marL="85927" marR="85927" marT="42964" marB="42964" anchor="ctr"/>
                </a:tc>
                <a:extLst>
                  <a:ext uri="{0D108BD9-81ED-4DB2-BD59-A6C34878D82A}">
                    <a16:rowId xmlns:a16="http://schemas.microsoft.com/office/drawing/2014/main" val="2227310912"/>
                  </a:ext>
                </a:extLst>
              </a:tr>
              <a:tr h="1687006">
                <a:tc>
                  <a:txBody>
                    <a:bodyPr/>
                    <a:lstStyle/>
                    <a:p>
                      <a:pPr marL="0" marR="0" algn="ctr">
                        <a:spcBef>
                          <a:spcPts val="0"/>
                        </a:spcBef>
                        <a:spcAft>
                          <a:spcPts val="0"/>
                        </a:spcAft>
                      </a:pPr>
                      <a:r>
                        <a:rPr lang="en-US" sz="1000">
                          <a:effectLst/>
                        </a:rPr>
                        <a:t>MATH</a:t>
                      </a:r>
                    </a:p>
                    <a:p>
                      <a:pPr marL="0" marR="0" algn="ctr">
                        <a:spcBef>
                          <a:spcPts val="0"/>
                        </a:spcBef>
                        <a:spcAft>
                          <a:spcPts val="0"/>
                        </a:spcAft>
                      </a:pPr>
                      <a:r>
                        <a:rPr lang="en-US" sz="1000">
                          <a:effectLst/>
                        </a:rPr>
                        <a:t> </a:t>
                      </a:r>
                    </a:p>
                    <a:p>
                      <a:pPr marL="0" marR="0" algn="ctr">
                        <a:spcBef>
                          <a:spcPts val="0"/>
                        </a:spcBef>
                        <a:spcAft>
                          <a:spcPts val="0"/>
                        </a:spcAft>
                      </a:pPr>
                      <a:r>
                        <a:rPr lang="en-US" sz="1000">
                          <a:effectLst/>
                        </a:rPr>
                        <a:t>SCIENCE</a:t>
                      </a:r>
                    </a:p>
                    <a:p>
                      <a:pPr marL="0" marR="0" algn="ctr">
                        <a:spcBef>
                          <a:spcPts val="0"/>
                        </a:spcBef>
                        <a:spcAft>
                          <a:spcPts val="0"/>
                        </a:spcAft>
                      </a:pPr>
                      <a:r>
                        <a:rPr lang="en-US" sz="1000">
                          <a:effectLst/>
                        </a:rPr>
                        <a:t>​</a:t>
                      </a:r>
                    </a:p>
                    <a:p>
                      <a:pPr marL="0" marR="0" algn="ctr">
                        <a:spcBef>
                          <a:spcPts val="0"/>
                        </a:spcBef>
                        <a:spcAft>
                          <a:spcPts val="0"/>
                        </a:spcAft>
                      </a:pPr>
                      <a:r>
                        <a:rPr lang="en-US" sz="1000">
                          <a:effectLst/>
                        </a:rPr>
                        <a:t>​CTE ELECTIVES</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ELAR / LOTE</a:t>
                      </a:r>
                    </a:p>
                    <a:p>
                      <a:pPr marL="0" marR="0" algn="ctr">
                        <a:spcBef>
                          <a:spcPts val="0"/>
                        </a:spcBef>
                        <a:spcAft>
                          <a:spcPts val="0"/>
                        </a:spcAft>
                      </a:pPr>
                      <a:r>
                        <a:rPr lang="en-US" sz="1000">
                          <a:effectLst/>
                        </a:rPr>
                        <a:t> </a:t>
                      </a:r>
                    </a:p>
                    <a:p>
                      <a:pPr marL="0" marR="0" algn="ctr">
                        <a:spcBef>
                          <a:spcPts val="0"/>
                        </a:spcBef>
                        <a:spcAft>
                          <a:spcPts val="0"/>
                        </a:spcAft>
                      </a:pPr>
                      <a:r>
                        <a:rPr lang="en-US" sz="1000">
                          <a:effectLst/>
                        </a:rPr>
                        <a:t>HISTORY</a:t>
                      </a:r>
                    </a:p>
                    <a:p>
                      <a:pPr marL="0" marR="0" algn="ctr">
                        <a:spcBef>
                          <a:spcPts val="0"/>
                        </a:spcBef>
                        <a:spcAft>
                          <a:spcPts val="0"/>
                        </a:spcAft>
                      </a:pPr>
                      <a:r>
                        <a:rPr lang="en-US" sz="1000">
                          <a:effectLst/>
                        </a:rPr>
                        <a:t>​</a:t>
                      </a:r>
                    </a:p>
                    <a:p>
                      <a:pPr marL="0" marR="0" algn="ctr">
                        <a:spcBef>
                          <a:spcPts val="0"/>
                        </a:spcBef>
                        <a:spcAft>
                          <a:spcPts val="0"/>
                        </a:spcAft>
                      </a:pPr>
                      <a:r>
                        <a:rPr lang="en-US" sz="1000">
                          <a:effectLst/>
                        </a:rPr>
                        <a:t>PE ​</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MATH</a:t>
                      </a:r>
                    </a:p>
                    <a:p>
                      <a:pPr marL="0" marR="0" algn="ctr">
                        <a:spcBef>
                          <a:spcPts val="0"/>
                        </a:spcBef>
                        <a:spcAft>
                          <a:spcPts val="0"/>
                        </a:spcAft>
                      </a:pPr>
                      <a:r>
                        <a:rPr lang="en-US" sz="1000">
                          <a:effectLst/>
                        </a:rPr>
                        <a:t>​</a:t>
                      </a:r>
                    </a:p>
                    <a:p>
                      <a:pPr marL="0" marR="0" algn="ctr">
                        <a:spcBef>
                          <a:spcPts val="0"/>
                        </a:spcBef>
                        <a:spcAft>
                          <a:spcPts val="0"/>
                        </a:spcAft>
                      </a:pPr>
                      <a:r>
                        <a:rPr lang="en-US" sz="1000">
                          <a:effectLst/>
                        </a:rPr>
                        <a:t>SCIENCE</a:t>
                      </a:r>
                    </a:p>
                    <a:p>
                      <a:pPr marL="0" marR="0" algn="ctr">
                        <a:spcBef>
                          <a:spcPts val="0"/>
                        </a:spcBef>
                        <a:spcAft>
                          <a:spcPts val="0"/>
                        </a:spcAft>
                      </a:pPr>
                      <a:r>
                        <a:rPr lang="en-US" sz="1000">
                          <a:effectLst/>
                        </a:rPr>
                        <a:t> </a:t>
                      </a:r>
                    </a:p>
                    <a:p>
                      <a:pPr marL="0" marR="0" algn="ctr">
                        <a:spcBef>
                          <a:spcPts val="0"/>
                        </a:spcBef>
                        <a:spcAft>
                          <a:spcPts val="0"/>
                        </a:spcAft>
                      </a:pPr>
                      <a:r>
                        <a:rPr lang="en-US" sz="1000">
                          <a:effectLst/>
                        </a:rPr>
                        <a:t>PVA ELECTIVES</a:t>
                      </a:r>
                    </a:p>
                    <a:p>
                      <a:pPr marL="0" marR="0" algn="ctr">
                        <a:spcBef>
                          <a:spcPts val="0"/>
                        </a:spcBef>
                        <a:spcAft>
                          <a:spcPts val="0"/>
                        </a:spcAft>
                      </a:pPr>
                      <a:r>
                        <a:rPr lang="en-US" sz="1000">
                          <a:effectLst/>
                        </a:rPr>
                        <a:t>​</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a:effectLst/>
                        </a:rPr>
                        <a:t>ELAR / LOTE</a:t>
                      </a:r>
                    </a:p>
                    <a:p>
                      <a:pPr marL="0" marR="0" algn="ctr">
                        <a:spcBef>
                          <a:spcPts val="0"/>
                        </a:spcBef>
                        <a:spcAft>
                          <a:spcPts val="0"/>
                        </a:spcAft>
                      </a:pPr>
                      <a:r>
                        <a:rPr lang="en-US" sz="1000">
                          <a:effectLst/>
                        </a:rPr>
                        <a:t>​</a:t>
                      </a:r>
                    </a:p>
                    <a:p>
                      <a:pPr marL="0" marR="0" algn="ctr">
                        <a:spcBef>
                          <a:spcPts val="0"/>
                        </a:spcBef>
                        <a:spcAft>
                          <a:spcPts val="0"/>
                        </a:spcAft>
                      </a:pPr>
                      <a:r>
                        <a:rPr lang="en-US" sz="1000">
                          <a:effectLst/>
                        </a:rPr>
                        <a:t>HISTORY</a:t>
                      </a:r>
                    </a:p>
                    <a:p>
                      <a:pPr marL="0" marR="0" algn="ctr">
                        <a:spcBef>
                          <a:spcPts val="0"/>
                        </a:spcBef>
                        <a:spcAft>
                          <a:spcPts val="0"/>
                        </a:spcAft>
                      </a:pPr>
                      <a:r>
                        <a:rPr lang="en-US" sz="1000">
                          <a:effectLst/>
                        </a:rPr>
                        <a:t> </a:t>
                      </a:r>
                    </a:p>
                    <a:p>
                      <a:pPr marL="0" marR="0">
                        <a:spcBef>
                          <a:spcPts val="0"/>
                        </a:spcBef>
                        <a:spcAft>
                          <a:spcPts val="0"/>
                        </a:spcAft>
                      </a:pPr>
                      <a:r>
                        <a:rPr lang="en-US" sz="1000">
                          <a:effectLst/>
                        </a:rPr>
                        <a:t>​</a:t>
                      </a:r>
                      <a:endParaRPr lang="en-US" sz="1000">
                        <a:effectLst/>
                        <a:latin typeface="Calibri" panose="020F0502020204030204" pitchFamily="34" charset="0"/>
                        <a:ea typeface="Calibri" panose="020F0502020204030204" pitchFamily="34" charset="0"/>
                      </a:endParaRPr>
                    </a:p>
                  </a:txBody>
                  <a:tcPr marL="85927" marR="85927" marT="42964" marB="42964" anchor="ctr"/>
                </a:tc>
                <a:tc>
                  <a:txBody>
                    <a:bodyPr/>
                    <a:lstStyle/>
                    <a:p>
                      <a:pPr marL="0" marR="0" algn="ctr">
                        <a:spcBef>
                          <a:spcPts val="0"/>
                        </a:spcBef>
                        <a:spcAft>
                          <a:spcPts val="0"/>
                        </a:spcAft>
                      </a:pPr>
                      <a:r>
                        <a:rPr lang="en-US" sz="1000" dirty="0">
                          <a:effectLst/>
                        </a:rPr>
                        <a:t>​ ​ CTE ELECTIVES</a:t>
                      </a:r>
                    </a:p>
                    <a:p>
                      <a:pPr marL="0" marR="0">
                        <a:spcBef>
                          <a:spcPts val="0"/>
                        </a:spcBef>
                        <a:spcAft>
                          <a:spcPts val="0"/>
                        </a:spcAft>
                      </a:pPr>
                      <a:r>
                        <a:rPr lang="en-US" sz="1000" dirty="0">
                          <a:effectLst/>
                        </a:rPr>
                        <a:t> </a:t>
                      </a:r>
                    </a:p>
                    <a:p>
                      <a:pPr marL="0" marR="0" algn="ctr">
                        <a:spcBef>
                          <a:spcPts val="0"/>
                        </a:spcBef>
                        <a:spcAft>
                          <a:spcPts val="0"/>
                        </a:spcAft>
                      </a:pPr>
                      <a:r>
                        <a:rPr lang="en-US" sz="1000" dirty="0">
                          <a:effectLst/>
                        </a:rPr>
                        <a:t>PE</a:t>
                      </a:r>
                    </a:p>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PVA ELECTIVES</a:t>
                      </a:r>
                      <a:endParaRPr lang="en-US" sz="1000" dirty="0">
                        <a:effectLst/>
                        <a:latin typeface="Calibri" panose="020F0502020204030204" pitchFamily="34" charset="0"/>
                        <a:ea typeface="Calibri" panose="020F0502020204030204" pitchFamily="34" charset="0"/>
                      </a:endParaRPr>
                    </a:p>
                  </a:txBody>
                  <a:tcPr marL="85927" marR="85927" marT="42964" marB="42964" anchor="ctr"/>
                </a:tc>
                <a:extLst>
                  <a:ext uri="{0D108BD9-81ED-4DB2-BD59-A6C34878D82A}">
                    <a16:rowId xmlns:a16="http://schemas.microsoft.com/office/drawing/2014/main" val="4080738473"/>
                  </a:ext>
                </a:extLst>
              </a:tr>
            </a:tbl>
          </a:graphicData>
        </a:graphic>
      </p:graphicFrame>
    </p:spTree>
    <p:extLst>
      <p:ext uri="{BB962C8B-B14F-4D97-AF65-F5344CB8AC3E}">
        <p14:creationId xmlns:p14="http://schemas.microsoft.com/office/powerpoint/2010/main" val="1443477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Tutorials</a:t>
            </a:r>
          </a:p>
        </p:txBody>
      </p:sp>
      <p:sp>
        <p:nvSpPr>
          <p:cNvPr id="3" name="Rectangle 2">
            <a:extLst>
              <a:ext uri="{FF2B5EF4-FFF2-40B4-BE49-F238E27FC236}">
                <a16:creationId xmlns:a16="http://schemas.microsoft.com/office/drawing/2014/main" id="{9C65BC76-C1D4-4992-878E-5A3A046B1FAA}"/>
              </a:ext>
            </a:extLst>
          </p:cNvPr>
          <p:cNvSpPr/>
          <p:nvPr/>
        </p:nvSpPr>
        <p:spPr>
          <a:xfrm>
            <a:off x="219703" y="2192431"/>
            <a:ext cx="11392289" cy="3970318"/>
          </a:xfrm>
          <a:prstGeom prst="rect">
            <a:avLst/>
          </a:prstGeom>
        </p:spPr>
        <p:txBody>
          <a:bodyPr wrap="square">
            <a:spAutoFit/>
          </a:bodyPr>
          <a:lstStyle/>
          <a:p>
            <a:pPr marL="571500" indent="-571500">
              <a:buFont typeface="Arial" panose="020B0604020202020204" pitchFamily="34" charset="0"/>
              <a:buChar char="•"/>
            </a:pPr>
            <a:r>
              <a:rPr lang="en-US" sz="3600" dirty="0"/>
              <a:t>Students who are struggling in their classes should attend tutorials. (virtually)</a:t>
            </a:r>
          </a:p>
          <a:p>
            <a:endParaRPr lang="en-US" sz="3600" dirty="0"/>
          </a:p>
          <a:p>
            <a:pPr marL="571500" indent="-571500">
              <a:buFont typeface="Arial" panose="020B0604020202020204" pitchFamily="34" charset="0"/>
              <a:buChar char="•"/>
            </a:pPr>
            <a:r>
              <a:rPr lang="en-US" sz="3600" dirty="0"/>
              <a:t>Please see your teachers for the set tutorial schedule.  We will publish a campus-wide tutorial schedule in the first week of school.</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3705678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t>EXTRACURRICULAR/NON-ACADEMIC ACTIVITIES</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C65BC76-C1D4-4992-878E-5A3A046B1FAA}"/>
              </a:ext>
            </a:extLst>
          </p:cNvPr>
          <p:cNvSpPr/>
          <p:nvPr/>
        </p:nvSpPr>
        <p:spPr>
          <a:xfrm>
            <a:off x="80337" y="1952734"/>
            <a:ext cx="12029243" cy="5386090"/>
          </a:xfrm>
          <a:prstGeom prst="rect">
            <a:avLst/>
          </a:prstGeom>
        </p:spPr>
        <p:txBody>
          <a:bodyPr wrap="square">
            <a:spAutoFit/>
          </a:bodyPr>
          <a:lstStyle/>
          <a:p>
            <a:pPr fontAlgn="base"/>
            <a:r>
              <a:rPr lang="en-US" sz="2800" b="1" dirty="0">
                <a:solidFill>
                  <a:schemeClr val="accent1"/>
                </a:solidFill>
              </a:rPr>
              <a:t>	Fine Arts,  Athletics, etc.</a:t>
            </a:r>
            <a:r>
              <a:rPr lang="en-US" sz="2800" dirty="0">
                <a:solidFill>
                  <a:schemeClr val="accent1"/>
                </a:solidFill>
              </a:rPr>
              <a:t>​</a:t>
            </a:r>
          </a:p>
          <a:p>
            <a:pPr marL="1028700" lvl="1" indent="-571500" fontAlgn="base">
              <a:buFont typeface="Arial" panose="020B0604020202020204" pitchFamily="34" charset="0"/>
              <a:buChar char="•"/>
            </a:pPr>
            <a:r>
              <a:rPr lang="en-US" sz="2800" dirty="0"/>
              <a:t>Conducted in alignment with UIL Guidelines. ​</a:t>
            </a:r>
          </a:p>
          <a:p>
            <a:pPr marL="1028700" lvl="1" indent="-571500" fontAlgn="base">
              <a:buFont typeface="Arial" panose="020B0604020202020204" pitchFamily="34" charset="0"/>
              <a:buChar char="•"/>
            </a:pPr>
            <a:r>
              <a:rPr lang="en-US" sz="2800" dirty="0"/>
              <a:t>No indoor pep rallies​</a:t>
            </a:r>
          </a:p>
          <a:p>
            <a:pPr marL="1028700" lvl="1" indent="-571500" fontAlgn="base">
              <a:buFont typeface="Arial" panose="020B0604020202020204" pitchFamily="34" charset="0"/>
              <a:buChar char="•"/>
            </a:pPr>
            <a:r>
              <a:rPr lang="en-US" sz="2800" dirty="0"/>
              <a:t>Use face coverings/mask by parents, students, staff, and visitors for UIL activities.​  ​</a:t>
            </a:r>
          </a:p>
          <a:p>
            <a:pPr marL="1028700" lvl="1" indent="-571500" fontAlgn="base">
              <a:buFont typeface="Arial" panose="020B0604020202020204" pitchFamily="34" charset="0"/>
              <a:buChar char="•"/>
            </a:pPr>
            <a:r>
              <a:rPr lang="en-US" sz="2800" dirty="0"/>
              <a:t>Virtual learners may participate in practice before 8:00 AM and after 4:00 PM. ​</a:t>
            </a:r>
          </a:p>
          <a:p>
            <a:pPr lvl="1" fontAlgn="base"/>
            <a:r>
              <a:rPr lang="en-US" sz="2800" b="1" dirty="0">
                <a:solidFill>
                  <a:schemeClr val="accent1"/>
                </a:solidFill>
              </a:rPr>
              <a:t>PE</a:t>
            </a:r>
            <a:r>
              <a:rPr lang="en-US" sz="2800" dirty="0">
                <a:solidFill>
                  <a:schemeClr val="accent1"/>
                </a:solidFill>
              </a:rPr>
              <a:t>​</a:t>
            </a:r>
          </a:p>
          <a:p>
            <a:pPr marL="1028700" lvl="1" indent="-571500" fontAlgn="base">
              <a:buFont typeface="Arial" panose="020B0604020202020204" pitchFamily="34" charset="0"/>
              <a:buChar char="•"/>
            </a:pPr>
            <a:r>
              <a:rPr lang="en-US" sz="2800" dirty="0"/>
              <a:t>No dressing out for K-12 during the Fall semester.​</a:t>
            </a:r>
          </a:p>
          <a:p>
            <a:pPr marL="1028700" lvl="1" indent="-571500" fontAlgn="base">
              <a:buFont typeface="Arial" panose="020B0604020202020204" pitchFamily="34" charset="0"/>
              <a:buChar char="•"/>
            </a:pPr>
            <a:r>
              <a:rPr lang="en-US" sz="2800" dirty="0"/>
              <a:t>Portable hand sanitizer dispensers and disinfectant spray bottles for equipment. ​</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160258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t>EXTRACURRICULAR/NON-ACADEMIC ACTIVITIES</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C65BC76-C1D4-4992-878E-5A3A046B1FAA}"/>
              </a:ext>
            </a:extLst>
          </p:cNvPr>
          <p:cNvSpPr/>
          <p:nvPr/>
        </p:nvSpPr>
        <p:spPr>
          <a:xfrm>
            <a:off x="80337" y="1952734"/>
            <a:ext cx="12029243" cy="5078313"/>
          </a:xfrm>
          <a:prstGeom prst="rect">
            <a:avLst/>
          </a:prstGeom>
        </p:spPr>
        <p:txBody>
          <a:bodyPr wrap="square">
            <a:spAutoFit/>
          </a:bodyPr>
          <a:lstStyle/>
          <a:p>
            <a:pPr fontAlgn="base"/>
            <a:r>
              <a:rPr lang="en-US" sz="2800" b="1" dirty="0"/>
              <a:t>Performing Visual Arts- Conducted in alignment with UIL Guidelines</a:t>
            </a:r>
            <a:r>
              <a:rPr lang="en-US" sz="2800" dirty="0"/>
              <a:t>​</a:t>
            </a:r>
          </a:p>
          <a:p>
            <a:pPr fontAlgn="base"/>
            <a:r>
              <a:rPr lang="en-US" sz="2000" b="1" dirty="0">
                <a:solidFill>
                  <a:schemeClr val="accent1"/>
                </a:solidFill>
              </a:rPr>
              <a:t>Band, Choir, Dance, Orchestra</a:t>
            </a:r>
            <a:r>
              <a:rPr lang="en-US" sz="2000" dirty="0">
                <a:solidFill>
                  <a:schemeClr val="accent1"/>
                </a:solidFill>
              </a:rPr>
              <a:t>​</a:t>
            </a:r>
          </a:p>
          <a:p>
            <a:pPr marL="457200" indent="-457200" fontAlgn="base">
              <a:buFont typeface="Arial" panose="020B0604020202020204" pitchFamily="34" charset="0"/>
              <a:buChar char="•"/>
            </a:pPr>
            <a:r>
              <a:rPr lang="en-US" sz="2000" dirty="0"/>
              <a:t>6-10 feet social distancing, straight rows, eliminate movement within the classroom.​</a:t>
            </a:r>
          </a:p>
          <a:p>
            <a:pPr marL="457200" indent="-457200" fontAlgn="base">
              <a:buFont typeface="Arial" panose="020B0604020202020204" pitchFamily="34" charset="0"/>
              <a:buChar char="•"/>
            </a:pPr>
            <a:r>
              <a:rPr lang="en-US" sz="2000" dirty="0"/>
              <a:t>Face-coverings/masks at all times, exception when playing a wind instrument.  ​</a:t>
            </a:r>
          </a:p>
          <a:p>
            <a:pPr fontAlgn="base"/>
            <a:r>
              <a:rPr lang="en-US" sz="2000" b="1" dirty="0">
                <a:solidFill>
                  <a:schemeClr val="accent1"/>
                </a:solidFill>
              </a:rPr>
              <a:t>Art,  Theatre</a:t>
            </a:r>
            <a:r>
              <a:rPr lang="en-US" sz="2000" dirty="0">
                <a:solidFill>
                  <a:schemeClr val="accent1"/>
                </a:solidFill>
              </a:rPr>
              <a:t>​</a:t>
            </a:r>
          </a:p>
          <a:p>
            <a:pPr marL="457200" indent="-457200" fontAlgn="base">
              <a:buFont typeface="Arial" panose="020B0604020202020204" pitchFamily="34" charset="0"/>
              <a:buChar char="•"/>
            </a:pPr>
            <a:r>
              <a:rPr lang="en-US" sz="2000" dirty="0"/>
              <a:t>Pre-packaged Art supplies per student.  ​</a:t>
            </a:r>
          </a:p>
          <a:p>
            <a:pPr marL="457200" indent="-457200" fontAlgn="base">
              <a:buFont typeface="Arial" panose="020B0604020202020204" pitchFamily="34" charset="0"/>
              <a:buChar char="•"/>
            </a:pPr>
            <a:r>
              <a:rPr lang="en-US" sz="2000" dirty="0"/>
              <a:t>Minimize movement in the classroom, possible dividers on the tables, Social distancing including sound booth and dressing room.  ​</a:t>
            </a:r>
          </a:p>
          <a:p>
            <a:pPr marL="457200" indent="-457200" fontAlgn="base">
              <a:buFont typeface="Arial" panose="020B0604020202020204" pitchFamily="34" charset="0"/>
              <a:buChar char="•"/>
            </a:pPr>
            <a:r>
              <a:rPr lang="en-US" sz="2000" dirty="0"/>
              <a:t>No costume sharing without disinfecting, no communal make-up.​</a:t>
            </a:r>
          </a:p>
          <a:p>
            <a:pPr fontAlgn="base"/>
            <a:r>
              <a:rPr lang="en-US" sz="2000" b="1" dirty="0">
                <a:solidFill>
                  <a:schemeClr val="accent1"/>
                </a:solidFill>
              </a:rPr>
              <a:t>CTE</a:t>
            </a:r>
            <a:r>
              <a:rPr lang="en-US" sz="2000" dirty="0"/>
              <a:t>​</a:t>
            </a:r>
          </a:p>
          <a:p>
            <a:pPr marL="457200" indent="-457200" fontAlgn="base">
              <a:buFont typeface="Arial" panose="020B0604020202020204" pitchFamily="34" charset="0"/>
              <a:buChar char="•"/>
            </a:pPr>
            <a:r>
              <a:rPr lang="en-US" sz="2000" dirty="0"/>
              <a:t>CTE course needs by cluster program of study.​</a:t>
            </a:r>
          </a:p>
          <a:p>
            <a:pPr marL="457200" indent="-457200" fontAlgn="base">
              <a:buFont typeface="Arial" panose="020B0604020202020204" pitchFamily="34" charset="0"/>
              <a:buChar char="•"/>
            </a:pPr>
            <a:r>
              <a:rPr lang="en-US" sz="2000" dirty="0"/>
              <a:t>Work based learning/practicums.​</a:t>
            </a:r>
          </a:p>
          <a:p>
            <a:pPr marL="457200" indent="-457200" fontAlgn="base">
              <a:buFont typeface="Arial" panose="020B0604020202020204" pitchFamily="34" charset="0"/>
              <a:buChar char="•"/>
            </a:pPr>
            <a:r>
              <a:rPr lang="en-US" sz="2000" dirty="0"/>
              <a:t>CTE Safety Protocols​</a:t>
            </a:r>
          </a:p>
          <a:p>
            <a:pPr marL="457200" indent="-457200" fontAlgn="base">
              <a:buFont typeface="Arial" panose="020B0604020202020204" pitchFamily="34" charset="0"/>
              <a:buChar char="•"/>
            </a:pPr>
            <a:r>
              <a:rPr lang="en-US" sz="2000" dirty="0"/>
              <a:t>Career and Technical Student Organizations​</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215687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AA12-9D94-494F-BA9B-C81F18A1184C}"/>
              </a:ext>
            </a:extLst>
          </p:cNvPr>
          <p:cNvSpPr>
            <a:spLocks noGrp="1"/>
          </p:cNvSpPr>
          <p:nvPr>
            <p:ph type="title"/>
          </p:nvPr>
        </p:nvSpPr>
        <p:spPr/>
        <p:txBody>
          <a:bodyPr/>
          <a:lstStyle/>
          <a:p>
            <a:r>
              <a:rPr lang="en-US" dirty="0"/>
              <a:t>Child Nutrition/Lunches</a:t>
            </a:r>
          </a:p>
        </p:txBody>
      </p:sp>
      <p:sp>
        <p:nvSpPr>
          <p:cNvPr id="3" name="Rectangle 2">
            <a:extLst>
              <a:ext uri="{FF2B5EF4-FFF2-40B4-BE49-F238E27FC236}">
                <a16:creationId xmlns:a16="http://schemas.microsoft.com/office/drawing/2014/main" id="{3B944858-4FC7-4FF6-AF37-CD4F8DDA6558}"/>
              </a:ext>
            </a:extLst>
          </p:cNvPr>
          <p:cNvSpPr/>
          <p:nvPr/>
        </p:nvSpPr>
        <p:spPr>
          <a:xfrm>
            <a:off x="268972" y="1944860"/>
            <a:ext cx="10972800" cy="438620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Staff will wear a face covering and gloves during food preparation and service.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will have pre-package flatware.</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Meals will be a grab/go s</a:t>
            </a:r>
            <a:r>
              <a:rPr lang="en-US" sz="3200" dirty="0">
                <a:latin typeface="Arial" panose="020B0604020202020204" pitchFamily="34" charset="0"/>
                <a:ea typeface="Calibri" panose="020F0502020204030204" pitchFamily="34" charset="0"/>
                <a:cs typeface="Times New Roman" panose="02020603050405020304" pitchFamily="18" charset="0"/>
              </a:rPr>
              <a:t>tyle and will be sealed.</a:t>
            </a:r>
          </a:p>
          <a:p>
            <a:pPr marL="457200" indent="-457200">
              <a:buFont typeface="Arial" panose="020B0604020202020204" pitchFamily="34" charset="0"/>
              <a:buChar char="•"/>
            </a:pPr>
            <a:r>
              <a:rPr lang="en-US" sz="3200" dirty="0"/>
              <a:t>Virtual parents will receive a menu, and they will be able to choose a weeks worth of meals.</a:t>
            </a:r>
          </a:p>
          <a:p>
            <a:pPr marL="457200" indent="-457200">
              <a:buFont typeface="Arial" panose="020B0604020202020204" pitchFamily="34" charset="0"/>
              <a:buChar char="•"/>
            </a:pPr>
            <a:r>
              <a:rPr lang="en-US" sz="3200" dirty="0"/>
              <a:t>Meals will be picked up on campus on Mondays at LCHS.</a:t>
            </a:r>
          </a:p>
          <a:p>
            <a:pPr marL="342900" marR="0" lvl="0" indent="-342900">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E6149CFF-9176-4CF0-9F6B-16D9BC3D3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3590913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9521-67C1-4241-9EE0-50D10488B378}"/>
              </a:ext>
            </a:extLst>
          </p:cNvPr>
          <p:cNvSpPr>
            <a:spLocks noGrp="1"/>
          </p:cNvSpPr>
          <p:nvPr>
            <p:ph type="title"/>
          </p:nvPr>
        </p:nvSpPr>
        <p:spPr/>
        <p:txBody>
          <a:bodyPr/>
          <a:lstStyle/>
          <a:p>
            <a:r>
              <a:rPr lang="en-US" dirty="0"/>
              <a:t>lunch</a:t>
            </a:r>
          </a:p>
        </p:txBody>
      </p:sp>
      <p:sp>
        <p:nvSpPr>
          <p:cNvPr id="3" name="Rectangle 2">
            <a:extLst>
              <a:ext uri="{FF2B5EF4-FFF2-40B4-BE49-F238E27FC236}">
                <a16:creationId xmlns:a16="http://schemas.microsoft.com/office/drawing/2014/main" id="{87852D9D-2FCE-4257-982C-0B37500507B2}"/>
              </a:ext>
            </a:extLst>
          </p:cNvPr>
          <p:cNvSpPr/>
          <p:nvPr/>
        </p:nvSpPr>
        <p:spPr>
          <a:xfrm>
            <a:off x="198782" y="2105613"/>
            <a:ext cx="11314706" cy="487434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will use hand sanitizer as they enter the cafeteria.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will be social distanced 6 feet apart.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will sit by classroom in assigned seats.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Staff on lunch duty will be required to wear a face covering.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are permitted to bring a lunch box.</a:t>
            </a: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Students must raise their hands to leave their seats for any reason including going to the restroom to maintain contact tracing.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E09B3579-3609-4346-8FAC-E65E90EF3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2189362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2289-722F-42C4-9EEE-D238AAFEBEFC}"/>
              </a:ext>
            </a:extLst>
          </p:cNvPr>
          <p:cNvSpPr>
            <a:spLocks noGrp="1"/>
          </p:cNvSpPr>
          <p:nvPr>
            <p:ph type="title"/>
          </p:nvPr>
        </p:nvSpPr>
        <p:spPr/>
        <p:txBody>
          <a:bodyPr/>
          <a:lstStyle/>
          <a:p>
            <a:r>
              <a:rPr lang="en-US" dirty="0"/>
              <a:t>lunch</a:t>
            </a:r>
          </a:p>
        </p:txBody>
      </p:sp>
      <p:sp>
        <p:nvSpPr>
          <p:cNvPr id="3" name="Rectangle 2">
            <a:extLst>
              <a:ext uri="{FF2B5EF4-FFF2-40B4-BE49-F238E27FC236}">
                <a16:creationId xmlns:a16="http://schemas.microsoft.com/office/drawing/2014/main" id="{4F27398F-9A55-47AF-9175-B224A51854A0}"/>
              </a:ext>
            </a:extLst>
          </p:cNvPr>
          <p:cNvSpPr/>
          <p:nvPr/>
        </p:nvSpPr>
        <p:spPr>
          <a:xfrm>
            <a:off x="179188" y="2123823"/>
            <a:ext cx="11672515" cy="2766591"/>
          </a:xfrm>
          <a:prstGeom prst="rect">
            <a:avLst/>
          </a:prstGeom>
        </p:spPr>
        <p:txBody>
          <a:bodyPr wrap="square">
            <a:spAutoFit/>
          </a:bodyPr>
          <a:lstStyle/>
          <a:p>
            <a:pPr marL="342900" indent="-342900">
              <a:lnSpc>
                <a:spcPct val="107000"/>
              </a:lnSpc>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After students are seated, they will be permitted to remove their mask.  </a:t>
            </a: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Lunch times are staggered to permit time to clean the cafeteria between lunches.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9D659D40-5992-4C3A-8D5B-E7C1201DD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347" y="284176"/>
            <a:ext cx="1495425" cy="1495425"/>
          </a:xfrm>
          <a:prstGeom prst="rect">
            <a:avLst/>
          </a:prstGeom>
        </p:spPr>
      </p:pic>
    </p:spTree>
    <p:extLst>
      <p:ext uri="{BB962C8B-B14F-4D97-AF65-F5344CB8AC3E}">
        <p14:creationId xmlns:p14="http://schemas.microsoft.com/office/powerpoint/2010/main" val="519129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7B01-D311-40B6-A331-0250317DFB1C}"/>
              </a:ext>
            </a:extLst>
          </p:cNvPr>
          <p:cNvSpPr>
            <a:spLocks noGrp="1"/>
          </p:cNvSpPr>
          <p:nvPr>
            <p:ph type="title"/>
          </p:nvPr>
        </p:nvSpPr>
        <p:spPr/>
        <p:txBody>
          <a:bodyPr/>
          <a:lstStyle/>
          <a:p>
            <a:r>
              <a:rPr lang="en-US" dirty="0"/>
              <a:t>Dismissal/Walkers</a:t>
            </a:r>
          </a:p>
        </p:txBody>
      </p:sp>
      <p:sp>
        <p:nvSpPr>
          <p:cNvPr id="3" name="Rectangle 2">
            <a:extLst>
              <a:ext uri="{FF2B5EF4-FFF2-40B4-BE49-F238E27FC236}">
                <a16:creationId xmlns:a16="http://schemas.microsoft.com/office/drawing/2014/main" id="{19623DF6-5EDF-449A-A5E1-E70FD5E2950E}"/>
              </a:ext>
            </a:extLst>
          </p:cNvPr>
          <p:cNvSpPr/>
          <p:nvPr/>
        </p:nvSpPr>
        <p:spPr>
          <a:xfrm>
            <a:off x="151074" y="2154473"/>
            <a:ext cx="11394220" cy="322742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At 3:40pm there will be an announcement, and all walkers will exit the front of the building out of the front doors.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Hallway traffic patterns will be followed to avoid students crossing paths.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Staff on  duty will monitor hallways and outside car rider area.</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1D94E72D-FB2F-43BF-88DC-E040DBE07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3828124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7B01-D311-40B6-A331-0250317DFB1C}"/>
              </a:ext>
            </a:extLst>
          </p:cNvPr>
          <p:cNvSpPr>
            <a:spLocks noGrp="1"/>
          </p:cNvSpPr>
          <p:nvPr>
            <p:ph type="title"/>
          </p:nvPr>
        </p:nvSpPr>
        <p:spPr/>
        <p:txBody>
          <a:bodyPr/>
          <a:lstStyle/>
          <a:p>
            <a:r>
              <a:rPr lang="en-US" dirty="0"/>
              <a:t>Dismissal/CAR Riders</a:t>
            </a:r>
          </a:p>
        </p:txBody>
      </p:sp>
      <p:sp>
        <p:nvSpPr>
          <p:cNvPr id="3" name="Rectangle 2">
            <a:extLst>
              <a:ext uri="{FF2B5EF4-FFF2-40B4-BE49-F238E27FC236}">
                <a16:creationId xmlns:a16="http://schemas.microsoft.com/office/drawing/2014/main" id="{19623DF6-5EDF-449A-A5E1-E70FD5E2950E}"/>
              </a:ext>
            </a:extLst>
          </p:cNvPr>
          <p:cNvSpPr/>
          <p:nvPr/>
        </p:nvSpPr>
        <p:spPr>
          <a:xfrm>
            <a:off x="151074" y="2154473"/>
            <a:ext cx="11394220" cy="322742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At 3:43pm there will be an announcement, and all car riders will exit the front of the building out of the front doors.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Hallway traffic patterns will be followed to avoid students crossing paths.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Arial" panose="020B0604020202020204" pitchFamily="34" charset="0"/>
                <a:ea typeface="Calibri" panose="020F0502020204030204" pitchFamily="34" charset="0"/>
                <a:cs typeface="Times New Roman" panose="02020603050405020304" pitchFamily="18" charset="0"/>
              </a:rPr>
              <a:t>Staff on  duty will monitor hallways and outside car rider area.</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1D94E72D-FB2F-43BF-88DC-E040DBE07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423869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p:txBody>
          <a:bodyPr/>
          <a:lstStyle/>
          <a:p>
            <a:r>
              <a:rPr lang="en-US" dirty="0"/>
              <a:t>Building procedures</a:t>
            </a:r>
          </a:p>
        </p:txBody>
      </p:sp>
      <p:sp>
        <p:nvSpPr>
          <p:cNvPr id="4" name="Rectangle 3">
            <a:extLst>
              <a:ext uri="{FF2B5EF4-FFF2-40B4-BE49-F238E27FC236}">
                <a16:creationId xmlns:a16="http://schemas.microsoft.com/office/drawing/2014/main" id="{304BD9B1-E44F-4366-8DFF-8AD766948354}"/>
              </a:ext>
            </a:extLst>
          </p:cNvPr>
          <p:cNvSpPr/>
          <p:nvPr/>
        </p:nvSpPr>
        <p:spPr>
          <a:xfrm>
            <a:off x="491278" y="2317606"/>
            <a:ext cx="10495721" cy="3422540"/>
          </a:xfrm>
          <a:prstGeom prst="rect">
            <a:avLst/>
          </a:prstGeom>
        </p:spPr>
        <p:txBody>
          <a:bodyPr wrap="square">
            <a:spAutoFit/>
          </a:bodyPr>
          <a:lstStyle/>
          <a:p>
            <a:pPr marR="0" lvl="0">
              <a:lnSpc>
                <a:spcPct val="107000"/>
              </a:lnSpc>
              <a:spcBef>
                <a:spcPts val="0"/>
              </a:spcBef>
              <a:spcAft>
                <a:spcPts val="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Notes between staff and parents/guardians can be done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Times New Roman" panose="02020603050405020304" pitchFamily="18" charset="0"/>
              </a:rPr>
              <a:t>Electronically (email, Class Dojo, Remind 101)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Times New Roman" panose="02020603050405020304" pitchFamily="18" charset="0"/>
              </a:rPr>
              <a:t>Phone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Arial" panose="020B0604020202020204" pitchFamily="34" charset="0"/>
                <a:ea typeface="Calibri" panose="020F0502020204030204" pitchFamily="34" charset="0"/>
                <a:cs typeface="Times New Roman" panose="02020603050405020304" pitchFamily="18" charset="0"/>
              </a:rPr>
              <a:t>Written Notes</a:t>
            </a:r>
          </a:p>
          <a:p>
            <a:pPr marL="742950" marR="0" lvl="1" indent="-285750">
              <a:lnSpc>
                <a:spcPct val="107000"/>
              </a:lnSpc>
              <a:spcBef>
                <a:spcPts val="0"/>
              </a:spcBef>
              <a:spcAft>
                <a:spcPts val="0"/>
              </a:spcAft>
              <a:buFont typeface="Courier New" panose="02070309020205020404" pitchFamily="49" charset="0"/>
              <a:buChar char="o"/>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We strongly encourage parents not to have deliveries sent to school for students because delivery visitors are not permitted into the building. </a:t>
            </a: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No field trips are permitted at this time.  </a:t>
            </a:r>
          </a:p>
        </p:txBody>
      </p:sp>
      <p:pic>
        <p:nvPicPr>
          <p:cNvPr id="6" name="Picture 5" descr="A close up of a sign&#10;&#10;Description automatically generated">
            <a:extLst>
              <a:ext uri="{FF2B5EF4-FFF2-40B4-BE49-F238E27FC236}">
                <a16:creationId xmlns:a16="http://schemas.microsoft.com/office/drawing/2014/main" id="{131D5DE1-0283-4A8B-AE1E-4FF1BEC9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2460511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t>Dismissal/Bus Riders</a:t>
            </a:r>
          </a:p>
        </p:txBody>
      </p:sp>
      <p:sp>
        <p:nvSpPr>
          <p:cNvPr id="3" name="Rectangle 2">
            <a:extLst>
              <a:ext uri="{FF2B5EF4-FFF2-40B4-BE49-F238E27FC236}">
                <a16:creationId xmlns:a16="http://schemas.microsoft.com/office/drawing/2014/main" id="{9C65BC76-C1D4-4992-878E-5A3A046B1FAA}"/>
              </a:ext>
            </a:extLst>
          </p:cNvPr>
          <p:cNvSpPr/>
          <p:nvPr/>
        </p:nvSpPr>
        <p:spPr>
          <a:xfrm>
            <a:off x="95416" y="1983671"/>
            <a:ext cx="11903102" cy="477361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At 3:45pm, bus rider dismissal will begin.  </a:t>
            </a:r>
          </a:p>
          <a:p>
            <a:pPr marL="342900" marR="0" lvl="0" indent="-342900">
              <a:lnSpc>
                <a:spcPct val="107000"/>
              </a:lnSpc>
              <a:spcBef>
                <a:spcPts val="0"/>
              </a:spcBef>
              <a:spcAft>
                <a:spcPts val="0"/>
              </a:spcAft>
              <a:buFont typeface="Symbol" panose="05050102010706020507" pitchFamily="18" charset="2"/>
              <a:buChar char=""/>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Arial"/>
              <a:buChar char="•"/>
            </a:pPr>
            <a:r>
              <a:rPr lang="en-US" sz="3200" dirty="0">
                <a:latin typeface="Arial" panose="020B0604020202020204" pitchFamily="34" charset="0"/>
                <a:cs typeface="Arial" panose="020B0604020202020204" pitchFamily="34" charset="0"/>
              </a:rPr>
              <a:t>Students will stay in their 7</a:t>
            </a:r>
            <a:r>
              <a:rPr lang="en-US" sz="3200" baseline="30000" dirty="0">
                <a:latin typeface="Arial" panose="020B0604020202020204" pitchFamily="34" charset="0"/>
                <a:cs typeface="Arial" panose="020B0604020202020204" pitchFamily="34" charset="0"/>
              </a:rPr>
              <a:t>th</a:t>
            </a:r>
            <a:r>
              <a:rPr lang="en-US" sz="3200" dirty="0">
                <a:latin typeface="Arial" panose="020B0604020202020204" pitchFamily="34" charset="0"/>
                <a:cs typeface="Arial" panose="020B0604020202020204" pitchFamily="34" charset="0"/>
              </a:rPr>
              <a:t> period class and listen/watch for their bus number to be called/displayed in the classroom.</a:t>
            </a:r>
          </a:p>
          <a:p>
            <a:pPr marL="457200" indent="-457200">
              <a:buFont typeface="Arial"/>
              <a:buChar char="•"/>
            </a:pPr>
            <a:r>
              <a:rPr lang="en-US" sz="3200" dirty="0">
                <a:latin typeface="Arial" panose="020B0604020202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Hallway traffic patterns will be followed to avoid students crossing paths.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Staff on bus duty will monitor hallways as students exit the building.</a:t>
            </a:r>
          </a:p>
          <a:p>
            <a:pPr marL="342900" marR="0" lvl="0" indent="-342900">
              <a:lnSpc>
                <a:spcPct val="107000"/>
              </a:lnSpc>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All students are required to wear a face covering on the bus.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1083781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Bus Discipline</a:t>
            </a:r>
          </a:p>
        </p:txBody>
      </p:sp>
      <p:sp>
        <p:nvSpPr>
          <p:cNvPr id="3" name="Rectangle 2">
            <a:extLst>
              <a:ext uri="{FF2B5EF4-FFF2-40B4-BE49-F238E27FC236}">
                <a16:creationId xmlns:a16="http://schemas.microsoft.com/office/drawing/2014/main" id="{9C65BC76-C1D4-4992-878E-5A3A046B1FAA}"/>
              </a:ext>
            </a:extLst>
          </p:cNvPr>
          <p:cNvSpPr/>
          <p:nvPr/>
        </p:nvSpPr>
        <p:spPr>
          <a:xfrm>
            <a:off x="95416" y="1983671"/>
            <a:ext cx="8080918" cy="4524315"/>
          </a:xfrm>
          <a:prstGeom prst="rect">
            <a:avLst/>
          </a:prstGeom>
        </p:spPr>
        <p:txBody>
          <a:bodyPr wrap="square">
            <a:spAutoFit/>
          </a:bodyPr>
          <a:lstStyle/>
          <a:p>
            <a:pPr marL="285750" indent="-285750">
              <a:buFont typeface="Arial" pitchFamily="34" charset="0"/>
              <a:buChar char="•"/>
            </a:pPr>
            <a:r>
              <a:rPr lang="en-US" sz="3600" dirty="0"/>
              <a:t>Listen to the bus driver’s instructions</a:t>
            </a:r>
          </a:p>
          <a:p>
            <a:pPr marL="285750" indent="-285750">
              <a:buFont typeface="Arial" pitchFamily="34" charset="0"/>
              <a:buChar char="•"/>
            </a:pPr>
            <a:r>
              <a:rPr lang="en-US" sz="3600" dirty="0"/>
              <a:t>Failure to comply with the driver’s instructions will result in discipline.</a:t>
            </a:r>
          </a:p>
          <a:p>
            <a:pPr marL="742950" lvl="1" indent="-285750">
              <a:buFont typeface="Arial" pitchFamily="34" charset="0"/>
              <a:buChar char="•"/>
            </a:pPr>
            <a:r>
              <a:rPr lang="en-US" sz="3600" dirty="0"/>
              <a:t>1</a:t>
            </a:r>
            <a:r>
              <a:rPr lang="en-US" sz="3600" baseline="30000" dirty="0"/>
              <a:t>st</a:t>
            </a:r>
            <a:r>
              <a:rPr lang="en-US" sz="3600" dirty="0"/>
              <a:t> referral – off for 5 days</a:t>
            </a:r>
          </a:p>
          <a:p>
            <a:pPr marL="742950" lvl="1" indent="-285750">
              <a:buFont typeface="Arial" pitchFamily="34" charset="0"/>
              <a:buChar char="•"/>
            </a:pPr>
            <a:r>
              <a:rPr lang="en-US" sz="3600" dirty="0"/>
              <a:t>2</a:t>
            </a:r>
            <a:r>
              <a:rPr lang="en-US" sz="3600" baseline="30000" dirty="0"/>
              <a:t>nd</a:t>
            </a:r>
            <a:r>
              <a:rPr lang="en-US" sz="3600" dirty="0"/>
              <a:t> referral – off for 10 days</a:t>
            </a:r>
          </a:p>
          <a:p>
            <a:pPr marL="742950" lvl="1" indent="-285750">
              <a:buFont typeface="Arial" pitchFamily="34" charset="0"/>
              <a:buChar char="•"/>
            </a:pPr>
            <a:r>
              <a:rPr lang="en-US" sz="3600" dirty="0"/>
              <a:t>3</a:t>
            </a:r>
            <a:r>
              <a:rPr lang="en-US" sz="3600" baseline="30000" dirty="0"/>
              <a:t>rd</a:t>
            </a:r>
            <a:r>
              <a:rPr lang="en-US" sz="3600" dirty="0"/>
              <a:t> referral – off 20 days</a:t>
            </a:r>
          </a:p>
          <a:p>
            <a:pPr marL="742950" lvl="1" indent="-285750">
              <a:buFont typeface="Arial" pitchFamily="34" charset="0"/>
              <a:buChar char="•"/>
            </a:pPr>
            <a:r>
              <a:rPr lang="en-US" sz="3600" dirty="0"/>
              <a:t>4</a:t>
            </a:r>
            <a:r>
              <a:rPr lang="en-US" sz="3600" baseline="30000" dirty="0"/>
              <a:t>th</a:t>
            </a:r>
            <a:r>
              <a:rPr lang="en-US" sz="3600" dirty="0"/>
              <a:t> referral – remainder of </a:t>
            </a:r>
          </a:p>
          <a:p>
            <a:r>
              <a:rPr lang="en-US" sz="3600" dirty="0"/>
              <a:t>  							school year</a:t>
            </a:r>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pic>
        <p:nvPicPr>
          <p:cNvPr id="6" name="Picture 5">
            <a:extLst>
              <a:ext uri="{FF2B5EF4-FFF2-40B4-BE49-F238E27FC236}">
                <a16:creationId xmlns:a16="http://schemas.microsoft.com/office/drawing/2014/main" id="{7B813B2E-FDEF-4BA8-9D07-81B4AF175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60" y="2966505"/>
            <a:ext cx="2644835" cy="2765055"/>
          </a:xfrm>
          <a:prstGeom prst="rect">
            <a:avLst/>
          </a:prstGeom>
        </p:spPr>
      </p:pic>
    </p:spTree>
    <p:extLst>
      <p:ext uri="{BB962C8B-B14F-4D97-AF65-F5344CB8AC3E}">
        <p14:creationId xmlns:p14="http://schemas.microsoft.com/office/powerpoint/2010/main" val="4031660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code of Conduct</a:t>
            </a:r>
          </a:p>
        </p:txBody>
      </p:sp>
      <p:sp>
        <p:nvSpPr>
          <p:cNvPr id="3" name="Rectangle 2">
            <a:extLst>
              <a:ext uri="{FF2B5EF4-FFF2-40B4-BE49-F238E27FC236}">
                <a16:creationId xmlns:a16="http://schemas.microsoft.com/office/drawing/2014/main" id="{9C65BC76-C1D4-4992-878E-5A3A046B1FAA}"/>
              </a:ext>
            </a:extLst>
          </p:cNvPr>
          <p:cNvSpPr/>
          <p:nvPr/>
        </p:nvSpPr>
        <p:spPr>
          <a:xfrm>
            <a:off x="219703" y="2192431"/>
            <a:ext cx="11392289" cy="3970318"/>
          </a:xfrm>
          <a:prstGeom prst="rect">
            <a:avLst/>
          </a:prstGeom>
        </p:spPr>
        <p:txBody>
          <a:bodyPr wrap="square">
            <a:spAutoFit/>
          </a:bodyPr>
          <a:lstStyle/>
          <a:p>
            <a:pPr>
              <a:buFont typeface="Arial" panose="020B0604020202020204" pitchFamily="34" charset="0"/>
              <a:buChar char="•"/>
            </a:pPr>
            <a:r>
              <a:rPr lang="en-US" sz="3600" dirty="0"/>
              <a:t>All LCISD Student Code of Conduct policies will be followed by both On Campus and Virtual Learning students.</a:t>
            </a:r>
          </a:p>
          <a:p>
            <a:pPr>
              <a:buFont typeface="Arial" panose="020B0604020202020204" pitchFamily="34" charset="0"/>
              <a:buChar char="•"/>
            </a:pPr>
            <a:endParaRPr lang="en-US" sz="3600" dirty="0"/>
          </a:p>
          <a:p>
            <a:pPr>
              <a:buFont typeface="Arial" panose="020B0604020202020204" pitchFamily="34" charset="0"/>
              <a:buChar char="•"/>
            </a:pPr>
            <a:r>
              <a:rPr lang="en-US" sz="3600" dirty="0"/>
              <a:t>Failure to follow LCISD student code of conduct will result in disciplinary actions including if needed alternative placement at our DAEP campus.</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105599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Dress Code</a:t>
            </a:r>
          </a:p>
        </p:txBody>
      </p:sp>
      <p:sp>
        <p:nvSpPr>
          <p:cNvPr id="3" name="Rectangle 2">
            <a:extLst>
              <a:ext uri="{FF2B5EF4-FFF2-40B4-BE49-F238E27FC236}">
                <a16:creationId xmlns:a16="http://schemas.microsoft.com/office/drawing/2014/main" id="{9C65BC76-C1D4-4992-878E-5A3A046B1FAA}"/>
              </a:ext>
            </a:extLst>
          </p:cNvPr>
          <p:cNvSpPr/>
          <p:nvPr/>
        </p:nvSpPr>
        <p:spPr>
          <a:xfrm>
            <a:off x="219703" y="2192431"/>
            <a:ext cx="11392289" cy="4524315"/>
          </a:xfrm>
          <a:prstGeom prst="rect">
            <a:avLst/>
          </a:prstGeom>
        </p:spPr>
        <p:txBody>
          <a:bodyPr wrap="square">
            <a:spAutoFit/>
          </a:bodyPr>
          <a:lstStyle/>
          <a:p>
            <a:pPr>
              <a:buFont typeface="Arial" panose="020B0604020202020204" pitchFamily="34" charset="0"/>
              <a:buChar char="•"/>
            </a:pPr>
            <a:r>
              <a:rPr lang="en-US" sz="3600" dirty="0"/>
              <a:t>The established purpose of a dress code policy is to minimize the disruption or interference of the educational process and normal school operations.</a:t>
            </a:r>
          </a:p>
          <a:p>
            <a:pPr>
              <a:buFont typeface="Arial" panose="020B0604020202020204" pitchFamily="34" charset="0"/>
              <a:buChar char="•"/>
            </a:pPr>
            <a:r>
              <a:rPr lang="en-US" sz="3600" dirty="0"/>
              <a:t>A student who violates dress code shall be asked to change. </a:t>
            </a:r>
          </a:p>
          <a:p>
            <a:pPr>
              <a:buFont typeface="Arial" panose="020B0604020202020204" pitchFamily="34" charset="0"/>
              <a:buChar char="•"/>
            </a:pPr>
            <a:r>
              <a:rPr lang="en-US" sz="3600" dirty="0"/>
              <a:t>A parent or designee can bring an acceptable change of clothing to the school.</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2029099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Student Dress Code</a:t>
            </a:r>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pic>
        <p:nvPicPr>
          <p:cNvPr id="6" name="Picture 5">
            <a:extLst>
              <a:ext uri="{FF2B5EF4-FFF2-40B4-BE49-F238E27FC236}">
                <a16:creationId xmlns:a16="http://schemas.microsoft.com/office/drawing/2014/main" id="{2048EAA7-683D-4B0D-B4A4-6DA3C7926993}"/>
              </a:ext>
            </a:extLst>
          </p:cNvPr>
          <p:cNvPicPr>
            <a:picLocks noChangeAspect="1"/>
          </p:cNvPicPr>
          <p:nvPr/>
        </p:nvPicPr>
        <p:blipFill>
          <a:blip r:embed="rId3"/>
          <a:stretch>
            <a:fillRect/>
          </a:stretch>
        </p:blipFill>
        <p:spPr>
          <a:xfrm>
            <a:off x="750293" y="1715997"/>
            <a:ext cx="4599431" cy="4838854"/>
          </a:xfrm>
          <a:prstGeom prst="rect">
            <a:avLst/>
          </a:prstGeom>
        </p:spPr>
      </p:pic>
      <p:pic>
        <p:nvPicPr>
          <p:cNvPr id="7" name="Picture 6">
            <a:extLst>
              <a:ext uri="{FF2B5EF4-FFF2-40B4-BE49-F238E27FC236}">
                <a16:creationId xmlns:a16="http://schemas.microsoft.com/office/drawing/2014/main" id="{2B87B50F-CAA3-45C7-A52F-A021BCC35656}"/>
              </a:ext>
            </a:extLst>
          </p:cNvPr>
          <p:cNvPicPr>
            <a:picLocks noChangeAspect="1"/>
          </p:cNvPicPr>
          <p:nvPr/>
        </p:nvPicPr>
        <p:blipFill>
          <a:blip r:embed="rId4"/>
          <a:stretch>
            <a:fillRect/>
          </a:stretch>
        </p:blipFill>
        <p:spPr>
          <a:xfrm>
            <a:off x="5523956" y="1697024"/>
            <a:ext cx="4998678" cy="4876800"/>
          </a:xfrm>
          <a:prstGeom prst="rect">
            <a:avLst/>
          </a:prstGeom>
        </p:spPr>
      </p:pic>
    </p:spTree>
    <p:extLst>
      <p:ext uri="{BB962C8B-B14F-4D97-AF65-F5344CB8AC3E}">
        <p14:creationId xmlns:p14="http://schemas.microsoft.com/office/powerpoint/2010/main" val="3814180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LJH Cell Phone policy</a:t>
            </a:r>
          </a:p>
        </p:txBody>
      </p:sp>
      <p:sp>
        <p:nvSpPr>
          <p:cNvPr id="3" name="Rectangle 2">
            <a:extLst>
              <a:ext uri="{FF2B5EF4-FFF2-40B4-BE49-F238E27FC236}">
                <a16:creationId xmlns:a16="http://schemas.microsoft.com/office/drawing/2014/main" id="{9C65BC76-C1D4-4992-878E-5A3A046B1FAA}"/>
              </a:ext>
            </a:extLst>
          </p:cNvPr>
          <p:cNvSpPr/>
          <p:nvPr/>
        </p:nvSpPr>
        <p:spPr>
          <a:xfrm>
            <a:off x="219702" y="1779601"/>
            <a:ext cx="11392289" cy="5632311"/>
          </a:xfrm>
          <a:prstGeom prst="rect">
            <a:avLst/>
          </a:prstGeom>
        </p:spPr>
        <p:txBody>
          <a:bodyPr wrap="square">
            <a:spAutoFit/>
          </a:bodyPr>
          <a:lstStyle/>
          <a:p>
            <a:r>
              <a:rPr lang="en-US" dirty="0"/>
              <a:t>The following is the Lamar Junior High Cell Phone Policy:</a:t>
            </a:r>
          </a:p>
          <a:p>
            <a:endParaRPr lang="en-US" dirty="0"/>
          </a:p>
          <a:p>
            <a:r>
              <a:rPr lang="en-US" dirty="0"/>
              <a:t>In an effort to support student safety before and after school, Lamar Junior High students are allowed to possess cell phones on campus. Students must adhere to the following rules regarding cell phone use:</a:t>
            </a:r>
          </a:p>
          <a:p>
            <a:pPr marL="742950" lvl="1" indent="-285750">
              <a:buFont typeface="Arial" panose="020B0604020202020204" pitchFamily="34" charset="0"/>
              <a:buChar char="•"/>
            </a:pPr>
            <a:r>
              <a:rPr lang="en-US" dirty="0"/>
              <a:t>Cell phones must be turned off and cannot be visible on campus during the school day.</a:t>
            </a:r>
          </a:p>
          <a:p>
            <a:pPr marL="742950" lvl="1" indent="-285750">
              <a:buFont typeface="Arial" panose="020B0604020202020204" pitchFamily="34" charset="0"/>
              <a:buChar char="•"/>
            </a:pPr>
            <a:r>
              <a:rPr lang="en-US" dirty="0"/>
              <a:t>The campus is defined as: loading and unloading areas for cars and buses, in the building, or on campus grounds.</a:t>
            </a:r>
          </a:p>
          <a:p>
            <a:pPr marL="742950" lvl="1" indent="-285750">
              <a:buFont typeface="Arial" panose="020B0604020202020204" pitchFamily="34" charset="0"/>
              <a:buChar char="•"/>
            </a:pPr>
            <a:r>
              <a:rPr lang="en-US" dirty="0"/>
              <a:t>The school day is defined as, but is not limited to, before or after school, class time, passing periods, lunch periods, after school detention or tutorials, during emergency drills, practices for extracurricular events and field trips.</a:t>
            </a:r>
          </a:p>
          <a:p>
            <a:pPr marL="742950" lvl="1" indent="-285750">
              <a:buFont typeface="Arial" panose="020B0604020202020204" pitchFamily="34" charset="0"/>
              <a:buChar char="•"/>
            </a:pPr>
            <a:r>
              <a:rPr lang="en-US" dirty="0"/>
              <a:t>Placing a cell phone on vibrate or texting is not considered off and is prohibited.</a:t>
            </a:r>
          </a:p>
          <a:p>
            <a:pPr marL="742950" lvl="1" indent="-285750">
              <a:buFont typeface="Arial" panose="020B0604020202020204" pitchFamily="34" charset="0"/>
              <a:buChar char="•"/>
            </a:pPr>
            <a:r>
              <a:rPr lang="en-US" dirty="0"/>
              <a:t>Using a cell phone to record or video tape is prohibited.</a:t>
            </a:r>
          </a:p>
          <a:p>
            <a:pPr marL="742950" lvl="1" indent="-285750">
              <a:buFont typeface="Arial" panose="020B0604020202020204" pitchFamily="34" charset="0"/>
              <a:buChar char="•"/>
            </a:pPr>
            <a:r>
              <a:rPr lang="en-US" dirty="0"/>
              <a:t>Students are not permitted to possess ear buds, speakers, radios, MP3 players, video or audio recorders, DVD players, cameras, games or other electronic devices at school unless prior permission has been obtained by campus administration.</a:t>
            </a:r>
          </a:p>
          <a:p>
            <a:r>
              <a:rPr lang="en-US" b="1" dirty="0"/>
              <a:t>If a student is in need of making a phone call to parents or guardians, they may do so in the Front Office or in their Grade Level AP’s Office. Per Student Code of Conduct, a teacher </a:t>
            </a:r>
            <a:r>
              <a:rPr lang="en-US" b="1" dirty="0">
                <a:solidFill>
                  <a:srgbClr val="FF0000"/>
                </a:solidFill>
              </a:rPr>
              <a:t>may</a:t>
            </a:r>
            <a:r>
              <a:rPr lang="en-US" b="1" dirty="0"/>
              <a:t> allow students to use cell phones for instructional use only and phones must be turned back off at the end of class.</a:t>
            </a:r>
            <a:endParaRPr lang="en-US" dirty="0"/>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163775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LJH Cell Phone policy - Discipline</a:t>
            </a:r>
          </a:p>
        </p:txBody>
      </p:sp>
      <p:sp>
        <p:nvSpPr>
          <p:cNvPr id="3" name="Rectangle 2">
            <a:extLst>
              <a:ext uri="{FF2B5EF4-FFF2-40B4-BE49-F238E27FC236}">
                <a16:creationId xmlns:a16="http://schemas.microsoft.com/office/drawing/2014/main" id="{9C65BC76-C1D4-4992-878E-5A3A046B1FAA}"/>
              </a:ext>
            </a:extLst>
          </p:cNvPr>
          <p:cNvSpPr/>
          <p:nvPr/>
        </p:nvSpPr>
        <p:spPr>
          <a:xfrm>
            <a:off x="266896" y="1974280"/>
            <a:ext cx="11392289" cy="5016758"/>
          </a:xfrm>
          <a:prstGeom prst="rect">
            <a:avLst/>
          </a:prstGeom>
        </p:spPr>
        <p:txBody>
          <a:bodyPr wrap="square">
            <a:spAutoFit/>
          </a:bodyPr>
          <a:lstStyle/>
          <a:p>
            <a:r>
              <a:rPr lang="en-US" sz="2000" b="1" dirty="0"/>
              <a:t>FIRST OFFENSE</a:t>
            </a:r>
          </a:p>
          <a:p>
            <a:pPr marL="342900" lvl="0" indent="-342900">
              <a:buFont typeface="Arial" panose="020B0604020202020204" pitchFamily="34" charset="0"/>
              <a:buChar char="•"/>
            </a:pPr>
            <a:r>
              <a:rPr lang="en-US" sz="2000" dirty="0"/>
              <a:t>The cell phone will be confiscated</a:t>
            </a:r>
          </a:p>
          <a:p>
            <a:pPr marL="342900" lvl="0" indent="-342900">
              <a:buFont typeface="Arial" panose="020B0604020202020204" pitchFamily="34" charset="0"/>
              <a:buChar char="•"/>
            </a:pPr>
            <a:r>
              <a:rPr lang="en-US" sz="2000" dirty="0"/>
              <a:t>At the end of the school day, student will meet with Principal to review Cell Phone Policy and the  cell phone will be returned to a student.</a:t>
            </a:r>
          </a:p>
          <a:p>
            <a:endParaRPr lang="en-US" sz="2000" b="1" dirty="0"/>
          </a:p>
          <a:p>
            <a:r>
              <a:rPr lang="en-US" sz="2000" b="1" dirty="0"/>
              <a:t>SECOND OFFENSE</a:t>
            </a:r>
          </a:p>
          <a:p>
            <a:pPr marL="342900" lvl="0" indent="-342900">
              <a:buFont typeface="Arial" panose="020B0604020202020204" pitchFamily="34" charset="0"/>
              <a:buChar char="•"/>
            </a:pPr>
            <a:r>
              <a:rPr lang="en-US" sz="2000" dirty="0"/>
              <a:t>The cell phone will be confiscated and returned to a parent or guardian at the </a:t>
            </a:r>
            <a:r>
              <a:rPr lang="en-US" sz="2000" b="1" dirty="0"/>
              <a:t>end of the day</a:t>
            </a:r>
            <a:r>
              <a:rPr lang="en-US" sz="2000" dirty="0"/>
              <a:t>.</a:t>
            </a:r>
          </a:p>
          <a:p>
            <a:pPr marL="342900" lvl="0" indent="-342900">
              <a:buFont typeface="Arial" panose="020B0604020202020204" pitchFamily="34" charset="0"/>
              <a:buChar char="•"/>
            </a:pPr>
            <a:r>
              <a:rPr lang="en-US" sz="2000" dirty="0"/>
              <a:t>In accordance with Texas Education Code 37.082 a $15 administrative fee will be collected.</a:t>
            </a:r>
          </a:p>
          <a:p>
            <a:endParaRPr lang="en-US" sz="2000" b="1" dirty="0"/>
          </a:p>
          <a:p>
            <a:r>
              <a:rPr lang="en-US" sz="2000" b="1" dirty="0"/>
              <a:t>THIRD OFFENSE</a:t>
            </a:r>
          </a:p>
          <a:p>
            <a:pPr marL="342900" lvl="0" indent="-342900">
              <a:buFont typeface="Arial" panose="020B0604020202020204" pitchFamily="34" charset="0"/>
              <a:buChar char="•"/>
            </a:pPr>
            <a:r>
              <a:rPr lang="en-US" sz="2000" dirty="0"/>
              <a:t>The cell phone will be confiscated and returned to a parent or guardian after a </a:t>
            </a:r>
            <a:r>
              <a:rPr lang="en-US" sz="2000" b="1" dirty="0"/>
              <a:t>mandatory parent conference</a:t>
            </a:r>
            <a:r>
              <a:rPr lang="en-US" sz="2000" dirty="0"/>
              <a:t>.</a:t>
            </a:r>
          </a:p>
          <a:p>
            <a:pPr marL="342900" lvl="0" indent="-342900">
              <a:buFont typeface="Arial" panose="020B0604020202020204" pitchFamily="34" charset="0"/>
              <a:buChar char="•"/>
            </a:pPr>
            <a:r>
              <a:rPr lang="en-US" sz="2000" b="1" dirty="0">
                <a:solidFill>
                  <a:srgbClr val="FF0000"/>
                </a:solidFill>
              </a:rPr>
              <a:t>Student loses the ability to exempt final exams</a:t>
            </a:r>
            <a:r>
              <a:rPr lang="en-US" sz="2000" dirty="0">
                <a:solidFill>
                  <a:srgbClr val="FF0000"/>
                </a:solidFill>
              </a:rPr>
              <a:t>.</a:t>
            </a:r>
          </a:p>
          <a:p>
            <a:pPr marL="342900" lvl="0" indent="-342900">
              <a:buFont typeface="Arial" panose="020B0604020202020204" pitchFamily="34" charset="0"/>
              <a:buChar char="•"/>
            </a:pPr>
            <a:r>
              <a:rPr lang="en-US" sz="2000" dirty="0"/>
              <a:t>In accordance with Texas Education Code 37.082 a $15 administrative fee will be collected.</a:t>
            </a:r>
          </a:p>
          <a:p>
            <a:endParaRPr lang="en-US" sz="40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2199127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168-EB02-4282-BA0C-AD295EADB89D}"/>
              </a:ext>
            </a:extLst>
          </p:cNvPr>
          <p:cNvSpPr>
            <a:spLocks noGrp="1"/>
          </p:cNvSpPr>
          <p:nvPr>
            <p:ph type="title"/>
          </p:nvPr>
        </p:nvSpPr>
        <p:spPr/>
        <p:txBody>
          <a:bodyPr/>
          <a:lstStyle/>
          <a:p>
            <a:r>
              <a:rPr lang="en-US" dirty="0" err="1">
                <a:effectLst>
                  <a:outerShdw blurRad="38100" dist="38100" dir="2700000" algn="tl">
                    <a:srgbClr val="000000">
                      <a:alpha val="43137"/>
                    </a:srgbClr>
                  </a:outerShdw>
                </a:effectLst>
              </a:rPr>
              <a:t>Tardies</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9C65BC76-C1D4-4992-878E-5A3A046B1FAA}"/>
              </a:ext>
            </a:extLst>
          </p:cNvPr>
          <p:cNvSpPr/>
          <p:nvPr/>
        </p:nvSpPr>
        <p:spPr>
          <a:xfrm>
            <a:off x="219703" y="2192431"/>
            <a:ext cx="11392289" cy="4524315"/>
          </a:xfrm>
          <a:prstGeom prst="rect">
            <a:avLst/>
          </a:prstGeom>
        </p:spPr>
        <p:txBody>
          <a:bodyPr wrap="square">
            <a:spAutoFit/>
          </a:bodyPr>
          <a:lstStyle/>
          <a:p>
            <a:pPr marL="571500" indent="-571500">
              <a:buFont typeface="Arial" panose="020B0604020202020204" pitchFamily="34" charset="0"/>
              <a:buChar char="•"/>
            </a:pPr>
            <a:r>
              <a:rPr lang="en-US" sz="3600" dirty="0"/>
              <a:t>4 minute passing period</a:t>
            </a:r>
          </a:p>
          <a:p>
            <a:pPr marL="571500" indent="-571500">
              <a:buFont typeface="Arial" panose="020B0604020202020204" pitchFamily="34" charset="0"/>
              <a:buChar char="•"/>
            </a:pPr>
            <a:r>
              <a:rPr lang="en-US" sz="3600" dirty="0"/>
              <a:t>Dismissal from classrooms will be staggered.</a:t>
            </a:r>
          </a:p>
          <a:p>
            <a:pPr marL="571500" indent="-571500">
              <a:buFont typeface="Arial" panose="020B0604020202020204" pitchFamily="34" charset="0"/>
              <a:buChar char="•"/>
            </a:pPr>
            <a:r>
              <a:rPr lang="en-US" sz="3600" dirty="0"/>
              <a:t>Must be inside classroom</a:t>
            </a:r>
          </a:p>
          <a:p>
            <a:pPr marL="571500" indent="-571500">
              <a:buFont typeface="Arial" panose="020B0604020202020204" pitchFamily="34" charset="0"/>
              <a:buChar char="•"/>
            </a:pPr>
            <a:r>
              <a:rPr lang="en-US" sz="3600" dirty="0"/>
              <a:t>Absent after 15 minutes</a:t>
            </a:r>
          </a:p>
          <a:p>
            <a:pPr marL="571500" indent="-571500">
              <a:buFont typeface="Arial" panose="020B0604020202020204" pitchFamily="34" charset="0"/>
              <a:buChar char="•"/>
            </a:pPr>
            <a:r>
              <a:rPr lang="en-US" sz="3600" dirty="0"/>
              <a:t>Multiple </a:t>
            </a:r>
            <a:r>
              <a:rPr lang="en-US" sz="3600" dirty="0" err="1"/>
              <a:t>tardies</a:t>
            </a:r>
            <a:r>
              <a:rPr lang="en-US" sz="3600" dirty="0"/>
              <a:t> in a 6 weeks results in disciplinary action.</a:t>
            </a:r>
          </a:p>
          <a:p>
            <a:pPr marL="571500" indent="-571500">
              <a:buFont typeface="Arial" panose="020B0604020202020204" pitchFamily="34" charset="0"/>
              <a:buChar char="•"/>
            </a:pPr>
            <a:r>
              <a:rPr lang="en-US" sz="3600" dirty="0"/>
              <a:t>Occasional hall sweeps will be conducted.</a:t>
            </a:r>
          </a:p>
          <a:p>
            <a:endParaRPr lang="en-US" sz="3600" dirty="0"/>
          </a:p>
        </p:txBody>
      </p:sp>
      <p:pic>
        <p:nvPicPr>
          <p:cNvPr id="5" name="Picture 4" descr="A close up of a sign&#10;&#10;Description automatically generated">
            <a:extLst>
              <a:ext uri="{FF2B5EF4-FFF2-40B4-BE49-F238E27FC236}">
                <a16:creationId xmlns:a16="http://schemas.microsoft.com/office/drawing/2014/main" id="{F5488110-75E2-4AF4-87CC-AE0A1DAD4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22" y="284176"/>
            <a:ext cx="1495425" cy="1495425"/>
          </a:xfrm>
          <a:prstGeom prst="rect">
            <a:avLst/>
          </a:prstGeom>
        </p:spPr>
      </p:pic>
    </p:spTree>
    <p:extLst>
      <p:ext uri="{BB962C8B-B14F-4D97-AF65-F5344CB8AC3E}">
        <p14:creationId xmlns:p14="http://schemas.microsoft.com/office/powerpoint/2010/main" val="252568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p:txBody>
          <a:bodyPr/>
          <a:lstStyle/>
          <a:p>
            <a:r>
              <a:rPr lang="en-US" dirty="0"/>
              <a:t>School ID’s and Smart Tags</a:t>
            </a:r>
          </a:p>
        </p:txBody>
      </p:sp>
      <p:sp>
        <p:nvSpPr>
          <p:cNvPr id="4" name="Rectangle 3">
            <a:extLst>
              <a:ext uri="{FF2B5EF4-FFF2-40B4-BE49-F238E27FC236}">
                <a16:creationId xmlns:a16="http://schemas.microsoft.com/office/drawing/2014/main" id="{304BD9B1-E44F-4366-8DFF-8AD766948354}"/>
              </a:ext>
            </a:extLst>
          </p:cNvPr>
          <p:cNvSpPr/>
          <p:nvPr/>
        </p:nvSpPr>
        <p:spPr>
          <a:xfrm>
            <a:off x="491278" y="2317606"/>
            <a:ext cx="6261947" cy="3521349"/>
          </a:xfrm>
          <a:prstGeom prst="rect">
            <a:avLst/>
          </a:prstGeom>
        </p:spPr>
        <p:txBody>
          <a:bodyPr wrap="square">
            <a:spAutoFit/>
          </a:bodyPr>
          <a:lstStyle/>
          <a:p>
            <a:pPr marR="0" lvl="0">
              <a:lnSpc>
                <a:spcPct val="107000"/>
              </a:lnSpc>
              <a:spcBef>
                <a:spcPts val="0"/>
              </a:spcBef>
              <a:spcAft>
                <a:spcPts val="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All On Campus students will be required to wear their lanyard with their Smart Tag and ID on campus.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Each student will be given a lanyard with their tag.</a:t>
            </a:r>
          </a:p>
          <a:p>
            <a:pPr marL="342900" marR="0" lvl="0" indent="-342900">
              <a:lnSpc>
                <a:spcPct val="107000"/>
              </a:lnSpc>
              <a:spcBef>
                <a:spcPts val="0"/>
              </a:spcBef>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Due to </a:t>
            </a:r>
            <a:r>
              <a:rPr lang="en-US" sz="2400" dirty="0" err="1">
                <a:latin typeface="Arial" panose="020B0604020202020204" pitchFamily="34" charset="0"/>
                <a:ea typeface="Calibri" panose="020F0502020204030204" pitchFamily="34" charset="0"/>
                <a:cs typeface="Times New Roman" panose="02020603050405020304" pitchFamily="18" charset="0"/>
              </a:rPr>
              <a:t>Covid</a:t>
            </a:r>
            <a:r>
              <a:rPr lang="en-US" sz="2400" dirty="0">
                <a:latin typeface="Arial" panose="020B0604020202020204" pitchFamily="34" charset="0"/>
                <a:ea typeface="Calibri" panose="020F0502020204030204" pitchFamily="34" charset="0"/>
                <a:cs typeface="Times New Roman" panose="02020603050405020304" pitchFamily="18" charset="0"/>
              </a:rPr>
              <a:t> Contact tracing IDs are required at LJH</a:t>
            </a:r>
          </a:p>
          <a:p>
            <a:pPr marR="0" lvl="0">
              <a:lnSpc>
                <a:spcPct val="107000"/>
              </a:lnSpc>
              <a:spcBef>
                <a:spcPts val="0"/>
              </a:spcBef>
              <a:spcAft>
                <a:spcPts val="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131D5DE1-0283-4A8B-AE1E-4FF1BEC9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1026" name="Picture 2" descr="3 Tips on Buying Lanyards for Schools">
            <a:extLst>
              <a:ext uri="{FF2B5EF4-FFF2-40B4-BE49-F238E27FC236}">
                <a16:creationId xmlns:a16="http://schemas.microsoft.com/office/drawing/2014/main" id="{BC24CDEA-D4D1-4BC0-AEA3-C59928137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3135110"/>
            <a:ext cx="49434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5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p:txBody>
          <a:bodyPr/>
          <a:lstStyle/>
          <a:p>
            <a:pPr>
              <a:spcAft>
                <a:spcPts val="600"/>
              </a:spcAft>
            </a:pPr>
            <a:r>
              <a:rPr lang="en-US" b="1" dirty="0">
                <a:solidFill>
                  <a:schemeClr val="bg1"/>
                </a:solidFill>
              </a:rPr>
              <a:t>PROTOCOLS FOR CAMPUS VISITORS</a:t>
            </a:r>
          </a:p>
        </p:txBody>
      </p:sp>
      <p:sp>
        <p:nvSpPr>
          <p:cNvPr id="4" name="Rectangle 3">
            <a:extLst>
              <a:ext uri="{FF2B5EF4-FFF2-40B4-BE49-F238E27FC236}">
                <a16:creationId xmlns:a16="http://schemas.microsoft.com/office/drawing/2014/main" id="{304BD9B1-E44F-4366-8DFF-8AD766948354}"/>
              </a:ext>
            </a:extLst>
          </p:cNvPr>
          <p:cNvSpPr/>
          <p:nvPr/>
        </p:nvSpPr>
        <p:spPr>
          <a:xfrm>
            <a:off x="349236" y="1669537"/>
            <a:ext cx="8555068" cy="5054589"/>
          </a:xfrm>
          <a:prstGeom prst="rect">
            <a:avLst/>
          </a:prstGeom>
        </p:spPr>
        <p:txBody>
          <a:bodyPr wrap="square">
            <a:spAutoFit/>
          </a:bodyPr>
          <a:lstStyle/>
          <a:p>
            <a:pPr marR="0" lvl="0">
              <a:lnSpc>
                <a:spcPct val="107000"/>
              </a:lnSpc>
              <a:spcBef>
                <a:spcPts val="0"/>
              </a:spcBef>
              <a:spcAft>
                <a:spcPts val="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ct val="20000"/>
              </a:spcBef>
              <a:spcAft>
                <a:spcPts val="600"/>
              </a:spcAft>
              <a:buClr>
                <a:schemeClr val="accent1"/>
              </a:buClr>
              <a:buFont typeface="Wingdings 2" charset="2"/>
              <a:buChar char=""/>
            </a:pPr>
            <a:r>
              <a:rPr lang="en-US" sz="2400" dirty="0"/>
              <a:t>All District campuses will be closed to nonessential visitors, parents, volunteers and activities involving external groups or organizations for the first semester. Campuses will utilize virtual meetings and electronic communications when necessary.</a:t>
            </a:r>
          </a:p>
          <a:p>
            <a:pPr>
              <a:lnSpc>
                <a:spcPct val="90000"/>
              </a:lnSpc>
              <a:spcBef>
                <a:spcPct val="20000"/>
              </a:spcBef>
              <a:spcAft>
                <a:spcPts val="600"/>
              </a:spcAft>
              <a:buClr>
                <a:schemeClr val="accent1"/>
              </a:buClr>
            </a:pPr>
            <a:endParaRPr lang="en-US" sz="2400" dirty="0"/>
          </a:p>
          <a:p>
            <a:pPr>
              <a:lnSpc>
                <a:spcPct val="90000"/>
              </a:lnSpc>
              <a:spcBef>
                <a:spcPct val="20000"/>
              </a:spcBef>
              <a:spcAft>
                <a:spcPts val="600"/>
              </a:spcAft>
              <a:buClr>
                <a:schemeClr val="accent1"/>
              </a:buClr>
              <a:buFont typeface="Wingdings 2" charset="2"/>
              <a:buChar char=""/>
            </a:pPr>
            <a:r>
              <a:rPr lang="en-US" sz="2400" dirty="0"/>
              <a:t>After the first semester, all visitors who enter the building will be required to wear a face covering during HIGH, MODERATE, and LOW Risk Levels. </a:t>
            </a:r>
          </a:p>
          <a:p>
            <a:pPr>
              <a:lnSpc>
                <a:spcPct val="90000"/>
              </a:lnSpc>
              <a:spcBef>
                <a:spcPct val="20000"/>
              </a:spcBef>
              <a:spcAft>
                <a:spcPts val="600"/>
              </a:spcAft>
              <a:buClr>
                <a:schemeClr val="accent1"/>
              </a:buClr>
            </a:pPr>
            <a:endParaRPr lang="en-US" sz="2400" dirty="0"/>
          </a:p>
          <a:p>
            <a:pPr>
              <a:lnSpc>
                <a:spcPct val="90000"/>
              </a:lnSpc>
              <a:spcBef>
                <a:spcPct val="20000"/>
              </a:spcBef>
              <a:spcAft>
                <a:spcPts val="600"/>
              </a:spcAft>
              <a:buClr>
                <a:schemeClr val="accent1"/>
              </a:buClr>
              <a:buFont typeface="Wingdings 2" charset="2"/>
              <a:buChar char=""/>
            </a:pPr>
            <a:r>
              <a:rPr lang="en-US" sz="2400" dirty="0"/>
              <a:t>Individuals who proceed beyond the reception area will follow specific guidelines for visitors, based on the District’s risk level protocols.</a:t>
            </a:r>
          </a:p>
        </p:txBody>
      </p:sp>
      <p:pic>
        <p:nvPicPr>
          <p:cNvPr id="6" name="Picture 5" descr="A close up of a sign&#10;&#10;Description automatically generated">
            <a:extLst>
              <a:ext uri="{FF2B5EF4-FFF2-40B4-BE49-F238E27FC236}">
                <a16:creationId xmlns:a16="http://schemas.microsoft.com/office/drawing/2014/main" id="{131D5DE1-0283-4A8B-AE1E-4FF1BEC9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5" name="Picture 4" descr="STOP - NO VISITORS - Hamilton Health Care System">
            <a:extLst>
              <a:ext uri="{FF2B5EF4-FFF2-40B4-BE49-F238E27FC236}">
                <a16:creationId xmlns:a16="http://schemas.microsoft.com/office/drawing/2014/main" id="{C16E4F9A-A5BC-4EF4-8736-4B1060C8B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62" r="18955"/>
          <a:stretch/>
        </p:blipFill>
        <p:spPr bwMode="auto">
          <a:xfrm>
            <a:off x="8904304" y="2966618"/>
            <a:ext cx="3139441" cy="26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8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CD2-B37C-4D05-A2DB-241339A864C4}"/>
              </a:ext>
            </a:extLst>
          </p:cNvPr>
          <p:cNvSpPr>
            <a:spLocks noGrp="1"/>
          </p:cNvSpPr>
          <p:nvPr>
            <p:ph type="title"/>
          </p:nvPr>
        </p:nvSpPr>
        <p:spPr/>
        <p:txBody>
          <a:bodyPr/>
          <a:lstStyle/>
          <a:p>
            <a:pPr>
              <a:spcAft>
                <a:spcPts val="600"/>
              </a:spcAft>
            </a:pPr>
            <a:r>
              <a:rPr lang="en-US" b="1" dirty="0">
                <a:solidFill>
                  <a:schemeClr val="bg1"/>
                </a:solidFill>
              </a:rPr>
              <a:t>VISITOR AND VENDOR SCREENING</a:t>
            </a:r>
          </a:p>
        </p:txBody>
      </p:sp>
      <p:sp>
        <p:nvSpPr>
          <p:cNvPr id="4" name="Rectangle 3">
            <a:extLst>
              <a:ext uri="{FF2B5EF4-FFF2-40B4-BE49-F238E27FC236}">
                <a16:creationId xmlns:a16="http://schemas.microsoft.com/office/drawing/2014/main" id="{304BD9B1-E44F-4366-8DFF-8AD766948354}"/>
              </a:ext>
            </a:extLst>
          </p:cNvPr>
          <p:cNvSpPr/>
          <p:nvPr/>
        </p:nvSpPr>
        <p:spPr>
          <a:xfrm>
            <a:off x="349236" y="1669537"/>
            <a:ext cx="8555068" cy="5023811"/>
          </a:xfrm>
          <a:prstGeom prst="rect">
            <a:avLst/>
          </a:prstGeom>
        </p:spPr>
        <p:txBody>
          <a:bodyPr wrap="square">
            <a:spAutoFit/>
          </a:bodyPr>
          <a:lstStyle/>
          <a:p>
            <a:pPr marR="0" lvl="0">
              <a:lnSpc>
                <a:spcPct val="107000"/>
              </a:lnSpc>
              <a:spcBef>
                <a:spcPts val="0"/>
              </a:spcBef>
              <a:spcAft>
                <a:spcPts val="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ct val="20000"/>
              </a:spcBef>
              <a:spcAft>
                <a:spcPts val="600"/>
              </a:spcAft>
              <a:buClr>
                <a:schemeClr val="accent1"/>
              </a:buClr>
              <a:buFont typeface="Wingdings 2" charset="2"/>
              <a:buChar char=""/>
            </a:pPr>
            <a:r>
              <a:rPr lang="en-US" sz="2400" dirty="0"/>
              <a:t>All individuals entering the building will be required to wear face coverings during HIGH, MODERATE, and LOW Risk Levels. </a:t>
            </a:r>
          </a:p>
          <a:p>
            <a:pPr>
              <a:lnSpc>
                <a:spcPct val="90000"/>
              </a:lnSpc>
              <a:spcBef>
                <a:spcPct val="20000"/>
              </a:spcBef>
              <a:spcAft>
                <a:spcPts val="600"/>
              </a:spcAft>
              <a:buClr>
                <a:schemeClr val="accent1"/>
              </a:buClr>
              <a:buFont typeface="Wingdings 2" charset="2"/>
              <a:buChar char=""/>
            </a:pPr>
            <a:endParaRPr lang="en-US" sz="2400" dirty="0"/>
          </a:p>
          <a:p>
            <a:pPr>
              <a:lnSpc>
                <a:spcPct val="90000"/>
              </a:lnSpc>
              <a:spcBef>
                <a:spcPct val="20000"/>
              </a:spcBef>
              <a:spcAft>
                <a:spcPts val="600"/>
              </a:spcAft>
              <a:buClr>
                <a:schemeClr val="accent1"/>
              </a:buClr>
            </a:pPr>
            <a:endParaRPr lang="en-US" sz="2400" dirty="0"/>
          </a:p>
          <a:p>
            <a:pPr>
              <a:lnSpc>
                <a:spcPct val="90000"/>
              </a:lnSpc>
              <a:spcBef>
                <a:spcPct val="20000"/>
              </a:spcBef>
              <a:spcAft>
                <a:spcPts val="600"/>
              </a:spcAft>
              <a:buClr>
                <a:schemeClr val="accent1"/>
              </a:buClr>
              <a:buFont typeface="Wingdings 2" charset="2"/>
              <a:buChar char=""/>
            </a:pPr>
            <a:r>
              <a:rPr lang="en-US" sz="2400" dirty="0"/>
              <a:t>Individuals proceeding beyond the reception area will be subject to the following guidelines:</a:t>
            </a:r>
          </a:p>
          <a:p>
            <a:pPr marL="342900" marR="0" indent="-342900" algn="ctr">
              <a:lnSpc>
                <a:spcPct val="90000"/>
              </a:lnSpc>
              <a:spcBef>
                <a:spcPct val="20000"/>
              </a:spcBef>
              <a:spcAft>
                <a:spcPts val="600"/>
              </a:spcAft>
              <a:buClr>
                <a:schemeClr val="accent1"/>
              </a:buClr>
              <a:buAutoNum type="arabicPeriod"/>
            </a:pPr>
            <a:r>
              <a:rPr lang="en-US" sz="2400" dirty="0"/>
              <a:t>All visitors will be subject to screening by way of a symptom               screening form.</a:t>
            </a:r>
          </a:p>
          <a:p>
            <a:pPr marL="342900" marR="0" indent="-342900" algn="ctr">
              <a:lnSpc>
                <a:spcPct val="90000"/>
              </a:lnSpc>
              <a:spcBef>
                <a:spcPct val="20000"/>
              </a:spcBef>
              <a:spcAft>
                <a:spcPts val="600"/>
              </a:spcAft>
              <a:buClr>
                <a:schemeClr val="accent1"/>
              </a:buClr>
              <a:buAutoNum type="arabicPeriod"/>
            </a:pPr>
            <a:r>
              <a:rPr lang="en-US" sz="2400" dirty="0"/>
              <a:t>Virtual meetings will be available when possible.</a:t>
            </a:r>
          </a:p>
          <a:p>
            <a:pPr marL="342900" marR="0" indent="-342900" algn="ctr">
              <a:lnSpc>
                <a:spcPct val="90000"/>
              </a:lnSpc>
              <a:spcBef>
                <a:spcPct val="20000"/>
              </a:spcBef>
              <a:spcAft>
                <a:spcPts val="600"/>
              </a:spcAft>
              <a:buClr>
                <a:schemeClr val="accent1"/>
              </a:buClr>
              <a:buAutoNum type="arabicPeriod"/>
            </a:pPr>
            <a:r>
              <a:rPr lang="en-US" sz="2400" dirty="0"/>
              <a:t>Visitors and staff will maintain physical distancing for ARD and other meetings in smaller conference areas.</a:t>
            </a:r>
          </a:p>
        </p:txBody>
      </p:sp>
      <p:pic>
        <p:nvPicPr>
          <p:cNvPr id="6" name="Picture 5" descr="A close up of a sign&#10;&#10;Description automatically generated">
            <a:extLst>
              <a:ext uri="{FF2B5EF4-FFF2-40B4-BE49-F238E27FC236}">
                <a16:creationId xmlns:a16="http://schemas.microsoft.com/office/drawing/2014/main" id="{131D5DE1-0283-4A8B-AE1E-4FF1BEC9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pic>
        <p:nvPicPr>
          <p:cNvPr id="5" name="Picture 4" descr="STOP - NO VISITORS - Hamilton Health Care System">
            <a:extLst>
              <a:ext uri="{FF2B5EF4-FFF2-40B4-BE49-F238E27FC236}">
                <a16:creationId xmlns:a16="http://schemas.microsoft.com/office/drawing/2014/main" id="{C16E4F9A-A5BC-4EF4-8736-4B1060C8B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62" r="18955"/>
          <a:stretch/>
        </p:blipFill>
        <p:spPr bwMode="auto">
          <a:xfrm>
            <a:off x="8904304" y="2966618"/>
            <a:ext cx="3139441" cy="26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8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64B-0B44-420F-BA86-69026103FF09}"/>
              </a:ext>
            </a:extLst>
          </p:cNvPr>
          <p:cNvSpPr>
            <a:spLocks noGrp="1"/>
          </p:cNvSpPr>
          <p:nvPr>
            <p:ph type="title"/>
          </p:nvPr>
        </p:nvSpPr>
        <p:spPr>
          <a:xfrm>
            <a:off x="1202919" y="276225"/>
            <a:ext cx="9784080" cy="1508760"/>
          </a:xfrm>
        </p:spPr>
        <p:txBody>
          <a:bodyPr/>
          <a:lstStyle/>
          <a:p>
            <a:r>
              <a:rPr lang="en-US" dirty="0"/>
              <a:t>Health Guidelines  </a:t>
            </a:r>
          </a:p>
        </p:txBody>
      </p:sp>
      <p:sp>
        <p:nvSpPr>
          <p:cNvPr id="3" name="Rectangle 2">
            <a:extLst>
              <a:ext uri="{FF2B5EF4-FFF2-40B4-BE49-F238E27FC236}">
                <a16:creationId xmlns:a16="http://schemas.microsoft.com/office/drawing/2014/main" id="{4CC7E780-D709-4D91-BF46-0D433EEB3E59}"/>
              </a:ext>
            </a:extLst>
          </p:cNvPr>
          <p:cNvSpPr/>
          <p:nvPr/>
        </p:nvSpPr>
        <p:spPr>
          <a:xfrm>
            <a:off x="699715" y="1906005"/>
            <a:ext cx="10599088" cy="499624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Times New Roman" panose="02020603050405020304" pitchFamily="18" charset="0"/>
              </a:rPr>
              <a:t>Notification that a staff member or student has tested positive for Covid-19 will be issued by the LCISD Communications Department in conjunction with Lamar Junior High. </a:t>
            </a:r>
          </a:p>
          <a:p>
            <a:pPr marR="0" lvl="0">
              <a:lnSpc>
                <a:spcPct val="107000"/>
              </a:lnSpc>
              <a:spcBef>
                <a:spcPts val="0"/>
              </a:spcBef>
              <a:spcAft>
                <a:spcPts val="0"/>
              </a:spcAft>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Times New Roman" panose="02020603050405020304" pitchFamily="18" charset="0"/>
              </a:rPr>
              <a:t>The school district and campus will conduct social tracing when suspected cases arise. </a:t>
            </a:r>
          </a:p>
          <a:p>
            <a:pPr marR="0" lvl="0">
              <a:lnSpc>
                <a:spcPct val="107000"/>
              </a:lnSpc>
              <a:spcBef>
                <a:spcPts val="0"/>
              </a:spcBef>
              <a:spcAft>
                <a:spcPts val="0"/>
              </a:spcAft>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Times New Roman" panose="02020603050405020304" pitchFamily="18" charset="0"/>
              </a:rPr>
              <a:t>A 14-day home isolation period will be required of any staff member or student who tests positive for Covid-19 and anyone who is determined to have been in direct contact as determined by the LCISD Policy. </a:t>
            </a:r>
          </a:p>
          <a:p>
            <a:pPr marR="0" lvl="0">
              <a:lnSpc>
                <a:spcPct val="107000"/>
              </a:lnSpc>
              <a:spcBef>
                <a:spcPts val="0"/>
              </a:spcBef>
              <a:spcAft>
                <a:spcPts val="0"/>
              </a:spcAft>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300" dirty="0">
                <a:latin typeface="Arial" panose="020B0604020202020204" pitchFamily="34" charset="0"/>
                <a:ea typeface="Calibri" panose="020F0502020204030204" pitchFamily="34" charset="0"/>
                <a:cs typeface="Times New Roman" panose="02020603050405020304" pitchFamily="18" charset="0"/>
              </a:rPr>
              <a:t>Students who test positive of Covid-19 and are placed on quarantine will be placed on remote learning during the isolation period.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5EB2AC5-FB6A-407D-8BD9-DDB3E12C57D3}"/>
              </a:ext>
            </a:extLst>
          </p:cNvPr>
          <p:cNvSpPr txBox="1"/>
          <p:nvPr/>
        </p:nvSpPr>
        <p:spPr>
          <a:xfrm>
            <a:off x="5955527" y="906449"/>
            <a:ext cx="2019631" cy="369332"/>
          </a:xfrm>
          <a:prstGeom prst="rect">
            <a:avLst/>
          </a:prstGeom>
          <a:noFill/>
        </p:spPr>
        <p:txBody>
          <a:bodyPr wrap="square" rtlCol="0">
            <a:spAutoFit/>
          </a:bodyPr>
          <a:lstStyle/>
          <a:p>
            <a:r>
              <a:rPr lang="en-US" dirty="0"/>
              <a:t>(</a:t>
            </a:r>
          </a:p>
        </p:txBody>
      </p:sp>
      <p:pic>
        <p:nvPicPr>
          <p:cNvPr id="6" name="Picture 5" descr="A close up of a sign&#10;&#10;Description automatically generated">
            <a:extLst>
              <a:ext uri="{FF2B5EF4-FFF2-40B4-BE49-F238E27FC236}">
                <a16:creationId xmlns:a16="http://schemas.microsoft.com/office/drawing/2014/main" id="{DF9AB0EF-41AE-4321-A4DD-D52324898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378" y="276225"/>
            <a:ext cx="1495425" cy="1495425"/>
          </a:xfrm>
          <a:prstGeom prst="rect">
            <a:avLst/>
          </a:prstGeom>
        </p:spPr>
      </p:pic>
    </p:spTree>
    <p:extLst>
      <p:ext uri="{BB962C8B-B14F-4D97-AF65-F5344CB8AC3E}">
        <p14:creationId xmlns:p14="http://schemas.microsoft.com/office/powerpoint/2010/main" val="3953550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1201</TotalTime>
  <Words>3545</Words>
  <Application>Microsoft Office PowerPoint</Application>
  <PresentationFormat>Widescreen</PresentationFormat>
  <Paragraphs>423</Paragraphs>
  <Slides>57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Calibri</vt:lpstr>
      <vt:lpstr>Century Gothic</vt:lpstr>
      <vt:lpstr>Corbel</vt:lpstr>
      <vt:lpstr>Courier New</vt:lpstr>
      <vt:lpstr>Fighting Spirit turbo</vt:lpstr>
      <vt:lpstr>Segoe UI</vt:lpstr>
      <vt:lpstr>Symbol</vt:lpstr>
      <vt:lpstr>Times New Roman</vt:lpstr>
      <vt:lpstr>Wingdings</vt:lpstr>
      <vt:lpstr>Wingdings 2</vt:lpstr>
      <vt:lpstr>Banded</vt:lpstr>
      <vt:lpstr>Lamar junior high</vt:lpstr>
      <vt:lpstr>Daily Schedule - 8:15-3:40pm</vt:lpstr>
      <vt:lpstr>DAILY WORK AND LEARNING ENVIRONMENT</vt:lpstr>
      <vt:lpstr>Building procedures</vt:lpstr>
      <vt:lpstr>Building procedures</vt:lpstr>
      <vt:lpstr>School ID’s and Smart Tags</vt:lpstr>
      <vt:lpstr>PROTOCOLS FOR CAMPUS VISITORS</vt:lpstr>
      <vt:lpstr>VISITOR AND VENDOR SCREENING</vt:lpstr>
      <vt:lpstr>Health Guidelines  </vt:lpstr>
      <vt:lpstr>Health Guidelines </vt:lpstr>
      <vt:lpstr>Sick Clinic</vt:lpstr>
      <vt:lpstr>Well Clinic/Vaccinations/Medicines</vt:lpstr>
      <vt:lpstr>Return to school/work guidelines​</vt:lpstr>
      <vt:lpstr>Close contact and Exposure Guidelines​​</vt:lpstr>
      <vt:lpstr>COVID-19 RISK LEVELS​</vt:lpstr>
      <vt:lpstr>PROTOCOLS FOR FACE COVERINGS​</vt:lpstr>
      <vt:lpstr>Acceptable Face Coverings in Lamar CISD​</vt:lpstr>
      <vt:lpstr>Student Expectations</vt:lpstr>
      <vt:lpstr>PROTOCOLS FOR DISINFECTING AND HAND SANITIZING</vt:lpstr>
      <vt:lpstr>Hand Washing   </vt:lpstr>
      <vt:lpstr>cleaning</vt:lpstr>
      <vt:lpstr>Additional Cleaning Measures for COVID-19 Positive Cases on Campus</vt:lpstr>
      <vt:lpstr>Hallway Traffic Patterns/Arrival Locations</vt:lpstr>
      <vt:lpstr>bathrooms</vt:lpstr>
      <vt:lpstr>Water fountains</vt:lpstr>
      <vt:lpstr>Backpacks/bags</vt:lpstr>
      <vt:lpstr>Attendance</vt:lpstr>
      <vt:lpstr>Excused vs Unexcused Absences</vt:lpstr>
      <vt:lpstr>Morning arrival</vt:lpstr>
      <vt:lpstr>Breakfast/Morning Arrival</vt:lpstr>
      <vt:lpstr>Morning arrival</vt:lpstr>
      <vt:lpstr>Classroom procedures</vt:lpstr>
      <vt:lpstr>Classroom procedures</vt:lpstr>
      <vt:lpstr>End of Class procedures</vt:lpstr>
      <vt:lpstr>Instruction </vt:lpstr>
      <vt:lpstr>Classroom configuration &amp; Procedures</vt:lpstr>
      <vt:lpstr>Virtual Learning</vt:lpstr>
      <vt:lpstr>Virtual learning</vt:lpstr>
      <vt:lpstr>Virtual learning</vt:lpstr>
      <vt:lpstr>Virtual learning –  Monday, august 24th</vt:lpstr>
      <vt:lpstr>Schedule Overview – Secondary</vt:lpstr>
      <vt:lpstr>Tutorials</vt:lpstr>
      <vt:lpstr>EXTRACURRICULAR/NON-ACADEMIC ACTIVITIES</vt:lpstr>
      <vt:lpstr>EXTRACURRICULAR/NON-ACADEMIC ACTIVITIES</vt:lpstr>
      <vt:lpstr>Child Nutrition/Lunches</vt:lpstr>
      <vt:lpstr>lunch</vt:lpstr>
      <vt:lpstr>lunch</vt:lpstr>
      <vt:lpstr>Dismissal/Walkers</vt:lpstr>
      <vt:lpstr>Dismissal/CAR Riders</vt:lpstr>
      <vt:lpstr>Dismissal/Bus Riders</vt:lpstr>
      <vt:lpstr>Bus Discipline</vt:lpstr>
      <vt:lpstr>Student code of Conduct</vt:lpstr>
      <vt:lpstr>Student Dress Code</vt:lpstr>
      <vt:lpstr>Student Dress Code</vt:lpstr>
      <vt:lpstr>LJH Cell Phone policy</vt:lpstr>
      <vt:lpstr>LJH Cell Phone policy - Discipline</vt:lpstr>
      <vt:lpstr>Tardies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Lamar junior high</dc:title>
  <dc:creator>Creighton Jaster</dc:creator>
  <cp:lastModifiedBy>Creighton Jaster</cp:lastModifiedBy>
  <cp:revision>15</cp:revision>
  <dcterms:created xsi:type="dcterms:W3CDTF">2020-08-18T02:51:03Z</dcterms:created>
  <dcterms:modified xsi:type="dcterms:W3CDTF">2020-08-20T00:08:34Z</dcterms:modified>
</cp:coreProperties>
</file>