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8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9452BE-E123-417A-92A3-E1C10E2E8737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ABB03D-7CA2-48E1-A696-52F7D2D0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9F48F9-613C-446C-9B50-4AA8830A0BE7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8609CE-45E8-4A85-A493-6AAD93D20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0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90B373-4310-4EB1-85E1-543885EC75D8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6327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hapes &amp; Symbols\Star - Smiling 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652000" y="0"/>
            <a:ext cx="2540000" cy="177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E:\Shapes &amp; Symbols\Star - Smiling 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2575984" cy="1981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5" descr="E:\Shapes &amp; Symbols\Star - Smiling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2434167" cy="1909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6" descr="E:\Shapes &amp; Symbols\Star - Smiling 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61600" y="3429001"/>
            <a:ext cx="1644651" cy="19478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10363200" cy="419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4876800"/>
            <a:ext cx="85344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E9BD-0D34-470E-8203-C9EBD1BC9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3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7A6B-132B-44AE-A0F2-0C9C31277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FEDD-802E-428C-9E56-13392471C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2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Shapes &amp; Symbols\Star - Smiling 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652000" y="0"/>
            <a:ext cx="2540000" cy="177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4" descr="E:\Shapes &amp; Symbols\Star - Smiling 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2575984" cy="1981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5" descr="E:\Shapes &amp; Symbols\Star - Smiling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2434167" cy="1909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6" descr="E:\Shapes &amp; Symbols\Star - Smiling 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61600" y="3429001"/>
            <a:ext cx="1644651" cy="19478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10363200" cy="419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4876800"/>
            <a:ext cx="85344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E9BD-0D34-470E-8203-C9EBD1BC9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1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6511-BBD8-4587-93D9-674C4EAAC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17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6CDB4-AA22-4D81-821D-F979F7E8B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73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8AA9-7CBA-432D-A842-4CC18E228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27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9D6AC-A48E-4A82-96AB-375E669AA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14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4256-B623-4405-8805-01119175B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66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4AD5C-00A7-49AC-9FF9-450EEAC22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09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3141-A062-497A-A9F7-754B1380D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A6511-BBD8-4587-93D9-674C4EAAC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9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379D-E10B-456F-8394-4FED95DA3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81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7A6B-132B-44AE-A0F2-0C9C31277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26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FEDD-802E-428C-9E56-13392471C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5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6CDB4-AA22-4D81-821D-F979F7E8B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14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8AA9-7CBA-432D-A842-4CC18E228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33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9D6AC-A48E-4A82-96AB-375E669AA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57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4256-B623-4405-8805-01119175B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1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4AD5C-00A7-49AC-9FF9-450EEAC22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56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3141-A062-497A-A9F7-754B1380D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36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379D-E10B-456F-8394-4FED95DA3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5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5E3DDE-C770-4CEB-8EBF-0B01BEC04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E:\Shapes &amp; Symbols\Stars - Cartoon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58667" y="5189538"/>
            <a:ext cx="4233333" cy="16684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  <p:extLst>
      <p:ext uri="{BB962C8B-B14F-4D97-AF65-F5344CB8AC3E}">
        <p14:creationId xmlns:p14="http://schemas.microsoft.com/office/powerpoint/2010/main" val="30819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5E3DDE-C770-4CEB-8EBF-0B01BEC04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E:\Shapes &amp; Symbols\Stars - Cartoon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58667" y="5189538"/>
            <a:ext cx="4233333" cy="16684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  <p:extLst>
      <p:ext uri="{BB962C8B-B14F-4D97-AF65-F5344CB8AC3E}">
        <p14:creationId xmlns:p14="http://schemas.microsoft.com/office/powerpoint/2010/main" val="263974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ramath.com/" TargetMode="External"/><Relationship Id="rId7" Type="http://schemas.openxmlformats.org/officeDocument/2006/relationships/hyperlink" Target="http://tea.texas.gov/student.assessment/staar/math/" TargetMode="External"/><Relationship Id="rId2" Type="http://schemas.openxmlformats.org/officeDocument/2006/relationships/hyperlink" Target="http://www-k6.thinkcentr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ksresourcesystem.net/" TargetMode="External"/><Relationship Id="rId5" Type="http://schemas.openxmlformats.org/officeDocument/2006/relationships/hyperlink" Target="https://www.khanacademy.org/" TargetMode="External"/><Relationship Id="rId4" Type="http://schemas.openxmlformats.org/officeDocument/2006/relationships/hyperlink" Target="http://www.frontrowed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5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Grade </a:t>
            </a:r>
            <a:br>
              <a:rPr lang="en-US" altLang="en-US" sz="5400" b="1" dirty="0"/>
            </a:br>
            <a:r>
              <a:rPr lang="en-US" altLang="en-US" sz="5400" b="1" dirty="0"/>
              <a:t>STAAR Parent Night</a:t>
            </a:r>
            <a:br>
              <a:rPr lang="en-US" altLang="en-US" sz="5400" b="1" dirty="0"/>
            </a:br>
            <a:r>
              <a:rPr lang="en-US" altLang="en-US" sz="3600" b="1" dirty="0"/>
              <a:t>January 18, 2018</a:t>
            </a:r>
            <a:br>
              <a:rPr lang="en-US" altLang="en-US" sz="3600" b="1" dirty="0"/>
            </a:br>
            <a:r>
              <a:rPr lang="en-US" altLang="en-US" sz="3600" b="1" dirty="0"/>
              <a:t>Hutchison Elementary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of Texas Assessments of Academic Readiness</a:t>
            </a:r>
          </a:p>
        </p:txBody>
      </p:sp>
    </p:spTree>
    <p:extLst>
      <p:ext uri="{BB962C8B-B14F-4D97-AF65-F5344CB8AC3E}">
        <p14:creationId xmlns:p14="http://schemas.microsoft.com/office/powerpoint/2010/main" val="152594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000"/>
              <a:t>Reading Examples and Resources for Home Practice </a:t>
            </a:r>
          </a:p>
        </p:txBody>
      </p:sp>
    </p:spTree>
    <p:extLst>
      <p:ext uri="{BB962C8B-B14F-4D97-AF65-F5344CB8AC3E}">
        <p14:creationId xmlns:p14="http://schemas.microsoft.com/office/powerpoint/2010/main" val="371513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5</a:t>
            </a:r>
            <a:r>
              <a:rPr lang="en-US" altLang="en-US" sz="5400" b="1" baseline="30000"/>
              <a:t>th</a:t>
            </a:r>
            <a:r>
              <a:rPr lang="en-US" altLang="en-US" sz="5400" b="1"/>
              <a:t> Grade Math</a:t>
            </a:r>
            <a:br>
              <a:rPr lang="en-US" altLang="en-US" sz="5400" b="1"/>
            </a:br>
            <a:r>
              <a:rPr lang="en-US" altLang="en-US" sz="5400" b="1"/>
              <a:t>STAAR Parent Night</a:t>
            </a:r>
            <a:br>
              <a:rPr lang="en-US" altLang="en-US" sz="5400" b="1"/>
            </a:br>
            <a:r>
              <a:rPr lang="en-US" altLang="en-US" sz="3600" b="1"/>
              <a:t>January 18, 2018</a:t>
            </a:r>
            <a:br>
              <a:rPr lang="en-US" altLang="en-US" sz="3600" b="1"/>
            </a:br>
            <a:r>
              <a:rPr lang="en-US" altLang="en-US" sz="3600" b="1"/>
              <a:t>Hutchison Elementary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State of Texas Assessments of Academic Readiness</a:t>
            </a:r>
          </a:p>
        </p:txBody>
      </p:sp>
    </p:spTree>
    <p:extLst>
      <p:ext uri="{BB962C8B-B14F-4D97-AF65-F5344CB8AC3E}">
        <p14:creationId xmlns:p14="http://schemas.microsoft.com/office/powerpoint/2010/main" val="230987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8000"/>
              <a:t>STAAR Math</a:t>
            </a:r>
          </a:p>
        </p:txBody>
      </p:sp>
    </p:spTree>
    <p:extLst>
      <p:ext uri="{BB962C8B-B14F-4D97-AF65-F5344CB8AC3E}">
        <p14:creationId xmlns:p14="http://schemas.microsoft.com/office/powerpoint/2010/main" val="173128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211393"/>
            <a:ext cx="9704439" cy="649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2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" y="108156"/>
            <a:ext cx="7600336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6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863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50"/>
            <a:ext cx="6248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68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762001"/>
            <a:ext cx="6077514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773113"/>
            <a:ext cx="38862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Ways to Use Grid Paper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Drawing models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Multiplication Tables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Place Value Charts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Area, Perimeter, Volume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Parallel and Perpendicular 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Right Angle Checker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Graphing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Lining up decimals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52600" y="152401"/>
            <a:ext cx="456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Centimeter Grid Paper</a:t>
            </a:r>
          </a:p>
        </p:txBody>
      </p:sp>
    </p:spTree>
    <p:extLst>
      <p:ext uri="{BB962C8B-B14F-4D97-AF65-F5344CB8AC3E}">
        <p14:creationId xmlns:p14="http://schemas.microsoft.com/office/powerpoint/2010/main" val="24357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51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10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324100" y="2349500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Baskerville Old Face" panose="02020602080505020303" pitchFamily="18" charset="0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95275" y="28575"/>
            <a:ext cx="40576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dirty="0">
                <a:cs typeface="Times New Roman" panose="02020603050405020304" pitchFamily="18" charset="0"/>
              </a:rPr>
              <a:t>How Can You Help?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75" y="682472"/>
            <a:ext cx="8756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TEKS focus greatly on </a:t>
            </a:r>
            <a:r>
              <a:rPr lang="en-US" b="1" i="1" dirty="0"/>
              <a:t>conceptual understanding and fluency. </a:t>
            </a:r>
            <a:r>
              <a:rPr lang="en-US" dirty="0"/>
              <a:t>By the end of 5</a:t>
            </a:r>
            <a:r>
              <a:rPr lang="en-US" baseline="30000" dirty="0"/>
              <a:t>th</a:t>
            </a:r>
            <a:r>
              <a:rPr lang="en-US" dirty="0"/>
              <a:t> grade, students must be able to add and subtract whole numbers, decimals, and fractions </a:t>
            </a:r>
            <a:r>
              <a:rPr lang="en-US" b="1" i="1" dirty="0"/>
              <a:t>fluently</a:t>
            </a:r>
            <a:r>
              <a:rPr lang="en-US" dirty="0"/>
              <a:t>. Students must also be able to multiply and divide whole numbers, decimals, and fractions.</a:t>
            </a:r>
          </a:p>
          <a:p>
            <a:pPr>
              <a:defRPr/>
            </a:pP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9483" y="1749425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Multiply a three-digit number by a two-digit number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Divide up to a four-digit whole number divided by a two-digit whole number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Add, Subtract, Multiply, and Divide Decimals (up to hundredths)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Add and Subtract Fractions (like and unlike denominators) </a:t>
            </a:r>
          </a:p>
        </p:txBody>
      </p:sp>
    </p:spTree>
    <p:extLst>
      <p:ext uri="{BB962C8B-B14F-4D97-AF65-F5344CB8AC3E}">
        <p14:creationId xmlns:p14="http://schemas.microsoft.com/office/powerpoint/2010/main" val="31957360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772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000"/>
              <a:t>Math Examples and Resources for Home Practice </a:t>
            </a:r>
          </a:p>
        </p:txBody>
      </p:sp>
    </p:spTree>
    <p:extLst>
      <p:ext uri="{BB962C8B-B14F-4D97-AF65-F5344CB8AC3E}">
        <p14:creationId xmlns:p14="http://schemas.microsoft.com/office/powerpoint/2010/main" val="302862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/>
          <a:lstStyle/>
          <a:p>
            <a:r>
              <a:rPr lang="en-US" altLang="en-US"/>
              <a:t>STAAR Testing Dates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4200" y="1447801"/>
          <a:ext cx="6096000" cy="32813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12062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7319924"/>
                    </a:ext>
                  </a:extLst>
                </a:gridCol>
              </a:tblGrid>
              <a:tr h="3708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Date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Assessment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38910408"/>
                  </a:ext>
                </a:extLst>
              </a:tr>
              <a:tr h="467275">
                <a:tc>
                  <a:txBody>
                    <a:bodyPr/>
                    <a:lstStyle/>
                    <a:p>
                      <a:r>
                        <a:rPr lang="en-US" sz="1800" dirty="0"/>
                        <a:t>April 10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Grade 5 Mathematics 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150357275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 11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/>
                        <a:t>Grade 5 Reading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722282029"/>
                  </a:ext>
                </a:extLst>
              </a:tr>
              <a:tr h="467275">
                <a:tc>
                  <a:txBody>
                    <a:bodyPr/>
                    <a:lstStyle/>
                    <a:p>
                      <a:r>
                        <a:rPr lang="en-US" sz="1800" dirty="0"/>
                        <a:t>May 14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/>
                        <a:t>Grade 5 Mathematics (retest)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854586581"/>
                  </a:ext>
                </a:extLst>
              </a:tr>
              <a:tr h="492396">
                <a:tc>
                  <a:txBody>
                    <a:bodyPr/>
                    <a:lstStyle/>
                    <a:p>
                      <a:r>
                        <a:rPr lang="en-US" sz="1800" dirty="0"/>
                        <a:t>May 15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/>
                        <a:t>Grade 5 Reading (retest)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2955957440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16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/>
                        <a:t>Grade 5 Science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373347263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26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/>
                        <a:t>Grade 5 Mathematics (retest)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0798874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27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/>
                        <a:t>Grade 5 Reading (retest)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82750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138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44958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24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614363"/>
            <a:ext cx="5008562" cy="59547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20839" y="152401"/>
            <a:ext cx="432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5</a:t>
            </a:r>
            <a:r>
              <a:rPr lang="en-US" altLang="en-US" sz="2400" baseline="30000"/>
              <a:t>th</a:t>
            </a:r>
            <a:r>
              <a:rPr lang="en-US" altLang="en-US" sz="2400"/>
              <a:t> Grade Sample Question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29718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5200" y="3429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5200" y="38862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62400" y="2590800"/>
            <a:ext cx="0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76800" y="2590800"/>
            <a:ext cx="0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90800" y="2438400"/>
            <a:ext cx="533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5638800"/>
            <a:ext cx="685800" cy="6705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04664" y="5486400"/>
            <a:ext cx="685800" cy="67056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6700" y="5756858"/>
            <a:ext cx="685800" cy="40011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992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 noChangeArrowheads="1"/>
          </p:cNvSpPr>
          <p:nvPr>
            <p:ph type="title"/>
          </p:nvPr>
        </p:nvSpPr>
        <p:spPr>
          <a:xfrm>
            <a:off x="2214563" y="248335"/>
            <a:ext cx="7772400" cy="646331"/>
          </a:xfrm>
        </p:spPr>
        <p:txBody>
          <a:bodyPr>
            <a:spAutoFit/>
          </a:bodyPr>
          <a:lstStyle/>
          <a:p>
            <a:r>
              <a:rPr lang="en-US" altLang="en-US" sz="3600" b="1"/>
              <a:t>Math 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3028" y="1049594"/>
            <a:ext cx="11412946" cy="3551904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Textbook tutorials -  </a:t>
            </a:r>
            <a:r>
              <a:rPr lang="en-US" sz="2400" u="sng" dirty="0">
                <a:solidFill>
                  <a:schemeClr val="accent4"/>
                </a:solidFill>
                <a:latin typeface="Baskerville Old Face" panose="02020602080505020303" pitchFamily="18" charset="0"/>
                <a:hlinkClick r:id="rId2"/>
              </a:rPr>
              <a:t>http://</a:t>
            </a:r>
            <a:r>
              <a:rPr lang="en-US" sz="2400" dirty="0">
                <a:solidFill>
                  <a:schemeClr val="accent4"/>
                </a:solidFill>
                <a:latin typeface="Baskerville Old Face" panose="02020602080505020303" pitchFamily="18" charset="0"/>
                <a:hlinkClick r:id="rId2"/>
              </a:rPr>
              <a:t>www-k6.thinkcentral.com</a:t>
            </a:r>
            <a:r>
              <a:rPr 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  (Students have been given a log in and password for online textbook that can be used at home) </a:t>
            </a:r>
          </a:p>
          <a:p>
            <a:pPr>
              <a:defRPr/>
            </a:pPr>
            <a:r>
              <a:rPr lang="en-US" sz="2400" dirty="0" err="1">
                <a:solidFill>
                  <a:schemeClr val="accent4"/>
                </a:solidFill>
                <a:latin typeface="Baskerville Old Face" panose="02020602080505020303" pitchFamily="18" charset="0"/>
              </a:rPr>
              <a:t>Xtra</a:t>
            </a:r>
            <a:r>
              <a:rPr 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 Math – </a:t>
            </a:r>
            <a:r>
              <a:rPr lang="en-US" sz="2400" dirty="0">
                <a:solidFill>
                  <a:schemeClr val="accent4"/>
                </a:solidFill>
                <a:latin typeface="Baskerville Old Face" panose="02020602080505020303" pitchFamily="18" charset="0"/>
                <a:hlinkClick r:id="rId3"/>
              </a:rPr>
              <a:t>www.xtramath.com</a:t>
            </a:r>
            <a:endParaRPr lang="en-US" sz="2400" dirty="0">
              <a:solidFill>
                <a:schemeClr val="accent4"/>
              </a:solidFill>
              <a:latin typeface="Baskerville Old Face" panose="02020602080505020303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Front Row Ed – </a:t>
            </a:r>
            <a:r>
              <a:rPr lang="en-US" sz="2400" dirty="0">
                <a:solidFill>
                  <a:schemeClr val="accent4"/>
                </a:solidFill>
                <a:latin typeface="Baskerville Old Face" panose="02020602080505020303" pitchFamily="18" charset="0"/>
                <a:hlinkClick r:id="rId4"/>
              </a:rPr>
              <a:t>www.frontrowed.com</a:t>
            </a:r>
            <a:endParaRPr lang="en-US" altLang="en-US" sz="2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4"/>
                </a:solidFill>
              </a:rPr>
              <a:t>Khan Academy: </a:t>
            </a:r>
            <a:r>
              <a:rPr lang="en-US" altLang="en-US" sz="2400" dirty="0">
                <a:solidFill>
                  <a:schemeClr val="accent4"/>
                </a:solidFill>
                <a:hlinkClick r:id="rId5"/>
              </a:rPr>
              <a:t>https://www.khanacademy.org/</a:t>
            </a:r>
            <a:endParaRPr lang="en-US" altLang="en-US" sz="2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accent4"/>
                </a:solidFill>
              </a:rPr>
              <a:t>TEKS Resource System – </a:t>
            </a:r>
            <a:r>
              <a:rPr lang="en-US" altLang="en-US" sz="2400" dirty="0">
                <a:solidFill>
                  <a:schemeClr val="accent4"/>
                </a:solidFill>
                <a:hlinkClick r:id="rId6"/>
              </a:rPr>
              <a:t>www.teksresourcesystem.net</a:t>
            </a:r>
            <a:r>
              <a:rPr lang="en-US" altLang="en-US" sz="2400" dirty="0">
                <a:solidFill>
                  <a:schemeClr val="accent4"/>
                </a:solidFill>
              </a:rPr>
              <a:t> (click on parent resources)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accent4"/>
                </a:solidFill>
              </a:rPr>
              <a:t>TEA STAAR Resources: </a:t>
            </a:r>
            <a:r>
              <a:rPr lang="en-US" altLang="en-US" sz="2400" dirty="0">
                <a:solidFill>
                  <a:schemeClr val="accent4"/>
                </a:solidFill>
                <a:hlinkClick r:id="rId7"/>
              </a:rPr>
              <a:t>http://tea.texas.gov/student.assessment/staar/math/</a:t>
            </a:r>
            <a:endParaRPr lang="en-US" altLang="en-US" sz="2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481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2133600" y="2438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800" b="1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327234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676400"/>
          </a:xfrm>
        </p:spPr>
        <p:txBody>
          <a:bodyPr/>
          <a:lstStyle/>
          <a:p>
            <a:r>
              <a:rPr lang="en-US" altLang="en-US" b="1"/>
              <a:t>Student Success Initiative (SSI)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7772400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Applies to students in </a:t>
            </a:r>
            <a:r>
              <a:rPr lang="en-US" b="1" dirty="0"/>
              <a:t>5TH Grade </a:t>
            </a:r>
            <a:endParaRPr lang="en-US" dirty="0"/>
          </a:p>
          <a:p>
            <a:pPr>
              <a:defRPr/>
            </a:pPr>
            <a:r>
              <a:rPr lang="en-US" dirty="0"/>
              <a:t>Students must pass the STAAR reading and mathematics tests to be promoted to the sixth grade.</a:t>
            </a:r>
          </a:p>
          <a:p>
            <a:pPr>
              <a:defRPr/>
            </a:pPr>
            <a:r>
              <a:rPr lang="en-US" dirty="0"/>
              <a:t>Students have three opportunities to pass. If a student does not pass one or both tests, the student must participate in additional instruction. </a:t>
            </a:r>
            <a:r>
              <a:rPr lang="en-US" sz="1600" dirty="0"/>
              <a:t>(See SSI brochure for more information.)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9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8000" dirty="0"/>
              <a:t>STAAR Reading</a:t>
            </a:r>
          </a:p>
        </p:txBody>
      </p:sp>
    </p:spTree>
    <p:extLst>
      <p:ext uri="{BB962C8B-B14F-4D97-AF65-F5344CB8AC3E}">
        <p14:creationId xmlns:p14="http://schemas.microsoft.com/office/powerpoint/2010/main" val="78201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1"/>
            <a:ext cx="8363682" cy="38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3" y="185738"/>
            <a:ext cx="64674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393444"/>
            <a:ext cx="8609589" cy="62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338"/>
            <a:ext cx="5348288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75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304800"/>
            <a:ext cx="8234363" cy="6515100"/>
          </a:xfrm>
        </p:spPr>
      </p:pic>
    </p:spTree>
    <p:extLst>
      <p:ext uri="{BB962C8B-B14F-4D97-AF65-F5344CB8AC3E}">
        <p14:creationId xmlns:p14="http://schemas.microsoft.com/office/powerpoint/2010/main" val="2666954256"/>
      </p:ext>
    </p:extLst>
  </p:cSld>
  <p:clrMapOvr>
    <a:masterClrMapping/>
  </p:clrMapOvr>
</p:sld>
</file>

<file path=ppt/theme/theme1.xml><?xml version="1.0" encoding="utf-8"?>
<a:theme xmlns:a="http://schemas.openxmlformats.org/drawingml/2006/main" name="Star Cartoons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r Cartoons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390</Words>
  <Application>Microsoft Office PowerPoint</Application>
  <PresentationFormat>Widescreen</PresentationFormat>
  <Paragraphs>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Arial</vt:lpstr>
      <vt:lpstr>Baskerville Old Face</vt:lpstr>
      <vt:lpstr>Calibri</vt:lpstr>
      <vt:lpstr>Times New Roman</vt:lpstr>
      <vt:lpstr>Star Cartoons</vt:lpstr>
      <vt:lpstr>1_Star Cartoons</vt:lpstr>
      <vt:lpstr>5th Grade  STAAR Parent Night January 18, 2018 Hutchison Elementary</vt:lpstr>
      <vt:lpstr>STAAR Testing Dates</vt:lpstr>
      <vt:lpstr>Student Success Initiative (SSI)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5th Grade Math STAAR Parent Night January 18, 2018 Hutchison Elementary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 Resources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 STAAR Parent Night January 18, 2018 Hutchison Elementary</dc:title>
  <dc:creator>Theresa Gage</dc:creator>
  <cp:lastModifiedBy>Theresa Gage</cp:lastModifiedBy>
  <cp:revision>4</cp:revision>
  <cp:lastPrinted>2018-01-04T15:36:26Z</cp:lastPrinted>
  <dcterms:created xsi:type="dcterms:W3CDTF">2017-12-22T19:31:49Z</dcterms:created>
  <dcterms:modified xsi:type="dcterms:W3CDTF">2018-01-09T17:19:27Z</dcterms:modified>
</cp:coreProperties>
</file>