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Lst>
  <p:notesMasterIdLst>
    <p:notesMasterId r:id="rId47"/>
  </p:notesMasterIdLst>
  <p:handoutMasterIdLst>
    <p:handoutMasterId r:id="rId48"/>
  </p:handoutMasterIdLst>
  <p:sldIdLst>
    <p:sldId id="333" r:id="rId5"/>
    <p:sldId id="301" r:id="rId6"/>
    <p:sldId id="349" r:id="rId7"/>
    <p:sldId id="318" r:id="rId8"/>
    <p:sldId id="330" r:id="rId9"/>
    <p:sldId id="331" r:id="rId10"/>
    <p:sldId id="341" r:id="rId11"/>
    <p:sldId id="312" r:id="rId12"/>
    <p:sldId id="320" r:id="rId13"/>
    <p:sldId id="352" r:id="rId14"/>
    <p:sldId id="353" r:id="rId15"/>
    <p:sldId id="354" r:id="rId16"/>
    <p:sldId id="355" r:id="rId17"/>
    <p:sldId id="344" r:id="rId18"/>
    <p:sldId id="346" r:id="rId19"/>
    <p:sldId id="345" r:id="rId20"/>
    <p:sldId id="348" r:id="rId21"/>
    <p:sldId id="347" r:id="rId22"/>
    <p:sldId id="316" r:id="rId23"/>
    <p:sldId id="276" r:id="rId24"/>
    <p:sldId id="315" r:id="rId25"/>
    <p:sldId id="319" r:id="rId26"/>
    <p:sldId id="303" r:id="rId27"/>
    <p:sldId id="356" r:id="rId28"/>
    <p:sldId id="332" r:id="rId29"/>
    <p:sldId id="282" r:id="rId30"/>
    <p:sldId id="336" r:id="rId31"/>
    <p:sldId id="307" r:id="rId32"/>
    <p:sldId id="350" r:id="rId33"/>
    <p:sldId id="294" r:id="rId34"/>
    <p:sldId id="304" r:id="rId35"/>
    <p:sldId id="305" r:id="rId36"/>
    <p:sldId id="286" r:id="rId37"/>
    <p:sldId id="280" r:id="rId38"/>
    <p:sldId id="306" r:id="rId39"/>
    <p:sldId id="281" r:id="rId40"/>
    <p:sldId id="342" r:id="rId41"/>
    <p:sldId id="289" r:id="rId42"/>
    <p:sldId id="296" r:id="rId43"/>
    <p:sldId id="297" r:id="rId44"/>
    <p:sldId id="338" r:id="rId45"/>
    <p:sldId id="311" r:id="rId46"/>
  </p:sldIdLst>
  <p:sldSz cx="12188825" cy="6858000"/>
  <p:notesSz cx="7169150" cy="9455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78" userDrawn="1">
          <p15:clr>
            <a:srgbClr val="A4A3A4"/>
          </p15:clr>
        </p15:guide>
        <p15:guide id="2" pos="225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0AAED-E72A-4B60-A129-B686C1098730}" v="19" dt="2022-09-21T00:16:59.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12" autoAdjust="0"/>
    <p:restoredTop sz="94660"/>
  </p:normalViewPr>
  <p:slideViewPr>
    <p:cSldViewPr>
      <p:cViewPr varScale="1">
        <p:scale>
          <a:sx n="114" d="100"/>
          <a:sy n="114" d="100"/>
        </p:scale>
        <p:origin x="114" y="10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978"/>
        <p:guide pos="225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8123-5210-442F-AEA2-3D762EA5F45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063A65D-9188-424B-9B19-7BCE7437D6C4}">
      <dgm:prSet/>
      <dgm:spPr/>
      <dgm:t>
        <a:bodyPr/>
        <a:lstStyle/>
        <a:p>
          <a:r>
            <a:rPr lang="en-US" b="0" i="0" dirty="0"/>
            <a:t>Collared solid navy blue, light blue, red or white short or long-sleeved shirt with no logo.</a:t>
          </a:r>
        </a:p>
        <a:p>
          <a:r>
            <a:rPr lang="en-US" b="0" i="0" dirty="0"/>
            <a:t>School spirit shirts and denim-type clothing will be permitted on Fridays</a:t>
          </a:r>
          <a:r>
            <a:rPr lang="en-US" dirty="0"/>
            <a:t>:</a:t>
          </a:r>
        </a:p>
      </dgm:t>
    </dgm:pt>
    <dgm:pt modelId="{C34F1E05-A4BC-423A-859B-FECE45234B4C}" type="parTrans" cxnId="{82D2A7FA-DD21-49A1-A1E6-EAC4C018D9E1}">
      <dgm:prSet/>
      <dgm:spPr/>
      <dgm:t>
        <a:bodyPr/>
        <a:lstStyle/>
        <a:p>
          <a:endParaRPr lang="en-US"/>
        </a:p>
      </dgm:t>
    </dgm:pt>
    <dgm:pt modelId="{F34BA985-8FD7-4799-A73F-4425779BCEAA}" type="sibTrans" cxnId="{82D2A7FA-DD21-49A1-A1E6-EAC4C018D9E1}">
      <dgm:prSet/>
      <dgm:spPr/>
      <dgm:t>
        <a:bodyPr/>
        <a:lstStyle/>
        <a:p>
          <a:endParaRPr lang="en-US"/>
        </a:p>
      </dgm:t>
    </dgm:pt>
    <dgm:pt modelId="{121DE1DA-02C5-4CBA-8D02-49E1AC6DD798}">
      <dgm:prSet/>
      <dgm:spPr/>
      <dgm:t>
        <a:bodyPr/>
        <a:lstStyle/>
        <a:p>
          <a:r>
            <a:rPr lang="en-US" dirty="0"/>
            <a:t>Shoes:  Safe for school, athletic shoes with closed toes and tennis shoes preferred. </a:t>
          </a:r>
        </a:p>
      </dgm:t>
    </dgm:pt>
    <dgm:pt modelId="{A717406C-82C8-4E09-B587-9C3DB3E3FF6B}" type="parTrans" cxnId="{306312C0-5799-46BF-926A-5657387DCF65}">
      <dgm:prSet/>
      <dgm:spPr/>
      <dgm:t>
        <a:bodyPr/>
        <a:lstStyle/>
        <a:p>
          <a:endParaRPr lang="en-US"/>
        </a:p>
      </dgm:t>
    </dgm:pt>
    <dgm:pt modelId="{3428113E-7F21-46DF-B8CC-7EAD3146509D}" type="sibTrans" cxnId="{306312C0-5799-46BF-926A-5657387DCF65}">
      <dgm:prSet/>
      <dgm:spPr/>
      <dgm:t>
        <a:bodyPr/>
        <a:lstStyle/>
        <a:p>
          <a:endParaRPr lang="en-US"/>
        </a:p>
      </dgm:t>
    </dgm:pt>
    <dgm:pt modelId="{3F8A24CB-87BA-47AE-8971-8A3476422E43}">
      <dgm:prSet/>
      <dgm:spPr/>
      <dgm:t>
        <a:bodyPr/>
        <a:lstStyle/>
        <a:p>
          <a:r>
            <a:rPr lang="en-US" dirty="0"/>
            <a:t>Hair:  Clean, well groomed, out of eyes, and non-distracting</a:t>
          </a:r>
        </a:p>
      </dgm:t>
    </dgm:pt>
    <dgm:pt modelId="{2D88C5D9-F7BE-4483-8BC6-57F2A8A6C683}" type="parTrans" cxnId="{C4496560-4629-4652-BF6B-B9F693FDA7A4}">
      <dgm:prSet/>
      <dgm:spPr/>
      <dgm:t>
        <a:bodyPr/>
        <a:lstStyle/>
        <a:p>
          <a:endParaRPr lang="en-US"/>
        </a:p>
      </dgm:t>
    </dgm:pt>
    <dgm:pt modelId="{AF0C4E49-3356-42D9-B87F-2BAEE564D6DE}" type="sibTrans" cxnId="{C4496560-4629-4652-BF6B-B9F693FDA7A4}">
      <dgm:prSet/>
      <dgm:spPr/>
      <dgm:t>
        <a:bodyPr/>
        <a:lstStyle/>
        <a:p>
          <a:endParaRPr lang="en-US"/>
        </a:p>
      </dgm:t>
    </dgm:pt>
    <dgm:pt modelId="{ACC4E74D-5D3A-43F3-8F83-D6217E5BF947}">
      <dgm:prSet/>
      <dgm:spPr/>
      <dgm:t>
        <a:bodyPr/>
        <a:lstStyle/>
        <a:p>
          <a:r>
            <a:rPr lang="en-US" b="0" i="0"/>
            <a:t>Khaki, navy blue or black slacks, dresses, skirts, skorts, jumpers or shorts not of denim or denim-type fabric.</a:t>
          </a:r>
          <a:endParaRPr lang="en-US"/>
        </a:p>
      </dgm:t>
    </dgm:pt>
    <dgm:pt modelId="{827130E0-5F3A-41E7-A72C-FDEB43FEAF1E}" type="parTrans" cxnId="{D1998B21-6B07-4860-91A7-39BC99059CAF}">
      <dgm:prSet/>
      <dgm:spPr/>
      <dgm:t>
        <a:bodyPr/>
        <a:lstStyle/>
        <a:p>
          <a:endParaRPr lang="en-US"/>
        </a:p>
      </dgm:t>
    </dgm:pt>
    <dgm:pt modelId="{5A1C9F18-55CE-4E2A-B170-9BEE159A24D1}" type="sibTrans" cxnId="{D1998B21-6B07-4860-91A7-39BC99059CAF}">
      <dgm:prSet/>
      <dgm:spPr/>
      <dgm:t>
        <a:bodyPr/>
        <a:lstStyle/>
        <a:p>
          <a:endParaRPr lang="en-US"/>
        </a:p>
      </dgm:t>
    </dgm:pt>
    <dgm:pt modelId="{C760D0C8-F53A-4CBF-A250-52F8A2188757}" type="pres">
      <dgm:prSet presAssocID="{65058123-5210-442F-AEA2-3D762EA5F45B}" presName="outerComposite" presStyleCnt="0">
        <dgm:presLayoutVars>
          <dgm:chMax val="5"/>
          <dgm:dir/>
          <dgm:resizeHandles val="exact"/>
        </dgm:presLayoutVars>
      </dgm:prSet>
      <dgm:spPr/>
    </dgm:pt>
    <dgm:pt modelId="{004B9C9E-3DAC-4661-9C69-964B65753101}" type="pres">
      <dgm:prSet presAssocID="{65058123-5210-442F-AEA2-3D762EA5F45B}" presName="dummyMaxCanvas" presStyleCnt="0">
        <dgm:presLayoutVars/>
      </dgm:prSet>
      <dgm:spPr/>
    </dgm:pt>
    <dgm:pt modelId="{51293229-4961-44F6-A322-0FA5B3A1EB48}" type="pres">
      <dgm:prSet presAssocID="{65058123-5210-442F-AEA2-3D762EA5F45B}" presName="FourNodes_1" presStyleLbl="node1" presStyleIdx="0" presStyleCnt="4">
        <dgm:presLayoutVars>
          <dgm:bulletEnabled val="1"/>
        </dgm:presLayoutVars>
      </dgm:prSet>
      <dgm:spPr/>
    </dgm:pt>
    <dgm:pt modelId="{0FA6692E-CF7E-48D8-B695-ACDE53263270}" type="pres">
      <dgm:prSet presAssocID="{65058123-5210-442F-AEA2-3D762EA5F45B}" presName="FourNodes_2" presStyleLbl="node1" presStyleIdx="1" presStyleCnt="4">
        <dgm:presLayoutVars>
          <dgm:bulletEnabled val="1"/>
        </dgm:presLayoutVars>
      </dgm:prSet>
      <dgm:spPr/>
    </dgm:pt>
    <dgm:pt modelId="{2689F66D-5BB2-476B-ADD0-79D89EB540F3}" type="pres">
      <dgm:prSet presAssocID="{65058123-5210-442F-AEA2-3D762EA5F45B}" presName="FourNodes_3" presStyleLbl="node1" presStyleIdx="2" presStyleCnt="4">
        <dgm:presLayoutVars>
          <dgm:bulletEnabled val="1"/>
        </dgm:presLayoutVars>
      </dgm:prSet>
      <dgm:spPr/>
    </dgm:pt>
    <dgm:pt modelId="{EC04E6E7-ADD6-4FA9-BE39-0FD4945B0738}" type="pres">
      <dgm:prSet presAssocID="{65058123-5210-442F-AEA2-3D762EA5F45B}" presName="FourNodes_4" presStyleLbl="node1" presStyleIdx="3" presStyleCnt="4">
        <dgm:presLayoutVars>
          <dgm:bulletEnabled val="1"/>
        </dgm:presLayoutVars>
      </dgm:prSet>
      <dgm:spPr/>
    </dgm:pt>
    <dgm:pt modelId="{C9110947-7D98-4D2B-8B76-74DA0EF91BE4}" type="pres">
      <dgm:prSet presAssocID="{65058123-5210-442F-AEA2-3D762EA5F45B}" presName="FourConn_1-2" presStyleLbl="fgAccFollowNode1" presStyleIdx="0" presStyleCnt="3">
        <dgm:presLayoutVars>
          <dgm:bulletEnabled val="1"/>
        </dgm:presLayoutVars>
      </dgm:prSet>
      <dgm:spPr/>
    </dgm:pt>
    <dgm:pt modelId="{833CB154-B311-4B43-B881-BCC4EAFCF94E}" type="pres">
      <dgm:prSet presAssocID="{65058123-5210-442F-AEA2-3D762EA5F45B}" presName="FourConn_2-3" presStyleLbl="fgAccFollowNode1" presStyleIdx="1" presStyleCnt="3">
        <dgm:presLayoutVars>
          <dgm:bulletEnabled val="1"/>
        </dgm:presLayoutVars>
      </dgm:prSet>
      <dgm:spPr/>
    </dgm:pt>
    <dgm:pt modelId="{17465F74-E017-45D0-83E6-640423A7290A}" type="pres">
      <dgm:prSet presAssocID="{65058123-5210-442F-AEA2-3D762EA5F45B}" presName="FourConn_3-4" presStyleLbl="fgAccFollowNode1" presStyleIdx="2" presStyleCnt="3">
        <dgm:presLayoutVars>
          <dgm:bulletEnabled val="1"/>
        </dgm:presLayoutVars>
      </dgm:prSet>
      <dgm:spPr/>
    </dgm:pt>
    <dgm:pt modelId="{7999E2AF-D3FA-42E2-9FC8-F240A6696908}" type="pres">
      <dgm:prSet presAssocID="{65058123-5210-442F-AEA2-3D762EA5F45B}" presName="FourNodes_1_text" presStyleLbl="node1" presStyleIdx="3" presStyleCnt="4">
        <dgm:presLayoutVars>
          <dgm:bulletEnabled val="1"/>
        </dgm:presLayoutVars>
      </dgm:prSet>
      <dgm:spPr/>
    </dgm:pt>
    <dgm:pt modelId="{E68F1A4D-892A-4185-8530-C642911F04AF}" type="pres">
      <dgm:prSet presAssocID="{65058123-5210-442F-AEA2-3D762EA5F45B}" presName="FourNodes_2_text" presStyleLbl="node1" presStyleIdx="3" presStyleCnt="4">
        <dgm:presLayoutVars>
          <dgm:bulletEnabled val="1"/>
        </dgm:presLayoutVars>
      </dgm:prSet>
      <dgm:spPr/>
    </dgm:pt>
    <dgm:pt modelId="{56DFFC87-AC8E-4E40-A587-5FAE96167833}" type="pres">
      <dgm:prSet presAssocID="{65058123-5210-442F-AEA2-3D762EA5F45B}" presName="FourNodes_3_text" presStyleLbl="node1" presStyleIdx="3" presStyleCnt="4">
        <dgm:presLayoutVars>
          <dgm:bulletEnabled val="1"/>
        </dgm:presLayoutVars>
      </dgm:prSet>
      <dgm:spPr/>
    </dgm:pt>
    <dgm:pt modelId="{86A392FF-477B-40D5-86D2-9BA6DF220E41}" type="pres">
      <dgm:prSet presAssocID="{65058123-5210-442F-AEA2-3D762EA5F45B}" presName="FourNodes_4_text" presStyleLbl="node1" presStyleIdx="3" presStyleCnt="4">
        <dgm:presLayoutVars>
          <dgm:bulletEnabled val="1"/>
        </dgm:presLayoutVars>
      </dgm:prSet>
      <dgm:spPr/>
    </dgm:pt>
  </dgm:ptLst>
  <dgm:cxnLst>
    <dgm:cxn modelId="{4C653306-55B9-4E1A-A1E8-F70288C1A64B}" type="presOf" srcId="{121DE1DA-02C5-4CBA-8D02-49E1AC6DD798}" destId="{56DFFC87-AC8E-4E40-A587-5FAE96167833}" srcOrd="1" destOrd="0" presId="urn:microsoft.com/office/officeart/2005/8/layout/vProcess5"/>
    <dgm:cxn modelId="{42168413-9B3D-47C0-A47D-75C8C93150A1}" type="presOf" srcId="{3428113E-7F21-46DF-B8CC-7EAD3146509D}" destId="{17465F74-E017-45D0-83E6-640423A7290A}" srcOrd="0" destOrd="0" presId="urn:microsoft.com/office/officeart/2005/8/layout/vProcess5"/>
    <dgm:cxn modelId="{D1998B21-6B07-4860-91A7-39BC99059CAF}" srcId="{65058123-5210-442F-AEA2-3D762EA5F45B}" destId="{ACC4E74D-5D3A-43F3-8F83-D6217E5BF947}" srcOrd="0" destOrd="0" parTransId="{827130E0-5F3A-41E7-A72C-FDEB43FEAF1E}" sibTransId="{5A1C9F18-55CE-4E2A-B170-9BEE159A24D1}"/>
    <dgm:cxn modelId="{6B8A465B-AC9B-4BAC-84BF-3DF8BE74C381}" type="presOf" srcId="{0063A65D-9188-424B-9B19-7BCE7437D6C4}" destId="{E68F1A4D-892A-4185-8530-C642911F04AF}" srcOrd="1" destOrd="0" presId="urn:microsoft.com/office/officeart/2005/8/layout/vProcess5"/>
    <dgm:cxn modelId="{E348D05D-6674-4372-9CA2-E7F92CEC2644}" type="presOf" srcId="{3F8A24CB-87BA-47AE-8971-8A3476422E43}" destId="{EC04E6E7-ADD6-4FA9-BE39-0FD4945B0738}" srcOrd="0" destOrd="0" presId="urn:microsoft.com/office/officeart/2005/8/layout/vProcess5"/>
    <dgm:cxn modelId="{C4496560-4629-4652-BF6B-B9F693FDA7A4}" srcId="{65058123-5210-442F-AEA2-3D762EA5F45B}" destId="{3F8A24CB-87BA-47AE-8971-8A3476422E43}" srcOrd="3" destOrd="0" parTransId="{2D88C5D9-F7BE-4483-8BC6-57F2A8A6C683}" sibTransId="{AF0C4E49-3356-42D9-B87F-2BAEE564D6DE}"/>
    <dgm:cxn modelId="{6EF3B552-4534-40A6-BE4B-10623160656D}" type="presOf" srcId="{121DE1DA-02C5-4CBA-8D02-49E1AC6DD798}" destId="{2689F66D-5BB2-476B-ADD0-79D89EB540F3}" srcOrd="0" destOrd="0" presId="urn:microsoft.com/office/officeart/2005/8/layout/vProcess5"/>
    <dgm:cxn modelId="{80D11C86-162E-43F4-9E2C-0EF8ADE48207}" type="presOf" srcId="{0063A65D-9188-424B-9B19-7BCE7437D6C4}" destId="{0FA6692E-CF7E-48D8-B695-ACDE53263270}" srcOrd="0" destOrd="0" presId="urn:microsoft.com/office/officeart/2005/8/layout/vProcess5"/>
    <dgm:cxn modelId="{4E6218A4-822C-4641-9C04-0DCAF4B90C80}" type="presOf" srcId="{3F8A24CB-87BA-47AE-8971-8A3476422E43}" destId="{86A392FF-477B-40D5-86D2-9BA6DF220E41}" srcOrd="1" destOrd="0" presId="urn:microsoft.com/office/officeart/2005/8/layout/vProcess5"/>
    <dgm:cxn modelId="{306312C0-5799-46BF-926A-5657387DCF65}" srcId="{65058123-5210-442F-AEA2-3D762EA5F45B}" destId="{121DE1DA-02C5-4CBA-8D02-49E1AC6DD798}" srcOrd="2" destOrd="0" parTransId="{A717406C-82C8-4E09-B587-9C3DB3E3FF6B}" sibTransId="{3428113E-7F21-46DF-B8CC-7EAD3146509D}"/>
    <dgm:cxn modelId="{1DB3E4C4-D019-4DBD-B511-EBE5F19964E7}" type="presOf" srcId="{ACC4E74D-5D3A-43F3-8F83-D6217E5BF947}" destId="{7999E2AF-D3FA-42E2-9FC8-F240A6696908}" srcOrd="1" destOrd="0" presId="urn:microsoft.com/office/officeart/2005/8/layout/vProcess5"/>
    <dgm:cxn modelId="{5C3A92E7-5349-480F-9D40-8CDF7995587A}" type="presOf" srcId="{ACC4E74D-5D3A-43F3-8F83-D6217E5BF947}" destId="{51293229-4961-44F6-A322-0FA5B3A1EB48}" srcOrd="0" destOrd="0" presId="urn:microsoft.com/office/officeart/2005/8/layout/vProcess5"/>
    <dgm:cxn modelId="{858D96F4-2BEF-44D1-AAD3-3FE994A407BD}" type="presOf" srcId="{65058123-5210-442F-AEA2-3D762EA5F45B}" destId="{C760D0C8-F53A-4CBF-A250-52F8A2188757}" srcOrd="0" destOrd="0" presId="urn:microsoft.com/office/officeart/2005/8/layout/vProcess5"/>
    <dgm:cxn modelId="{36FB9CF4-53F9-4050-BC7B-8F0519D8A355}" type="presOf" srcId="{F34BA985-8FD7-4799-A73F-4425779BCEAA}" destId="{833CB154-B311-4B43-B881-BCC4EAFCF94E}" srcOrd="0" destOrd="0" presId="urn:microsoft.com/office/officeart/2005/8/layout/vProcess5"/>
    <dgm:cxn modelId="{8DC5BCF9-FED5-4C30-9FD9-C296A51DACFB}" type="presOf" srcId="{5A1C9F18-55CE-4E2A-B170-9BEE159A24D1}" destId="{C9110947-7D98-4D2B-8B76-74DA0EF91BE4}" srcOrd="0" destOrd="0" presId="urn:microsoft.com/office/officeart/2005/8/layout/vProcess5"/>
    <dgm:cxn modelId="{82D2A7FA-DD21-49A1-A1E6-EAC4C018D9E1}" srcId="{65058123-5210-442F-AEA2-3D762EA5F45B}" destId="{0063A65D-9188-424B-9B19-7BCE7437D6C4}" srcOrd="1" destOrd="0" parTransId="{C34F1E05-A4BC-423A-859B-FECE45234B4C}" sibTransId="{F34BA985-8FD7-4799-A73F-4425779BCEAA}"/>
    <dgm:cxn modelId="{B80CE95B-B24E-4584-9F25-708CCEDB7086}" type="presParOf" srcId="{C760D0C8-F53A-4CBF-A250-52F8A2188757}" destId="{004B9C9E-3DAC-4661-9C69-964B65753101}" srcOrd="0" destOrd="0" presId="urn:microsoft.com/office/officeart/2005/8/layout/vProcess5"/>
    <dgm:cxn modelId="{DF23A271-F283-4EE7-86FD-75D65C341084}" type="presParOf" srcId="{C760D0C8-F53A-4CBF-A250-52F8A2188757}" destId="{51293229-4961-44F6-A322-0FA5B3A1EB48}" srcOrd="1" destOrd="0" presId="urn:microsoft.com/office/officeart/2005/8/layout/vProcess5"/>
    <dgm:cxn modelId="{2D8CAC07-4487-4E37-BAF0-4B2A404B8909}" type="presParOf" srcId="{C760D0C8-F53A-4CBF-A250-52F8A2188757}" destId="{0FA6692E-CF7E-48D8-B695-ACDE53263270}" srcOrd="2" destOrd="0" presId="urn:microsoft.com/office/officeart/2005/8/layout/vProcess5"/>
    <dgm:cxn modelId="{9B18E53D-4A09-4740-9FD9-60EA040FBA1C}" type="presParOf" srcId="{C760D0C8-F53A-4CBF-A250-52F8A2188757}" destId="{2689F66D-5BB2-476B-ADD0-79D89EB540F3}" srcOrd="3" destOrd="0" presId="urn:microsoft.com/office/officeart/2005/8/layout/vProcess5"/>
    <dgm:cxn modelId="{E2213208-F683-465C-927E-251C1CEECAA6}" type="presParOf" srcId="{C760D0C8-F53A-4CBF-A250-52F8A2188757}" destId="{EC04E6E7-ADD6-4FA9-BE39-0FD4945B0738}" srcOrd="4" destOrd="0" presId="urn:microsoft.com/office/officeart/2005/8/layout/vProcess5"/>
    <dgm:cxn modelId="{545E3C99-3FC9-41BD-97EE-E95354E965B3}" type="presParOf" srcId="{C760D0C8-F53A-4CBF-A250-52F8A2188757}" destId="{C9110947-7D98-4D2B-8B76-74DA0EF91BE4}" srcOrd="5" destOrd="0" presId="urn:microsoft.com/office/officeart/2005/8/layout/vProcess5"/>
    <dgm:cxn modelId="{17AA7446-9726-4C85-B48D-597EED087FFE}" type="presParOf" srcId="{C760D0C8-F53A-4CBF-A250-52F8A2188757}" destId="{833CB154-B311-4B43-B881-BCC4EAFCF94E}" srcOrd="6" destOrd="0" presId="urn:microsoft.com/office/officeart/2005/8/layout/vProcess5"/>
    <dgm:cxn modelId="{35863204-189C-4DFC-A2F9-F43857D94042}" type="presParOf" srcId="{C760D0C8-F53A-4CBF-A250-52F8A2188757}" destId="{17465F74-E017-45D0-83E6-640423A7290A}" srcOrd="7" destOrd="0" presId="urn:microsoft.com/office/officeart/2005/8/layout/vProcess5"/>
    <dgm:cxn modelId="{D4E44049-02A4-460C-927E-13B2D769F826}" type="presParOf" srcId="{C760D0C8-F53A-4CBF-A250-52F8A2188757}" destId="{7999E2AF-D3FA-42E2-9FC8-F240A6696908}" srcOrd="8" destOrd="0" presId="urn:microsoft.com/office/officeart/2005/8/layout/vProcess5"/>
    <dgm:cxn modelId="{8423C631-EF0E-4E0C-9968-FFD48CAEE52B}" type="presParOf" srcId="{C760D0C8-F53A-4CBF-A250-52F8A2188757}" destId="{E68F1A4D-892A-4185-8530-C642911F04AF}" srcOrd="9" destOrd="0" presId="urn:microsoft.com/office/officeart/2005/8/layout/vProcess5"/>
    <dgm:cxn modelId="{92B7B359-BD63-4D71-8C85-AEC9F51A3E54}" type="presParOf" srcId="{C760D0C8-F53A-4CBF-A250-52F8A2188757}" destId="{56DFFC87-AC8E-4E40-A587-5FAE96167833}" srcOrd="10" destOrd="0" presId="urn:microsoft.com/office/officeart/2005/8/layout/vProcess5"/>
    <dgm:cxn modelId="{39D67FCC-168F-4754-8E8D-53D3D1F9E531}" type="presParOf" srcId="{C760D0C8-F53A-4CBF-A250-52F8A2188757}" destId="{86A392FF-477B-40D5-86D2-9BA6DF220E4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AF147-5794-4A17-9656-560016821C4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C160D3D-86BA-4C41-A137-81CE8E86821B}">
      <dgm:prSet/>
      <dgm:spPr/>
      <dgm:t>
        <a:bodyPr/>
        <a:lstStyle/>
        <a:p>
          <a:r>
            <a:rPr lang="en-US" dirty="0"/>
            <a:t>Students are picked up at the front ONLY.</a:t>
          </a:r>
        </a:p>
      </dgm:t>
    </dgm:pt>
    <dgm:pt modelId="{DD59727B-3961-4CF7-BADB-AA907E200A05}" type="parTrans" cxnId="{E0BD3B9C-7E6B-4125-B2A6-25A5D0983DBE}">
      <dgm:prSet/>
      <dgm:spPr/>
      <dgm:t>
        <a:bodyPr/>
        <a:lstStyle/>
        <a:p>
          <a:endParaRPr lang="en-US"/>
        </a:p>
      </dgm:t>
    </dgm:pt>
    <dgm:pt modelId="{833B7DF2-73B5-46DF-9749-E3CE20A536DD}" type="sibTrans" cxnId="{E0BD3B9C-7E6B-4125-B2A6-25A5D0983DBE}">
      <dgm:prSet/>
      <dgm:spPr/>
      <dgm:t>
        <a:bodyPr/>
        <a:lstStyle/>
        <a:p>
          <a:endParaRPr lang="en-US"/>
        </a:p>
      </dgm:t>
    </dgm:pt>
    <dgm:pt modelId="{D764CB76-4EAF-4219-B2AB-65EB75C6B1DC}">
      <dgm:prSet/>
      <dgm:spPr/>
      <dgm:t>
        <a:bodyPr/>
        <a:lstStyle/>
        <a:p>
          <a:r>
            <a:rPr lang="en-US"/>
            <a:t>The lines may be long, so pack your patience and cooperative spirit.</a:t>
          </a:r>
        </a:p>
      </dgm:t>
    </dgm:pt>
    <dgm:pt modelId="{7E9FF584-7367-4DFD-BE31-A2FE424C8CBC}" type="parTrans" cxnId="{9E98FDDB-414A-4272-B852-9EE432C60E39}">
      <dgm:prSet/>
      <dgm:spPr/>
      <dgm:t>
        <a:bodyPr/>
        <a:lstStyle/>
        <a:p>
          <a:endParaRPr lang="en-US"/>
        </a:p>
      </dgm:t>
    </dgm:pt>
    <dgm:pt modelId="{B318F3B4-74B8-4A84-AF3A-FF157D38D2BC}" type="sibTrans" cxnId="{9E98FDDB-414A-4272-B852-9EE432C60E39}">
      <dgm:prSet/>
      <dgm:spPr/>
      <dgm:t>
        <a:bodyPr/>
        <a:lstStyle/>
        <a:p>
          <a:endParaRPr lang="en-US"/>
        </a:p>
      </dgm:t>
    </dgm:pt>
    <dgm:pt modelId="{C6502656-087A-4F16-9AF7-A00F8B4A2715}">
      <dgm:prSet/>
      <dgm:spPr/>
      <dgm:t>
        <a:bodyPr/>
        <a:lstStyle/>
        <a:p>
          <a:r>
            <a:rPr lang="en-US"/>
            <a:t>For the safety of the children, you may not park and walk up to get your child. </a:t>
          </a:r>
        </a:p>
      </dgm:t>
    </dgm:pt>
    <dgm:pt modelId="{EC353E7B-A760-422A-AB4F-0D1B0B2EF909}" type="parTrans" cxnId="{446631A9-F854-4D3E-8B23-E7A7070967FF}">
      <dgm:prSet/>
      <dgm:spPr/>
      <dgm:t>
        <a:bodyPr/>
        <a:lstStyle/>
        <a:p>
          <a:endParaRPr lang="en-US"/>
        </a:p>
      </dgm:t>
    </dgm:pt>
    <dgm:pt modelId="{E7D2ED3A-5FA5-4C3C-9892-F978F4B7CE60}" type="sibTrans" cxnId="{446631A9-F854-4D3E-8B23-E7A7070967FF}">
      <dgm:prSet/>
      <dgm:spPr/>
      <dgm:t>
        <a:bodyPr/>
        <a:lstStyle/>
        <a:p>
          <a:endParaRPr lang="en-US"/>
        </a:p>
      </dgm:t>
    </dgm:pt>
    <dgm:pt modelId="{7F9735A0-421F-45D7-98FF-C5E42D38B485}">
      <dgm:prSet/>
      <dgm:spPr/>
      <dgm:t>
        <a:bodyPr/>
        <a:lstStyle/>
        <a:p>
          <a:r>
            <a:rPr lang="en-US"/>
            <a:t>Car Tag-display your student number where it can easily be seen</a:t>
          </a:r>
        </a:p>
      </dgm:t>
    </dgm:pt>
    <dgm:pt modelId="{0D11CD34-76CB-4FA6-90FE-15D363C796BB}" type="parTrans" cxnId="{96E8DA6A-4DC2-4500-B249-9A4B9AEB704A}">
      <dgm:prSet/>
      <dgm:spPr/>
      <dgm:t>
        <a:bodyPr/>
        <a:lstStyle/>
        <a:p>
          <a:endParaRPr lang="en-US"/>
        </a:p>
      </dgm:t>
    </dgm:pt>
    <dgm:pt modelId="{B1BCFDA3-F2D2-43F3-B529-7E6F9C094E2D}" type="sibTrans" cxnId="{96E8DA6A-4DC2-4500-B249-9A4B9AEB704A}">
      <dgm:prSet/>
      <dgm:spPr/>
      <dgm:t>
        <a:bodyPr/>
        <a:lstStyle/>
        <a:p>
          <a:endParaRPr lang="en-US"/>
        </a:p>
      </dgm:t>
    </dgm:pt>
    <dgm:pt modelId="{DFDBE648-08A0-4DB2-91BF-B65D397272EF}">
      <dgm:prSet/>
      <dgm:spPr/>
      <dgm:t>
        <a:bodyPr/>
        <a:lstStyle/>
        <a:p>
          <a:r>
            <a:rPr lang="en-US" dirty="0"/>
            <a:t>Child needs to enter on the passenger side of car </a:t>
          </a:r>
        </a:p>
      </dgm:t>
    </dgm:pt>
    <dgm:pt modelId="{C7D657CC-5083-4AFC-BC4B-685BC41FB1A1}" type="parTrans" cxnId="{8D3F4881-679C-4953-A8A3-E06589002225}">
      <dgm:prSet/>
      <dgm:spPr/>
      <dgm:t>
        <a:bodyPr/>
        <a:lstStyle/>
        <a:p>
          <a:endParaRPr lang="en-US"/>
        </a:p>
      </dgm:t>
    </dgm:pt>
    <dgm:pt modelId="{5C2D8F01-8E18-4B12-9C9D-74A302BD1ACA}" type="sibTrans" cxnId="{8D3F4881-679C-4953-A8A3-E06589002225}">
      <dgm:prSet/>
      <dgm:spPr/>
      <dgm:t>
        <a:bodyPr/>
        <a:lstStyle/>
        <a:p>
          <a:endParaRPr lang="en-US"/>
        </a:p>
      </dgm:t>
    </dgm:pt>
    <dgm:pt modelId="{6189D586-2CEB-4506-BA63-0331C1B1AC6B}" type="pres">
      <dgm:prSet presAssocID="{BC9AF147-5794-4A17-9656-560016821C40}" presName="linear" presStyleCnt="0">
        <dgm:presLayoutVars>
          <dgm:animLvl val="lvl"/>
          <dgm:resizeHandles val="exact"/>
        </dgm:presLayoutVars>
      </dgm:prSet>
      <dgm:spPr/>
    </dgm:pt>
    <dgm:pt modelId="{5D74B2F5-2380-4269-AA23-86170B2072CC}" type="pres">
      <dgm:prSet presAssocID="{3C160D3D-86BA-4C41-A137-81CE8E86821B}" presName="parentText" presStyleLbl="node1" presStyleIdx="0" presStyleCnt="5">
        <dgm:presLayoutVars>
          <dgm:chMax val="0"/>
          <dgm:bulletEnabled val="1"/>
        </dgm:presLayoutVars>
      </dgm:prSet>
      <dgm:spPr/>
    </dgm:pt>
    <dgm:pt modelId="{110DAE62-53D8-47E5-A2BE-D566A33A8B62}" type="pres">
      <dgm:prSet presAssocID="{833B7DF2-73B5-46DF-9749-E3CE20A536DD}" presName="spacer" presStyleCnt="0"/>
      <dgm:spPr/>
    </dgm:pt>
    <dgm:pt modelId="{E6C834A5-582D-4A28-8A5B-F08066E3F05B}" type="pres">
      <dgm:prSet presAssocID="{D764CB76-4EAF-4219-B2AB-65EB75C6B1DC}" presName="parentText" presStyleLbl="node1" presStyleIdx="1" presStyleCnt="5">
        <dgm:presLayoutVars>
          <dgm:chMax val="0"/>
          <dgm:bulletEnabled val="1"/>
        </dgm:presLayoutVars>
      </dgm:prSet>
      <dgm:spPr/>
    </dgm:pt>
    <dgm:pt modelId="{BB755C01-156E-4716-9586-D77962E8BA6D}" type="pres">
      <dgm:prSet presAssocID="{B318F3B4-74B8-4A84-AF3A-FF157D38D2BC}" presName="spacer" presStyleCnt="0"/>
      <dgm:spPr/>
    </dgm:pt>
    <dgm:pt modelId="{7FEE4501-BF83-4602-B9FE-25C818B5A8B1}" type="pres">
      <dgm:prSet presAssocID="{C6502656-087A-4F16-9AF7-A00F8B4A2715}" presName="parentText" presStyleLbl="node1" presStyleIdx="2" presStyleCnt="5">
        <dgm:presLayoutVars>
          <dgm:chMax val="0"/>
          <dgm:bulletEnabled val="1"/>
        </dgm:presLayoutVars>
      </dgm:prSet>
      <dgm:spPr/>
    </dgm:pt>
    <dgm:pt modelId="{AE15EBAD-DD09-4B97-B66A-347ABBF5F6F5}" type="pres">
      <dgm:prSet presAssocID="{E7D2ED3A-5FA5-4C3C-9892-F978F4B7CE60}" presName="spacer" presStyleCnt="0"/>
      <dgm:spPr/>
    </dgm:pt>
    <dgm:pt modelId="{E34C2B65-943F-44A4-92CA-563629BD62E9}" type="pres">
      <dgm:prSet presAssocID="{7F9735A0-421F-45D7-98FF-C5E42D38B485}" presName="parentText" presStyleLbl="node1" presStyleIdx="3" presStyleCnt="5">
        <dgm:presLayoutVars>
          <dgm:chMax val="0"/>
          <dgm:bulletEnabled val="1"/>
        </dgm:presLayoutVars>
      </dgm:prSet>
      <dgm:spPr/>
    </dgm:pt>
    <dgm:pt modelId="{EBEF951C-514F-4A07-BA72-42EB4A4196DA}" type="pres">
      <dgm:prSet presAssocID="{B1BCFDA3-F2D2-43F3-B529-7E6F9C094E2D}" presName="spacer" presStyleCnt="0"/>
      <dgm:spPr/>
    </dgm:pt>
    <dgm:pt modelId="{CF682BCE-1943-4141-ABDD-64DC5BD74526}" type="pres">
      <dgm:prSet presAssocID="{DFDBE648-08A0-4DB2-91BF-B65D397272EF}" presName="parentText" presStyleLbl="node1" presStyleIdx="4" presStyleCnt="5">
        <dgm:presLayoutVars>
          <dgm:chMax val="0"/>
          <dgm:bulletEnabled val="1"/>
        </dgm:presLayoutVars>
      </dgm:prSet>
      <dgm:spPr/>
    </dgm:pt>
  </dgm:ptLst>
  <dgm:cxnLst>
    <dgm:cxn modelId="{6F870913-65A4-42CC-B4B6-3D298E571D30}" type="presOf" srcId="{DFDBE648-08A0-4DB2-91BF-B65D397272EF}" destId="{CF682BCE-1943-4141-ABDD-64DC5BD74526}" srcOrd="0" destOrd="0" presId="urn:microsoft.com/office/officeart/2005/8/layout/vList2"/>
    <dgm:cxn modelId="{A7153924-779A-4B57-9477-433678FCCB84}" type="presOf" srcId="{7F9735A0-421F-45D7-98FF-C5E42D38B485}" destId="{E34C2B65-943F-44A4-92CA-563629BD62E9}" srcOrd="0" destOrd="0" presId="urn:microsoft.com/office/officeart/2005/8/layout/vList2"/>
    <dgm:cxn modelId="{5299C225-4658-4118-989B-AE68FD3DB6AD}" type="presOf" srcId="{D764CB76-4EAF-4219-B2AB-65EB75C6B1DC}" destId="{E6C834A5-582D-4A28-8A5B-F08066E3F05B}" srcOrd="0" destOrd="0" presId="urn:microsoft.com/office/officeart/2005/8/layout/vList2"/>
    <dgm:cxn modelId="{BC016837-42B1-4D04-BD30-805866CC4E31}" type="presOf" srcId="{3C160D3D-86BA-4C41-A137-81CE8E86821B}" destId="{5D74B2F5-2380-4269-AA23-86170B2072CC}" srcOrd="0" destOrd="0" presId="urn:microsoft.com/office/officeart/2005/8/layout/vList2"/>
    <dgm:cxn modelId="{96E8DA6A-4DC2-4500-B249-9A4B9AEB704A}" srcId="{BC9AF147-5794-4A17-9656-560016821C40}" destId="{7F9735A0-421F-45D7-98FF-C5E42D38B485}" srcOrd="3" destOrd="0" parTransId="{0D11CD34-76CB-4FA6-90FE-15D363C796BB}" sibTransId="{B1BCFDA3-F2D2-43F3-B529-7E6F9C094E2D}"/>
    <dgm:cxn modelId="{FAFFBB73-0E43-4AC4-954D-37F67670C3B1}" type="presOf" srcId="{C6502656-087A-4F16-9AF7-A00F8B4A2715}" destId="{7FEE4501-BF83-4602-B9FE-25C818B5A8B1}" srcOrd="0" destOrd="0" presId="urn:microsoft.com/office/officeart/2005/8/layout/vList2"/>
    <dgm:cxn modelId="{4B601856-EDA3-466F-9310-FCC584C9461A}" type="presOf" srcId="{BC9AF147-5794-4A17-9656-560016821C40}" destId="{6189D586-2CEB-4506-BA63-0331C1B1AC6B}" srcOrd="0" destOrd="0" presId="urn:microsoft.com/office/officeart/2005/8/layout/vList2"/>
    <dgm:cxn modelId="{8D3F4881-679C-4953-A8A3-E06589002225}" srcId="{BC9AF147-5794-4A17-9656-560016821C40}" destId="{DFDBE648-08A0-4DB2-91BF-B65D397272EF}" srcOrd="4" destOrd="0" parTransId="{C7D657CC-5083-4AFC-BC4B-685BC41FB1A1}" sibTransId="{5C2D8F01-8E18-4B12-9C9D-74A302BD1ACA}"/>
    <dgm:cxn modelId="{E0BD3B9C-7E6B-4125-B2A6-25A5D0983DBE}" srcId="{BC9AF147-5794-4A17-9656-560016821C40}" destId="{3C160D3D-86BA-4C41-A137-81CE8E86821B}" srcOrd="0" destOrd="0" parTransId="{DD59727B-3961-4CF7-BADB-AA907E200A05}" sibTransId="{833B7DF2-73B5-46DF-9749-E3CE20A536DD}"/>
    <dgm:cxn modelId="{446631A9-F854-4D3E-8B23-E7A7070967FF}" srcId="{BC9AF147-5794-4A17-9656-560016821C40}" destId="{C6502656-087A-4F16-9AF7-A00F8B4A2715}" srcOrd="2" destOrd="0" parTransId="{EC353E7B-A760-422A-AB4F-0D1B0B2EF909}" sibTransId="{E7D2ED3A-5FA5-4C3C-9892-F978F4B7CE60}"/>
    <dgm:cxn modelId="{9E98FDDB-414A-4272-B852-9EE432C60E39}" srcId="{BC9AF147-5794-4A17-9656-560016821C40}" destId="{D764CB76-4EAF-4219-B2AB-65EB75C6B1DC}" srcOrd="1" destOrd="0" parTransId="{7E9FF584-7367-4DFD-BE31-A2FE424C8CBC}" sibTransId="{B318F3B4-74B8-4A84-AF3A-FF157D38D2BC}"/>
    <dgm:cxn modelId="{29E06C8B-217D-4A7B-8BC4-5D887A75D361}" type="presParOf" srcId="{6189D586-2CEB-4506-BA63-0331C1B1AC6B}" destId="{5D74B2F5-2380-4269-AA23-86170B2072CC}" srcOrd="0" destOrd="0" presId="urn:microsoft.com/office/officeart/2005/8/layout/vList2"/>
    <dgm:cxn modelId="{6E309727-60AC-43ED-8597-E8E3D34049B4}" type="presParOf" srcId="{6189D586-2CEB-4506-BA63-0331C1B1AC6B}" destId="{110DAE62-53D8-47E5-A2BE-D566A33A8B62}" srcOrd="1" destOrd="0" presId="urn:microsoft.com/office/officeart/2005/8/layout/vList2"/>
    <dgm:cxn modelId="{76A149A2-2662-416E-ABF0-FE45B3A89951}" type="presParOf" srcId="{6189D586-2CEB-4506-BA63-0331C1B1AC6B}" destId="{E6C834A5-582D-4A28-8A5B-F08066E3F05B}" srcOrd="2" destOrd="0" presId="urn:microsoft.com/office/officeart/2005/8/layout/vList2"/>
    <dgm:cxn modelId="{455E7207-8C12-48D9-A339-47FF7356894D}" type="presParOf" srcId="{6189D586-2CEB-4506-BA63-0331C1B1AC6B}" destId="{BB755C01-156E-4716-9586-D77962E8BA6D}" srcOrd="3" destOrd="0" presId="urn:microsoft.com/office/officeart/2005/8/layout/vList2"/>
    <dgm:cxn modelId="{5CC6195E-C63B-43F1-8FC4-C768AFC85A38}" type="presParOf" srcId="{6189D586-2CEB-4506-BA63-0331C1B1AC6B}" destId="{7FEE4501-BF83-4602-B9FE-25C818B5A8B1}" srcOrd="4" destOrd="0" presId="urn:microsoft.com/office/officeart/2005/8/layout/vList2"/>
    <dgm:cxn modelId="{0788964A-D24F-4DD5-90D9-8FDCE34BEB80}" type="presParOf" srcId="{6189D586-2CEB-4506-BA63-0331C1B1AC6B}" destId="{AE15EBAD-DD09-4B97-B66A-347ABBF5F6F5}" srcOrd="5" destOrd="0" presId="urn:microsoft.com/office/officeart/2005/8/layout/vList2"/>
    <dgm:cxn modelId="{23DDECF5-E0FB-485A-A023-6552E4AD3C70}" type="presParOf" srcId="{6189D586-2CEB-4506-BA63-0331C1B1AC6B}" destId="{E34C2B65-943F-44A4-92CA-563629BD62E9}" srcOrd="6" destOrd="0" presId="urn:microsoft.com/office/officeart/2005/8/layout/vList2"/>
    <dgm:cxn modelId="{10A9BD2D-361E-4457-AEA1-317D1A2DF8EF}" type="presParOf" srcId="{6189D586-2CEB-4506-BA63-0331C1B1AC6B}" destId="{EBEF951C-514F-4A07-BA72-42EB4A4196DA}" srcOrd="7" destOrd="0" presId="urn:microsoft.com/office/officeart/2005/8/layout/vList2"/>
    <dgm:cxn modelId="{EC895781-D1A6-43B0-9ACE-558357609531}" type="presParOf" srcId="{6189D586-2CEB-4506-BA63-0331C1B1AC6B}" destId="{CF682BCE-1943-4141-ABDD-64DC5BD7452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93229-4961-44F6-A322-0FA5B3A1EB48}">
      <dsp:nvSpPr>
        <dsp:cNvPr id="0" name=""/>
        <dsp:cNvSpPr/>
      </dsp:nvSpPr>
      <dsp:spPr>
        <a:xfrm>
          <a:off x="0" y="0"/>
          <a:ext cx="7681499" cy="81910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Khaki, navy blue or black slacks, dresses, skirts, skorts, jumpers or shorts not of denim or denim-type fabric.</a:t>
          </a:r>
          <a:endParaRPr lang="en-US" sz="1400" kern="1200"/>
        </a:p>
      </dsp:txBody>
      <dsp:txXfrm>
        <a:off x="23991" y="23991"/>
        <a:ext cx="6728400" cy="771127"/>
      </dsp:txXfrm>
    </dsp:sp>
    <dsp:sp modelId="{0FA6692E-CF7E-48D8-B695-ACDE53263270}">
      <dsp:nvSpPr>
        <dsp:cNvPr id="0" name=""/>
        <dsp:cNvSpPr/>
      </dsp:nvSpPr>
      <dsp:spPr>
        <a:xfrm>
          <a:off x="643325" y="968039"/>
          <a:ext cx="7681499" cy="819109"/>
        </a:xfrm>
        <a:prstGeom prst="roundRect">
          <a:avLst>
            <a:gd name="adj" fmla="val 10000"/>
          </a:avLst>
        </a:prstGeom>
        <a:solidFill>
          <a:schemeClr val="accent2">
            <a:hueOff val="-279374"/>
            <a:satOff val="-3219"/>
            <a:lumOff val="7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Collared solid navy blue, light blue, red or white short or long-sleeved shirt with no logo.</a:t>
          </a:r>
        </a:p>
        <a:p>
          <a:pPr marL="0" lvl="0" indent="0" algn="l" defTabSz="622300">
            <a:lnSpc>
              <a:spcPct val="90000"/>
            </a:lnSpc>
            <a:spcBef>
              <a:spcPct val="0"/>
            </a:spcBef>
            <a:spcAft>
              <a:spcPct val="35000"/>
            </a:spcAft>
            <a:buNone/>
          </a:pPr>
          <a:r>
            <a:rPr lang="en-US" sz="1400" b="0" i="0" kern="1200" dirty="0"/>
            <a:t>School spirit shirts and denim-type clothing will be permitted on Fridays</a:t>
          </a:r>
          <a:r>
            <a:rPr lang="en-US" sz="1400" kern="1200" dirty="0"/>
            <a:t>:</a:t>
          </a:r>
        </a:p>
      </dsp:txBody>
      <dsp:txXfrm>
        <a:off x="667316" y="992030"/>
        <a:ext cx="6457770" cy="771127"/>
      </dsp:txXfrm>
    </dsp:sp>
    <dsp:sp modelId="{2689F66D-5BB2-476B-ADD0-79D89EB540F3}">
      <dsp:nvSpPr>
        <dsp:cNvPr id="0" name=""/>
        <dsp:cNvSpPr/>
      </dsp:nvSpPr>
      <dsp:spPr>
        <a:xfrm>
          <a:off x="1277049" y="1936078"/>
          <a:ext cx="7681499" cy="819109"/>
        </a:xfrm>
        <a:prstGeom prst="roundRect">
          <a:avLst>
            <a:gd name="adj" fmla="val 10000"/>
          </a:avLst>
        </a:prstGeom>
        <a:solidFill>
          <a:schemeClr val="accent2">
            <a:hueOff val="-558749"/>
            <a:satOff val="-6439"/>
            <a:lumOff val="14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Shoes:  Safe for school, athletic shoes with closed toes and tennis shoes preferred. </a:t>
          </a:r>
        </a:p>
      </dsp:txBody>
      <dsp:txXfrm>
        <a:off x="1301040" y="1960069"/>
        <a:ext cx="6467372" cy="771127"/>
      </dsp:txXfrm>
    </dsp:sp>
    <dsp:sp modelId="{EC04E6E7-ADD6-4FA9-BE39-0FD4945B0738}">
      <dsp:nvSpPr>
        <dsp:cNvPr id="0" name=""/>
        <dsp:cNvSpPr/>
      </dsp:nvSpPr>
      <dsp:spPr>
        <a:xfrm>
          <a:off x="1920374" y="2904117"/>
          <a:ext cx="7681499" cy="819109"/>
        </a:xfrm>
        <a:prstGeom prst="roundRect">
          <a:avLst>
            <a:gd name="adj" fmla="val 10000"/>
          </a:avLst>
        </a:prstGeom>
        <a:solidFill>
          <a:schemeClr val="accent2">
            <a:hueOff val="-838123"/>
            <a:satOff val="-9658"/>
            <a:lumOff val="21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Hair:  Clean, well groomed, out of eyes, and non-distracting</a:t>
          </a:r>
        </a:p>
      </dsp:txBody>
      <dsp:txXfrm>
        <a:off x="1944365" y="2928108"/>
        <a:ext cx="6457770" cy="771127"/>
      </dsp:txXfrm>
    </dsp:sp>
    <dsp:sp modelId="{C9110947-7D98-4D2B-8B76-74DA0EF91BE4}">
      <dsp:nvSpPr>
        <dsp:cNvPr id="0" name=""/>
        <dsp:cNvSpPr/>
      </dsp:nvSpPr>
      <dsp:spPr>
        <a:xfrm>
          <a:off x="7149077" y="627363"/>
          <a:ext cx="532421" cy="53242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268872" y="627363"/>
        <a:ext cx="292831" cy="400647"/>
      </dsp:txXfrm>
    </dsp:sp>
    <dsp:sp modelId="{833CB154-B311-4B43-B881-BCC4EAFCF94E}">
      <dsp:nvSpPr>
        <dsp:cNvPr id="0" name=""/>
        <dsp:cNvSpPr/>
      </dsp:nvSpPr>
      <dsp:spPr>
        <a:xfrm>
          <a:off x="7792403" y="1595402"/>
          <a:ext cx="532421" cy="532421"/>
        </a:xfrm>
        <a:prstGeom prst="downArrow">
          <a:avLst>
            <a:gd name="adj1" fmla="val 55000"/>
            <a:gd name="adj2" fmla="val 45000"/>
          </a:avLst>
        </a:prstGeom>
        <a:solidFill>
          <a:schemeClr val="accent2">
            <a:tint val="40000"/>
            <a:alpha val="90000"/>
            <a:hueOff val="-726289"/>
            <a:satOff val="-67"/>
            <a:lumOff val="19"/>
            <a:alphaOff val="0"/>
          </a:schemeClr>
        </a:solidFill>
        <a:ln w="15875" cap="flat" cmpd="sng" algn="ctr">
          <a:solidFill>
            <a:schemeClr val="accent2">
              <a:tint val="40000"/>
              <a:alpha val="90000"/>
              <a:hueOff val="-726289"/>
              <a:satOff val="-67"/>
              <a:lumOff val="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912198" y="1595402"/>
        <a:ext cx="292831" cy="400647"/>
      </dsp:txXfrm>
    </dsp:sp>
    <dsp:sp modelId="{17465F74-E017-45D0-83E6-640423A7290A}">
      <dsp:nvSpPr>
        <dsp:cNvPr id="0" name=""/>
        <dsp:cNvSpPr/>
      </dsp:nvSpPr>
      <dsp:spPr>
        <a:xfrm>
          <a:off x="8426126" y="2563441"/>
          <a:ext cx="532421" cy="532421"/>
        </a:xfrm>
        <a:prstGeom prst="downArrow">
          <a:avLst>
            <a:gd name="adj1" fmla="val 55000"/>
            <a:gd name="adj2" fmla="val 45000"/>
          </a:avLst>
        </a:prstGeom>
        <a:solidFill>
          <a:schemeClr val="accent2">
            <a:tint val="40000"/>
            <a:alpha val="90000"/>
            <a:hueOff val="-1452578"/>
            <a:satOff val="-133"/>
            <a:lumOff val="39"/>
            <a:alphaOff val="0"/>
          </a:schemeClr>
        </a:solidFill>
        <a:ln w="15875" cap="flat"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545921" y="2563441"/>
        <a:ext cx="292831" cy="400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4B2F5-2380-4269-AA23-86170B2072CC}">
      <dsp:nvSpPr>
        <dsp:cNvPr id="0" name=""/>
        <dsp:cNvSpPr/>
      </dsp:nvSpPr>
      <dsp:spPr>
        <a:xfrm>
          <a:off x="0" y="272188"/>
          <a:ext cx="4701084"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Students are picked up at the front ONLY.</a:t>
          </a:r>
        </a:p>
      </dsp:txBody>
      <dsp:txXfrm>
        <a:off x="41465" y="313653"/>
        <a:ext cx="4618154" cy="766490"/>
      </dsp:txXfrm>
    </dsp:sp>
    <dsp:sp modelId="{E6C834A5-582D-4A28-8A5B-F08066E3F05B}">
      <dsp:nvSpPr>
        <dsp:cNvPr id="0" name=""/>
        <dsp:cNvSpPr/>
      </dsp:nvSpPr>
      <dsp:spPr>
        <a:xfrm>
          <a:off x="0" y="1184968"/>
          <a:ext cx="4701084"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lines may be long, so pack your patience and cooperative spirit.</a:t>
          </a:r>
        </a:p>
      </dsp:txBody>
      <dsp:txXfrm>
        <a:off x="41465" y="1226433"/>
        <a:ext cx="4618154" cy="766490"/>
      </dsp:txXfrm>
    </dsp:sp>
    <dsp:sp modelId="{7FEE4501-BF83-4602-B9FE-25C818B5A8B1}">
      <dsp:nvSpPr>
        <dsp:cNvPr id="0" name=""/>
        <dsp:cNvSpPr/>
      </dsp:nvSpPr>
      <dsp:spPr>
        <a:xfrm>
          <a:off x="0" y="2097748"/>
          <a:ext cx="4701084"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For the safety of the children, you may not park and walk up to get your child. </a:t>
          </a:r>
        </a:p>
      </dsp:txBody>
      <dsp:txXfrm>
        <a:off x="41465" y="2139213"/>
        <a:ext cx="4618154" cy="766490"/>
      </dsp:txXfrm>
    </dsp:sp>
    <dsp:sp modelId="{E34C2B65-943F-44A4-92CA-563629BD62E9}">
      <dsp:nvSpPr>
        <dsp:cNvPr id="0" name=""/>
        <dsp:cNvSpPr/>
      </dsp:nvSpPr>
      <dsp:spPr>
        <a:xfrm>
          <a:off x="0" y="3010528"/>
          <a:ext cx="4701084"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Car Tag-display your student number where it can easily be seen</a:t>
          </a:r>
        </a:p>
      </dsp:txBody>
      <dsp:txXfrm>
        <a:off x="41465" y="3051993"/>
        <a:ext cx="4618154" cy="766490"/>
      </dsp:txXfrm>
    </dsp:sp>
    <dsp:sp modelId="{CF682BCE-1943-4141-ABDD-64DC5BD74526}">
      <dsp:nvSpPr>
        <dsp:cNvPr id="0" name=""/>
        <dsp:cNvSpPr/>
      </dsp:nvSpPr>
      <dsp:spPr>
        <a:xfrm>
          <a:off x="0" y="3923308"/>
          <a:ext cx="4701084"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Child needs to enter on the passenger side of car </a:t>
          </a:r>
        </a:p>
      </dsp:txBody>
      <dsp:txXfrm>
        <a:off x="41465" y="3964773"/>
        <a:ext cx="4618154" cy="76649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2758"/>
          </a:xfrm>
          <a:prstGeom prst="rect">
            <a:avLst/>
          </a:prstGeom>
        </p:spPr>
        <p:txBody>
          <a:bodyPr vert="horz" lIns="94988" tIns="47494" rIns="94988" bIns="47494" rtlCol="0"/>
          <a:lstStyle>
            <a:lvl1pPr algn="l">
              <a:defRPr sz="1200"/>
            </a:lvl1pPr>
          </a:lstStyle>
          <a:p>
            <a:endParaRPr/>
          </a:p>
        </p:txBody>
      </p:sp>
      <p:sp>
        <p:nvSpPr>
          <p:cNvPr id="3" name="Date Placeholder 2"/>
          <p:cNvSpPr>
            <a:spLocks noGrp="1"/>
          </p:cNvSpPr>
          <p:nvPr>
            <p:ph type="dt" sz="quarter" idx="1"/>
          </p:nvPr>
        </p:nvSpPr>
        <p:spPr>
          <a:xfrm>
            <a:off x="4060859" y="0"/>
            <a:ext cx="3106632" cy="472758"/>
          </a:xfrm>
          <a:prstGeom prst="rect">
            <a:avLst/>
          </a:prstGeom>
        </p:spPr>
        <p:txBody>
          <a:bodyPr vert="horz" lIns="94988" tIns="47494" rIns="94988" bIns="47494" rtlCol="0"/>
          <a:lstStyle>
            <a:lvl1pPr algn="r">
              <a:defRPr sz="1200"/>
            </a:lvl1pPr>
          </a:lstStyle>
          <a:p>
            <a:fld id="{1C482589-CB2F-4003-801D-095B67490E73}" type="datetimeFigureOut">
              <a:rPr lang="en-US"/>
              <a:t>9/22/2022</a:t>
            </a:fld>
            <a:endParaRPr/>
          </a:p>
        </p:txBody>
      </p:sp>
      <p:sp>
        <p:nvSpPr>
          <p:cNvPr id="4" name="Footer Placeholder 3"/>
          <p:cNvSpPr>
            <a:spLocks noGrp="1"/>
          </p:cNvSpPr>
          <p:nvPr>
            <p:ph type="ftr" sz="quarter" idx="2"/>
          </p:nvPr>
        </p:nvSpPr>
        <p:spPr>
          <a:xfrm>
            <a:off x="0" y="8980751"/>
            <a:ext cx="3106632" cy="472758"/>
          </a:xfrm>
          <a:prstGeom prst="rect">
            <a:avLst/>
          </a:prstGeom>
        </p:spPr>
        <p:txBody>
          <a:bodyPr vert="horz" lIns="94988" tIns="47494" rIns="94988" bIns="47494" rtlCol="0" anchor="b"/>
          <a:lstStyle>
            <a:lvl1pPr algn="l">
              <a:defRPr sz="1200"/>
            </a:lvl1pPr>
          </a:lstStyle>
          <a:p>
            <a:endParaRPr/>
          </a:p>
        </p:txBody>
      </p:sp>
      <p:sp>
        <p:nvSpPr>
          <p:cNvPr id="5" name="Slide Number Placeholder 4"/>
          <p:cNvSpPr>
            <a:spLocks noGrp="1"/>
          </p:cNvSpPr>
          <p:nvPr>
            <p:ph type="sldNum" sz="quarter" idx="3"/>
          </p:nvPr>
        </p:nvSpPr>
        <p:spPr>
          <a:xfrm>
            <a:off x="4060859" y="8980751"/>
            <a:ext cx="3106632" cy="472758"/>
          </a:xfrm>
          <a:prstGeom prst="rect">
            <a:avLst/>
          </a:prstGeom>
        </p:spPr>
        <p:txBody>
          <a:bodyPr vert="horz" lIns="94988" tIns="47494" rIns="94988" bIns="47494"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2758"/>
          </a:xfrm>
          <a:prstGeom prst="rect">
            <a:avLst/>
          </a:prstGeom>
        </p:spPr>
        <p:txBody>
          <a:bodyPr vert="horz" lIns="94988" tIns="47494" rIns="94988" bIns="47494" rtlCol="0"/>
          <a:lstStyle>
            <a:lvl1pPr algn="l">
              <a:defRPr sz="1200"/>
            </a:lvl1pPr>
          </a:lstStyle>
          <a:p>
            <a:endParaRPr/>
          </a:p>
        </p:txBody>
      </p:sp>
      <p:sp>
        <p:nvSpPr>
          <p:cNvPr id="3" name="Date Placeholder 2"/>
          <p:cNvSpPr>
            <a:spLocks noGrp="1"/>
          </p:cNvSpPr>
          <p:nvPr>
            <p:ph type="dt" idx="1"/>
          </p:nvPr>
        </p:nvSpPr>
        <p:spPr>
          <a:xfrm>
            <a:off x="4060859" y="0"/>
            <a:ext cx="3106632" cy="472758"/>
          </a:xfrm>
          <a:prstGeom prst="rect">
            <a:avLst/>
          </a:prstGeom>
        </p:spPr>
        <p:txBody>
          <a:bodyPr vert="horz" lIns="94988" tIns="47494" rIns="94988" bIns="47494" rtlCol="0"/>
          <a:lstStyle>
            <a:lvl1pPr algn="r">
              <a:defRPr sz="1200"/>
            </a:lvl1pPr>
          </a:lstStyle>
          <a:p>
            <a:fld id="{2A7D4DBF-746C-4C25-853D-8A1CBE8404F4}" type="datetimeFigureOut">
              <a:rPr lang="en-US"/>
              <a:t>9/22/2022</a:t>
            </a:fld>
            <a:endParaRPr/>
          </a:p>
        </p:txBody>
      </p:sp>
      <p:sp>
        <p:nvSpPr>
          <p:cNvPr id="4" name="Slide Image Placeholder 3"/>
          <p:cNvSpPr>
            <a:spLocks noGrp="1" noRot="1" noChangeAspect="1"/>
          </p:cNvSpPr>
          <p:nvPr>
            <p:ph type="sldImg" idx="2"/>
          </p:nvPr>
        </p:nvSpPr>
        <p:spPr>
          <a:xfrm>
            <a:off x="434975" y="709613"/>
            <a:ext cx="6299200" cy="3544887"/>
          </a:xfrm>
          <a:prstGeom prst="rect">
            <a:avLst/>
          </a:prstGeom>
          <a:noFill/>
          <a:ln w="12700">
            <a:solidFill>
              <a:prstClr val="black"/>
            </a:solidFill>
          </a:ln>
        </p:spPr>
        <p:txBody>
          <a:bodyPr vert="horz" lIns="94988" tIns="47494" rIns="94988" bIns="47494" rtlCol="0" anchor="ctr"/>
          <a:lstStyle/>
          <a:p>
            <a:endParaRPr/>
          </a:p>
        </p:txBody>
      </p:sp>
      <p:sp>
        <p:nvSpPr>
          <p:cNvPr id="5" name="Notes Placeholder 4"/>
          <p:cNvSpPr>
            <a:spLocks noGrp="1"/>
          </p:cNvSpPr>
          <p:nvPr>
            <p:ph type="body" sz="quarter" idx="3"/>
          </p:nvPr>
        </p:nvSpPr>
        <p:spPr>
          <a:xfrm>
            <a:off x="716915" y="4491196"/>
            <a:ext cx="5735320" cy="4254818"/>
          </a:xfrm>
          <a:prstGeom prst="rect">
            <a:avLst/>
          </a:prstGeom>
        </p:spPr>
        <p:txBody>
          <a:bodyPr vert="horz" lIns="94988" tIns="47494" rIns="94988" bIns="4749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80751"/>
            <a:ext cx="3106632" cy="472758"/>
          </a:xfrm>
          <a:prstGeom prst="rect">
            <a:avLst/>
          </a:prstGeom>
        </p:spPr>
        <p:txBody>
          <a:bodyPr vert="horz" lIns="94988" tIns="47494" rIns="94988" bIns="47494" rtlCol="0" anchor="b"/>
          <a:lstStyle>
            <a:lvl1pPr algn="l">
              <a:defRPr sz="1200"/>
            </a:lvl1pPr>
          </a:lstStyle>
          <a:p>
            <a:endParaRPr/>
          </a:p>
        </p:txBody>
      </p:sp>
      <p:sp>
        <p:nvSpPr>
          <p:cNvPr id="7" name="Slide Number Placeholder 6"/>
          <p:cNvSpPr>
            <a:spLocks noGrp="1"/>
          </p:cNvSpPr>
          <p:nvPr>
            <p:ph type="sldNum" sz="quarter" idx="5"/>
          </p:nvPr>
        </p:nvSpPr>
        <p:spPr>
          <a:xfrm>
            <a:off x="4060859" y="8980751"/>
            <a:ext cx="3106632" cy="472758"/>
          </a:xfrm>
          <a:prstGeom prst="rect">
            <a:avLst/>
          </a:prstGeom>
        </p:spPr>
        <p:txBody>
          <a:bodyPr vert="horz" lIns="94988" tIns="47494" rIns="94988" bIns="47494"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2:notes"/>
          <p:cNvSpPr txBox="1">
            <a:spLocks noGrp="1"/>
          </p:cNvSpPr>
          <p:nvPr>
            <p:ph type="body" idx="1"/>
          </p:nvPr>
        </p:nvSpPr>
        <p:spPr>
          <a:xfrm>
            <a:off x="716915" y="4491196"/>
            <a:ext cx="5735320" cy="4254818"/>
          </a:xfrm>
          <a:prstGeom prst="rect">
            <a:avLst/>
          </a:prstGeom>
        </p:spPr>
        <p:txBody>
          <a:bodyPr spcFirstLastPara="1" wrap="square" lIns="94972" tIns="47473" rIns="94972" bIns="47473" anchor="t" anchorCtr="0">
            <a:noAutofit/>
          </a:bodyPr>
          <a:lstStyle/>
          <a:p>
            <a:endParaRPr lang="en-US"/>
          </a:p>
        </p:txBody>
      </p:sp>
      <p:sp>
        <p:nvSpPr>
          <p:cNvPr id="364" name="Google Shape;364;p32:notes"/>
          <p:cNvSpPr>
            <a:spLocks noGrp="1" noRot="1" noChangeAspect="1"/>
          </p:cNvSpPr>
          <p:nvPr>
            <p:ph type="sldImg" idx="2"/>
          </p:nvPr>
        </p:nvSpPr>
        <p:spPr>
          <a:xfrm>
            <a:off x="434975" y="709613"/>
            <a:ext cx="6299200" cy="3544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2:notes"/>
          <p:cNvSpPr txBox="1">
            <a:spLocks noGrp="1"/>
          </p:cNvSpPr>
          <p:nvPr>
            <p:ph type="body" idx="1"/>
          </p:nvPr>
        </p:nvSpPr>
        <p:spPr>
          <a:xfrm>
            <a:off x="716915" y="4491196"/>
            <a:ext cx="5735320" cy="4254818"/>
          </a:xfrm>
          <a:prstGeom prst="rect">
            <a:avLst/>
          </a:prstGeom>
        </p:spPr>
        <p:txBody>
          <a:bodyPr spcFirstLastPara="1" wrap="square" lIns="94972" tIns="47473" rIns="94972" bIns="47473" anchor="t" anchorCtr="0">
            <a:noAutofit/>
          </a:bodyPr>
          <a:lstStyle/>
          <a:p>
            <a:endParaRPr lang="en-US"/>
          </a:p>
        </p:txBody>
      </p:sp>
      <p:sp>
        <p:nvSpPr>
          <p:cNvPr id="364" name="Google Shape;364;p32:notes"/>
          <p:cNvSpPr>
            <a:spLocks noGrp="1" noRot="1" noChangeAspect="1"/>
          </p:cNvSpPr>
          <p:nvPr>
            <p:ph type="sldImg" idx="2"/>
          </p:nvPr>
        </p:nvSpPr>
        <p:spPr>
          <a:xfrm>
            <a:off x="434975" y="709613"/>
            <a:ext cx="6299200" cy="35448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022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2:notes"/>
          <p:cNvSpPr txBox="1">
            <a:spLocks noGrp="1"/>
          </p:cNvSpPr>
          <p:nvPr>
            <p:ph type="body" idx="1"/>
          </p:nvPr>
        </p:nvSpPr>
        <p:spPr>
          <a:xfrm>
            <a:off x="716915" y="4491196"/>
            <a:ext cx="5735320" cy="4254818"/>
          </a:xfrm>
          <a:prstGeom prst="rect">
            <a:avLst/>
          </a:prstGeom>
        </p:spPr>
        <p:txBody>
          <a:bodyPr spcFirstLastPara="1" wrap="square" lIns="94972" tIns="47473" rIns="94972" bIns="47473" anchor="t" anchorCtr="0">
            <a:noAutofit/>
          </a:bodyPr>
          <a:lstStyle/>
          <a:p>
            <a:endParaRPr lang="en-US"/>
          </a:p>
        </p:txBody>
      </p:sp>
      <p:sp>
        <p:nvSpPr>
          <p:cNvPr id="364" name="Google Shape;364;p32:notes"/>
          <p:cNvSpPr>
            <a:spLocks noGrp="1" noRot="1" noChangeAspect="1"/>
          </p:cNvSpPr>
          <p:nvPr>
            <p:ph type="sldImg" idx="2"/>
          </p:nvPr>
        </p:nvSpPr>
        <p:spPr>
          <a:xfrm>
            <a:off x="434975" y="709613"/>
            <a:ext cx="6299200" cy="35448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741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0:notes"/>
          <p:cNvSpPr txBox="1">
            <a:spLocks noGrp="1"/>
          </p:cNvSpPr>
          <p:nvPr>
            <p:ph type="body" idx="1"/>
          </p:nvPr>
        </p:nvSpPr>
        <p:spPr>
          <a:xfrm>
            <a:off x="716915" y="4491196"/>
            <a:ext cx="5735320" cy="4254818"/>
          </a:xfrm>
          <a:prstGeom prst="rect">
            <a:avLst/>
          </a:prstGeom>
        </p:spPr>
        <p:txBody>
          <a:bodyPr spcFirstLastPara="1" wrap="square" lIns="94972" tIns="47473" rIns="94972" bIns="47473" anchor="t" anchorCtr="0">
            <a:noAutofit/>
          </a:bodyPr>
          <a:lstStyle/>
          <a:p>
            <a:endParaRPr lang="en-US"/>
          </a:p>
        </p:txBody>
      </p:sp>
      <p:sp>
        <p:nvSpPr>
          <p:cNvPr id="414" name="Google Shape;414;p40:notes"/>
          <p:cNvSpPr>
            <a:spLocks noGrp="1" noRot="1" noChangeAspect="1"/>
          </p:cNvSpPr>
          <p:nvPr>
            <p:ph type="sldImg" idx="2"/>
          </p:nvPr>
        </p:nvSpPr>
        <p:spPr>
          <a:xfrm>
            <a:off x="434975" y="709613"/>
            <a:ext cx="6299200" cy="3544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28</a:t>
            </a:fld>
            <a:endParaRPr lang="en-US"/>
          </a:p>
        </p:txBody>
      </p:sp>
    </p:spTree>
    <p:extLst>
      <p:ext uri="{BB962C8B-B14F-4D97-AF65-F5344CB8AC3E}">
        <p14:creationId xmlns:p14="http://schemas.microsoft.com/office/powerpoint/2010/main" val="232446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a:t>All students must wear their smart tags to and from school each day.  They need them throughout the day for various reasons.  If your child loses their tag, you may purchase a new one for $5.  Send the money with your child and they will be ordered and delivered within 7-10 bus</a:t>
            </a:r>
          </a:p>
        </p:txBody>
      </p:sp>
      <p:sp>
        <p:nvSpPr>
          <p:cNvPr id="4" name="Slide Number Placeholder 3"/>
          <p:cNvSpPr>
            <a:spLocks noGrp="1"/>
          </p:cNvSpPr>
          <p:nvPr>
            <p:ph type="sldNum" sz="quarter" idx="5"/>
          </p:nvPr>
        </p:nvSpPr>
        <p:spPr/>
        <p:txBody>
          <a:bodyPr/>
          <a:lstStyle/>
          <a:p>
            <a:fld id="{56862021-30F1-476E-AA04-42E842CCB5CC}" type="slidenum">
              <a:rPr lang="en-US" smtClean="0"/>
              <a:t>31</a:t>
            </a:fld>
            <a:endParaRPr lang="en-US"/>
          </a:p>
        </p:txBody>
      </p:sp>
    </p:spTree>
    <p:extLst>
      <p:ext uri="{BB962C8B-B14F-4D97-AF65-F5344CB8AC3E}">
        <p14:creationId xmlns:p14="http://schemas.microsoft.com/office/powerpoint/2010/main" val="335828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a:t>You may</a:t>
            </a:r>
            <a:r>
              <a:rPr lang="en-US" baseline="0"/>
              <a:t> not drop off along the side.  Less traffic between 7:00-7:15.  Students should be ready to get out of the car.  Parents that do not have car tags for pick up will be required to park and come in the school to be cleared to pick up the child.  </a:t>
            </a:r>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35</a:t>
            </a:fld>
            <a:endParaRPr lang="en-US"/>
          </a:p>
        </p:txBody>
      </p:sp>
    </p:spTree>
    <p:extLst>
      <p:ext uri="{BB962C8B-B14F-4D97-AF65-F5344CB8AC3E}">
        <p14:creationId xmlns:p14="http://schemas.microsoft.com/office/powerpoint/2010/main" val="1809587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a:t>
            </a:r>
            <a:r>
              <a:rPr lang="en-US" baseline="0" dirty="0"/>
              <a:t> &amp; Teachers working together = successful students. </a:t>
            </a:r>
            <a:endParaRPr lang="en-US" dirty="0"/>
          </a:p>
        </p:txBody>
      </p:sp>
      <p:sp>
        <p:nvSpPr>
          <p:cNvPr id="4" name="Slide Number Placeholder 3"/>
          <p:cNvSpPr>
            <a:spLocks noGrp="1"/>
          </p:cNvSpPr>
          <p:nvPr>
            <p:ph type="sldNum" sz="quarter" idx="10"/>
          </p:nvPr>
        </p:nvSpPr>
        <p:spPr/>
        <p:txBody>
          <a:bodyPr/>
          <a:lstStyle/>
          <a:p>
            <a:fld id="{981B5C0E-5F5A-584D-AD92-16F8882F38A1}" type="slidenum">
              <a:rPr lang="en-US" smtClean="0"/>
              <a:t>41</a:t>
            </a:fld>
            <a:endParaRPr lang="en-US"/>
          </a:p>
        </p:txBody>
      </p:sp>
    </p:spTree>
    <p:extLst>
      <p:ext uri="{BB962C8B-B14F-4D97-AF65-F5344CB8AC3E}">
        <p14:creationId xmlns:p14="http://schemas.microsoft.com/office/powerpoint/2010/main" val="126775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150" y="802299"/>
            <a:ext cx="8634824" cy="2541431"/>
          </a:xfrm>
        </p:spPr>
        <p:txBody>
          <a:bodyPr bIns="0" anchor="b">
            <a:normAutofit/>
          </a:bodyPr>
          <a:lstStyle>
            <a:lvl1pPr algn="l">
              <a:defRPr sz="6598"/>
            </a:lvl1pPr>
          </a:lstStyle>
          <a:p>
            <a:r>
              <a:rPr lang="en-US"/>
              <a:t>Click to edit Master title style</a:t>
            </a:r>
            <a:endParaRPr lang="en-US" dirty="0"/>
          </a:p>
        </p:txBody>
      </p:sp>
      <p:sp>
        <p:nvSpPr>
          <p:cNvPr id="3" name="Subtitle 2"/>
          <p:cNvSpPr>
            <a:spLocks noGrp="1"/>
          </p:cNvSpPr>
          <p:nvPr>
            <p:ph type="subTitle" idx="1"/>
          </p:nvPr>
        </p:nvSpPr>
        <p:spPr>
          <a:xfrm>
            <a:off x="2417150" y="3531205"/>
            <a:ext cx="8634823" cy="977621"/>
          </a:xfrm>
        </p:spPr>
        <p:txBody>
          <a:bodyPr tIns="91440" bIns="91440">
            <a:normAutofit/>
          </a:bodyPr>
          <a:lstStyle>
            <a:lvl1pPr marL="0" indent="0" algn="l">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9/22/2022</a:t>
            </a:fld>
            <a:endParaRPr lang="en-US" dirty="0"/>
          </a:p>
        </p:txBody>
      </p:sp>
      <p:sp>
        <p:nvSpPr>
          <p:cNvPr id="5" name="Footer Placeholder 4"/>
          <p:cNvSpPr>
            <a:spLocks noGrp="1"/>
          </p:cNvSpPr>
          <p:nvPr>
            <p:ph type="ftr" sz="quarter" idx="11"/>
          </p:nvPr>
        </p:nvSpPr>
        <p:spPr>
          <a:xfrm>
            <a:off x="2415871" y="329308"/>
            <a:ext cx="4972620" cy="309201"/>
          </a:xfrm>
        </p:spPr>
        <p:txBody>
          <a:bodyPr/>
          <a:lstStyle/>
          <a:p>
            <a:endParaRPr lang="en-US" dirty="0"/>
          </a:p>
        </p:txBody>
      </p:sp>
      <p:sp>
        <p:nvSpPr>
          <p:cNvPr id="6" name="Slide Number Placeholder 5"/>
          <p:cNvSpPr>
            <a:spLocks noGrp="1"/>
          </p:cNvSpPr>
          <p:nvPr>
            <p:ph type="sldNum" sz="quarter" idx="12"/>
          </p:nvPr>
        </p:nvSpPr>
        <p:spPr>
          <a:xfrm>
            <a:off x="1437290" y="798973"/>
            <a:ext cx="810808"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87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1DC1F7-A9E9-4D8B-8C97-C74523B2CF2A}"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26" name="Straight Connector 25"/>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816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653" y="798974"/>
            <a:ext cx="1615321"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296" y="798974"/>
            <a:ext cx="7826791"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1DC1F7-A9E9-4D8B-8C97-C74523B2CF2A}"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943665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1900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6CD4F364-66F7-40CD-A401-5559C0A4B8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DA71404A-2715-4D76-91EA-0C9C089DE1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36BDCF32-7688-4101-BF00-009836F9C25F}"/>
              </a:ext>
            </a:extLst>
          </p:cNvPr>
          <p:cNvSpPr>
            <a:spLocks noGrp="1" noChangeArrowheads="1"/>
          </p:cNvSpPr>
          <p:nvPr>
            <p:ph type="sldNum" sz="quarter" idx="12"/>
          </p:nvPr>
        </p:nvSpPr>
        <p:spPr>
          <a:ln/>
        </p:spPr>
        <p:txBody>
          <a:bodyPr/>
          <a:lstStyle>
            <a:lvl1pPr>
              <a:defRPr/>
            </a:lvl1pPr>
          </a:lstStyle>
          <a:p>
            <a:pPr>
              <a:defRPr/>
            </a:pPr>
            <a:fld id="{A3298987-4175-4CC6-AB7C-9FC812E7C978}" type="slidenum">
              <a:rPr lang="en-US" altLang="en-US"/>
              <a:pPr>
                <a:defRPr/>
              </a:pPr>
              <a:t>‹#›</a:t>
            </a:fld>
            <a:endParaRPr lang="en-US" altLang="en-US"/>
          </a:p>
        </p:txBody>
      </p:sp>
    </p:spTree>
    <p:extLst>
      <p:ext uri="{BB962C8B-B14F-4D97-AF65-F5344CB8AC3E}">
        <p14:creationId xmlns:p14="http://schemas.microsoft.com/office/powerpoint/2010/main" val="36851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1" y="2063396"/>
            <a:ext cx="5087389"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2410" y="2063396"/>
            <a:ext cx="5085213"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1DC1F7-A9E9-4D8B-8C97-C74523B2CF2A}"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309394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1DC1F7-A9E9-4D8B-8C97-C74523B2CF2A}"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33" name="Straight Connector 32"/>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933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3860" y="1756130"/>
            <a:ext cx="8640903" cy="1887950"/>
          </a:xfrm>
        </p:spPr>
        <p:txBody>
          <a:bodyPr anchor="b">
            <a:normAutofit/>
          </a:bodyPr>
          <a:lstStyle>
            <a:lvl1pPr algn="l">
              <a:defRPr sz="3599"/>
            </a:lvl1pPr>
          </a:lstStyle>
          <a:p>
            <a:r>
              <a:rPr lang="en-US"/>
              <a:t>Click to edit Master title style</a:t>
            </a:r>
            <a:endParaRPr lang="en-US" dirty="0"/>
          </a:p>
        </p:txBody>
      </p:sp>
      <p:sp>
        <p:nvSpPr>
          <p:cNvPr id="3" name="Text Placeholder 2"/>
          <p:cNvSpPr>
            <a:spLocks noGrp="1"/>
          </p:cNvSpPr>
          <p:nvPr>
            <p:ph type="body" idx="1"/>
          </p:nvPr>
        </p:nvSpPr>
        <p:spPr>
          <a:xfrm>
            <a:off x="1453861" y="3806196"/>
            <a:ext cx="8628198" cy="1012929"/>
          </a:xfrm>
        </p:spPr>
        <p:txBody>
          <a:bodyPr tIns="91440">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DC1F7-A9E9-4D8B-8C97-C74523B2CF2A}"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1453861" y="3804985"/>
            <a:ext cx="86281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272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8840" y="804890"/>
            <a:ext cx="9603134"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6954" y="2010879"/>
            <a:ext cx="464394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2101" y="2017343"/>
            <a:ext cx="464394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1DC1F7-A9E9-4D8B-8C97-C74523B2CF2A}"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5" name="Straight Connector 3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593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6815" y="804164"/>
            <a:ext cx="9605159"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6814" y="2019550"/>
            <a:ext cx="4643942"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446814" y="2824270"/>
            <a:ext cx="464394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0692" y="2023004"/>
            <a:ext cx="4643942"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0692" y="2821491"/>
            <a:ext cx="464394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1DC1F7-A9E9-4D8B-8C97-C74523B2CF2A}" type="datetimeFigureOut">
              <a:rPr lang="en-US" smtClean="0"/>
              <a:pPr/>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542E4-2CCF-42F6-9D92-ED568035133D}" type="slidenum">
              <a:rPr lang="en-US" smtClean="0"/>
              <a:pPr/>
              <a:t>‹#›</a:t>
            </a:fld>
            <a:endParaRPr lang="en-US"/>
          </a:p>
        </p:txBody>
      </p:sp>
      <p:cxnSp>
        <p:nvCxnSpPr>
          <p:cNvPr id="29" name="Straight Connector 28"/>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787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1DC1F7-A9E9-4D8B-8C97-C74523B2CF2A}" type="datetimeFigureOut">
              <a:rPr lang="en-US" smtClean="0"/>
              <a:pPr/>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542E4-2CCF-42F6-9D92-ED568035133D}" type="slidenum">
              <a:rPr lang="en-US" smtClean="0"/>
              <a:pPr/>
              <a:t>‹#›</a:t>
            </a:fld>
            <a:endParaRPr lang="en-US"/>
          </a:p>
        </p:txBody>
      </p:sp>
      <p:cxnSp>
        <p:nvCxnSpPr>
          <p:cNvPr id="25" name="Straight Connector 2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441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C1F7-A9E9-4D8B-8C97-C74523B2CF2A}" type="datetimeFigureOut">
              <a:rPr lang="en-US" smtClean="0"/>
              <a:pPr/>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12237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295" y="798973"/>
            <a:ext cx="3272247" cy="2247117"/>
          </a:xfrm>
        </p:spPr>
        <p:txBody>
          <a:bodyPr anchor="b">
            <a:normAutofit/>
          </a:bodyPr>
          <a:lstStyle>
            <a:lvl1pPr algn="l">
              <a:defRPr sz="2399"/>
            </a:lvl1pPr>
          </a:lstStyle>
          <a:p>
            <a:r>
              <a:rPr lang="en-US"/>
              <a:t>Click to edit Master title style</a:t>
            </a:r>
            <a:endParaRPr lang="en-US" dirty="0"/>
          </a:p>
        </p:txBody>
      </p:sp>
      <p:sp>
        <p:nvSpPr>
          <p:cNvPr id="3" name="Content Placeholder 2"/>
          <p:cNvSpPr>
            <a:spLocks noGrp="1"/>
          </p:cNvSpPr>
          <p:nvPr>
            <p:ph idx="1"/>
          </p:nvPr>
        </p:nvSpPr>
        <p:spPr>
          <a:xfrm>
            <a:off x="5042401" y="798974"/>
            <a:ext cx="6010904"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295" y="3205492"/>
            <a:ext cx="3274160"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17" name="Straight Connector 16"/>
          <p:cNvCxnSpPr/>
          <p:nvPr/>
        </p:nvCxnSpPr>
        <p:spPr>
          <a:xfrm>
            <a:off x="1447903" y="3205491"/>
            <a:ext cx="326863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044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5440" y="482171"/>
            <a:ext cx="4073472"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0828" y="1129513"/>
            <a:ext cx="5530887" cy="1830584"/>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2274" y="1122543"/>
            <a:ext cx="2790444" cy="3866327"/>
          </a:xfrm>
          <a:solidFill>
            <a:schemeClr val="bg1">
              <a:lumMod val="8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449951" y="3145992"/>
            <a:ext cx="5522965" cy="2003742"/>
          </a:xfrm>
        </p:spPr>
        <p:txBody>
          <a:bodyP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005" y="5469857"/>
            <a:ext cx="5525912" cy="320123"/>
          </a:xfrm>
        </p:spPr>
        <p:txBody>
          <a:bodyPr/>
          <a:lstStyle>
            <a:lvl1pPr algn="l">
              <a:defRPr/>
            </a:lvl1pPr>
          </a:lstStyle>
          <a:p>
            <a:fld id="{881DC1F7-A9E9-4D8B-8C97-C74523B2CF2A}" type="datetimeFigureOut">
              <a:rPr lang="en-US" smtClean="0"/>
              <a:pPr/>
              <a:t>9/22/2022</a:t>
            </a:fld>
            <a:endParaRPr lang="en-US"/>
          </a:p>
        </p:txBody>
      </p:sp>
      <p:sp>
        <p:nvSpPr>
          <p:cNvPr id="6" name="Footer Placeholder 5"/>
          <p:cNvSpPr>
            <a:spLocks noGrp="1"/>
          </p:cNvSpPr>
          <p:nvPr>
            <p:ph type="ftr" sz="quarter" idx="11"/>
          </p:nvPr>
        </p:nvSpPr>
        <p:spPr>
          <a:xfrm>
            <a:off x="1447005" y="318641"/>
            <a:ext cx="5539561" cy="320931"/>
          </a:xfrm>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1" name="Straight Connector 30"/>
          <p:cNvCxnSpPr/>
          <p:nvPr/>
        </p:nvCxnSpPr>
        <p:spPr>
          <a:xfrm>
            <a:off x="1447005" y="3143605"/>
            <a:ext cx="552591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367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sp>
        <p:nvSpPr>
          <p:cNvPr id="2" name="Title Placeholder 1"/>
          <p:cNvSpPr>
            <a:spLocks noGrp="1"/>
          </p:cNvSpPr>
          <p:nvPr>
            <p:ph type="title"/>
          </p:nvPr>
        </p:nvSpPr>
        <p:spPr>
          <a:xfrm>
            <a:off x="1451202" y="804520"/>
            <a:ext cx="9600774"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202" y="2015733"/>
            <a:ext cx="9600774"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2171" y="330370"/>
            <a:ext cx="349980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smtClean="0"/>
              <a:pPr/>
              <a:t>9/22/2022</a:t>
            </a:fld>
            <a:endParaRPr lang="en-US"/>
          </a:p>
        </p:txBody>
      </p:sp>
      <p:sp>
        <p:nvSpPr>
          <p:cNvPr id="5" name="Footer Placeholder 4"/>
          <p:cNvSpPr>
            <a:spLocks noGrp="1"/>
          </p:cNvSpPr>
          <p:nvPr>
            <p:ph type="ftr" sz="quarter" idx="3"/>
          </p:nvPr>
        </p:nvSpPr>
        <p:spPr>
          <a:xfrm>
            <a:off x="1451201" y="329308"/>
            <a:ext cx="593728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79935" y="798973"/>
            <a:ext cx="810808" cy="503578"/>
          </a:xfrm>
          <a:prstGeom prst="rect">
            <a:avLst/>
          </a:prstGeom>
        </p:spPr>
        <p:txBody>
          <a:bodyPr vert="horz" lIns="91440" tIns="45720" rIns="91440" bIns="45720" rtlCol="0" anchor="t"/>
          <a:lstStyle>
            <a:lvl1pPr algn="r">
              <a:defRPr sz="2799">
                <a:solidFill>
                  <a:schemeClr val="accent1"/>
                </a:solidFill>
              </a:defRPr>
            </a:lvl1pPr>
          </a:lstStyle>
          <a:p>
            <a:fld id="{299542E4-2CCF-42F6-9D92-ED568035133D}" type="slidenum">
              <a:rPr lang="en-US" smtClean="0"/>
              <a:pPr/>
              <a:t>‹#›</a:t>
            </a:fld>
            <a:endParaRPr lang="en-US"/>
          </a:p>
        </p:txBody>
      </p:sp>
      <p:cxnSp>
        <p:nvCxnSpPr>
          <p:cNvPr id="10" name="Straight Connector 9"/>
          <p:cNvCxnSpPr/>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88411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b="0" i="0" kern="1200" cap="all">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play.dreambox.com/"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lcisd.instructuremedia.com/embed/70c8fae7-c169-4dc7-ad26-7437a442501c"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lcisd.org/students-parents/family-access"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schoo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hyperlink" Target="http://www.schoolcafe.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654C6D2-B22C-4EE5-A191-985575796DB1}"/>
              </a:ext>
            </a:extLst>
          </p:cNvPr>
          <p:cNvSpPr>
            <a:spLocks noGrp="1"/>
          </p:cNvSpPr>
          <p:nvPr>
            <p:ph type="ctrTitle"/>
          </p:nvPr>
        </p:nvSpPr>
        <p:spPr>
          <a:xfrm>
            <a:off x="1452238" y="976508"/>
            <a:ext cx="5523866" cy="2367221"/>
          </a:xfrm>
        </p:spPr>
        <p:txBody>
          <a:bodyPr>
            <a:normAutofit/>
          </a:bodyPr>
          <a:lstStyle/>
          <a:p>
            <a:pPr algn="ctr"/>
            <a:r>
              <a:rPr lang="en-US" sz="5300" dirty="0">
                <a:latin typeface="KG The Last Time" panose="02000505000000020004" pitchFamily="2" charset="0"/>
              </a:rPr>
              <a:t>Welcome to Dickinson Elementary</a:t>
            </a:r>
          </a:p>
        </p:txBody>
      </p:sp>
      <p:sp>
        <p:nvSpPr>
          <p:cNvPr id="3" name="Subtitle 2">
            <a:extLst>
              <a:ext uri="{FF2B5EF4-FFF2-40B4-BE49-F238E27FC236}">
                <a16:creationId xmlns:a16="http://schemas.microsoft.com/office/drawing/2014/main" id="{4DC6937F-7C08-4EFB-8AE8-7AA8CF207828}"/>
              </a:ext>
            </a:extLst>
          </p:cNvPr>
          <p:cNvSpPr>
            <a:spLocks noGrp="1"/>
          </p:cNvSpPr>
          <p:nvPr>
            <p:ph type="subTitle" idx="1"/>
          </p:nvPr>
        </p:nvSpPr>
        <p:spPr>
          <a:xfrm>
            <a:off x="1452238" y="3531204"/>
            <a:ext cx="5529479" cy="1606576"/>
          </a:xfrm>
        </p:spPr>
        <p:txBody>
          <a:bodyPr>
            <a:normAutofit lnSpcReduction="10000"/>
          </a:bodyPr>
          <a:lstStyle/>
          <a:p>
            <a:pPr algn="ctr"/>
            <a:r>
              <a:rPr lang="en-US" sz="4700" dirty="0"/>
              <a:t>2022-2023  </a:t>
            </a:r>
          </a:p>
          <a:p>
            <a:pPr algn="ctr"/>
            <a:r>
              <a:rPr lang="en-US" sz="2800" dirty="0">
                <a:latin typeface="HelloJourney" panose="02000603000000000000" pitchFamily="2" charset="0"/>
                <a:ea typeface="HelloJourney" panose="02000603000000000000" pitchFamily="2" charset="0"/>
              </a:rPr>
              <a:t>Learning is Timeless</a:t>
            </a:r>
          </a:p>
        </p:txBody>
      </p:sp>
      <p:cxnSp>
        <p:nvCxnSpPr>
          <p:cNvPr id="39" name="Straight Connector 38">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239" y="3528543"/>
            <a:ext cx="553467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1" name="Group 40">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5440" y="482171"/>
            <a:ext cx="4073472" cy="5149101"/>
            <a:chOff x="7477388" y="482171"/>
            <a:chExt cx="4074533" cy="5149101"/>
          </a:xfrm>
        </p:grpSpPr>
        <p:sp>
          <p:nvSpPr>
            <p:cNvPr id="42" name="Rectangle 41">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9553" y="977965"/>
            <a:ext cx="3118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9" name="Straight Connector 48">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Dickinson Elementary School">
            <a:extLst>
              <a:ext uri="{FF2B5EF4-FFF2-40B4-BE49-F238E27FC236}">
                <a16:creationId xmlns:a16="http://schemas.microsoft.com/office/drawing/2014/main" id="{60437D37-62B7-DA91-6CF9-20A2FD914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5612" y="1410049"/>
            <a:ext cx="2992572" cy="327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07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2"/>
          <p:cNvSpPr/>
          <p:nvPr/>
        </p:nvSpPr>
        <p:spPr>
          <a:xfrm>
            <a:off x="188912" y="457200"/>
            <a:ext cx="11811000" cy="1015622"/>
          </a:xfrm>
          <a:prstGeom prst="rect">
            <a:avLst/>
          </a:prstGeom>
          <a:noFill/>
          <a:ln>
            <a:noFill/>
          </a:ln>
        </p:spPr>
        <p:txBody>
          <a:bodyPr spcFirstLastPara="1" wrap="square" lIns="91425" tIns="45700" rIns="91425" bIns="45700" anchor="t" anchorCtr="0">
            <a:spAutoFit/>
          </a:bodyPr>
          <a:lstStyle/>
          <a:p>
            <a:pPr algn="ctr"/>
            <a:r>
              <a:rPr lang="en-US" sz="6000" dirty="0">
                <a:solidFill>
                  <a:srgbClr val="0070C0"/>
                </a:solidFill>
                <a:latin typeface="KG The Last Time" panose="02000505000000020004" pitchFamily="2" charset="0"/>
                <a:ea typeface="Arial"/>
                <a:cs typeface="Ideal Sans Medium" pitchFamily="50" charset="0"/>
                <a:sym typeface="Arial"/>
              </a:rPr>
              <a:t>GRA Level D</a:t>
            </a:r>
            <a:endParaRPr sz="6000" dirty="0">
              <a:solidFill>
                <a:srgbClr val="0070C0"/>
              </a:solidFill>
              <a:latin typeface="KG The Last Time" panose="02000505000000020004" pitchFamily="2" charset="0"/>
              <a:ea typeface="Arial"/>
              <a:cs typeface="Ideal Sans Medium" pitchFamily="50" charset="0"/>
              <a:sym typeface="Arial"/>
            </a:endParaRPr>
          </a:p>
        </p:txBody>
      </p:sp>
      <p:pic>
        <p:nvPicPr>
          <p:cNvPr id="4" name="Picture 3">
            <a:extLst>
              <a:ext uri="{FF2B5EF4-FFF2-40B4-BE49-F238E27FC236}">
                <a16:creationId xmlns:a16="http://schemas.microsoft.com/office/drawing/2014/main" id="{A7021064-71F0-30D6-0CEA-63633CDDE0C9}"/>
              </a:ext>
            </a:extLst>
          </p:cNvPr>
          <p:cNvPicPr>
            <a:picLocks noChangeAspect="1"/>
          </p:cNvPicPr>
          <p:nvPr/>
        </p:nvPicPr>
        <p:blipFill>
          <a:blip r:embed="rId3"/>
          <a:stretch>
            <a:fillRect/>
          </a:stretch>
        </p:blipFill>
        <p:spPr>
          <a:xfrm>
            <a:off x="1675606" y="2057400"/>
            <a:ext cx="8837612" cy="3918819"/>
          </a:xfrm>
          <a:prstGeom prst="rect">
            <a:avLst/>
          </a:prstGeom>
        </p:spPr>
      </p:pic>
    </p:spTree>
    <p:extLst>
      <p:ext uri="{BB962C8B-B14F-4D97-AF65-F5344CB8AC3E}">
        <p14:creationId xmlns:p14="http://schemas.microsoft.com/office/powerpoint/2010/main" val="386675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2"/>
          <p:cNvSpPr/>
          <p:nvPr/>
        </p:nvSpPr>
        <p:spPr>
          <a:xfrm>
            <a:off x="188912" y="457200"/>
            <a:ext cx="11811000" cy="1015622"/>
          </a:xfrm>
          <a:prstGeom prst="rect">
            <a:avLst/>
          </a:prstGeom>
          <a:noFill/>
          <a:ln>
            <a:noFill/>
          </a:ln>
        </p:spPr>
        <p:txBody>
          <a:bodyPr spcFirstLastPara="1" wrap="square" lIns="91425" tIns="45700" rIns="91425" bIns="45700" anchor="t" anchorCtr="0">
            <a:spAutoFit/>
          </a:bodyPr>
          <a:lstStyle/>
          <a:p>
            <a:pPr algn="ctr"/>
            <a:r>
              <a:rPr lang="en-US" sz="6000" dirty="0">
                <a:solidFill>
                  <a:srgbClr val="0070C0"/>
                </a:solidFill>
                <a:latin typeface="KG The Last Time" panose="02000505000000020004" pitchFamily="2" charset="0"/>
                <a:ea typeface="Arial"/>
                <a:cs typeface="Ideal Sans Medium" pitchFamily="50" charset="0"/>
                <a:sym typeface="Arial"/>
              </a:rPr>
              <a:t>GRA Level I</a:t>
            </a:r>
            <a:endParaRPr sz="6000" dirty="0">
              <a:solidFill>
                <a:srgbClr val="0070C0"/>
              </a:solidFill>
              <a:latin typeface="KG The Last Time" panose="02000505000000020004" pitchFamily="2" charset="0"/>
              <a:ea typeface="Arial"/>
              <a:cs typeface="Ideal Sans Medium" pitchFamily="50" charset="0"/>
              <a:sym typeface="Arial"/>
            </a:endParaRPr>
          </a:p>
        </p:txBody>
      </p:sp>
      <p:pic>
        <p:nvPicPr>
          <p:cNvPr id="6" name="Picture 5">
            <a:extLst>
              <a:ext uri="{FF2B5EF4-FFF2-40B4-BE49-F238E27FC236}">
                <a16:creationId xmlns:a16="http://schemas.microsoft.com/office/drawing/2014/main" id="{E1195348-9BE3-F8F6-62B1-F6AA2450EC08}"/>
              </a:ext>
            </a:extLst>
          </p:cNvPr>
          <p:cNvPicPr>
            <a:picLocks noChangeAspect="1"/>
          </p:cNvPicPr>
          <p:nvPr/>
        </p:nvPicPr>
        <p:blipFill>
          <a:blip r:embed="rId3"/>
          <a:stretch>
            <a:fillRect/>
          </a:stretch>
        </p:blipFill>
        <p:spPr>
          <a:xfrm>
            <a:off x="2513012" y="1981200"/>
            <a:ext cx="7015162" cy="4096618"/>
          </a:xfrm>
          <a:prstGeom prst="rect">
            <a:avLst/>
          </a:prstGeom>
        </p:spPr>
      </p:pic>
    </p:spTree>
    <p:extLst>
      <p:ext uri="{BB962C8B-B14F-4D97-AF65-F5344CB8AC3E}">
        <p14:creationId xmlns:p14="http://schemas.microsoft.com/office/powerpoint/2010/main" val="155362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0EF9-DB21-4708-8F09-CCA8C544955C}"/>
              </a:ext>
            </a:extLst>
          </p:cNvPr>
          <p:cNvSpPr>
            <a:spLocks noGrp="1"/>
          </p:cNvSpPr>
          <p:nvPr>
            <p:ph type="title"/>
          </p:nvPr>
        </p:nvSpPr>
        <p:spPr>
          <a:xfrm>
            <a:off x="834330" y="342419"/>
            <a:ext cx="10520164" cy="1049235"/>
          </a:xfrm>
        </p:spPr>
        <p:txBody>
          <a:bodyPr>
            <a:noAutofit/>
          </a:bodyPr>
          <a:lstStyle/>
          <a:p>
            <a:pPr algn="ctr"/>
            <a:r>
              <a:rPr lang="en-US" sz="8000" dirty="0">
                <a:solidFill>
                  <a:srgbClr val="0070C0"/>
                </a:solidFill>
                <a:latin typeface="KG The Last Time" panose="02000505000000020004" pitchFamily="2" charset="0"/>
                <a:cs typeface="Ideal Sans Medium" pitchFamily="50" charset="0"/>
              </a:rPr>
              <a:t>Writing</a:t>
            </a:r>
          </a:p>
        </p:txBody>
      </p:sp>
      <p:sp>
        <p:nvSpPr>
          <p:cNvPr id="3" name="Content Placeholder 2">
            <a:extLst>
              <a:ext uri="{FF2B5EF4-FFF2-40B4-BE49-F238E27FC236}">
                <a16:creationId xmlns:a16="http://schemas.microsoft.com/office/drawing/2014/main" id="{519A951F-82BE-4902-917C-B5B7C6F41A8F}"/>
              </a:ext>
            </a:extLst>
          </p:cNvPr>
          <p:cNvSpPr>
            <a:spLocks noGrp="1"/>
          </p:cNvSpPr>
          <p:nvPr>
            <p:ph idx="1"/>
          </p:nvPr>
        </p:nvSpPr>
        <p:spPr>
          <a:xfrm>
            <a:off x="684212" y="2015733"/>
            <a:ext cx="6324600" cy="4080267"/>
          </a:xfrm>
        </p:spPr>
        <p:txBody>
          <a:bodyPr>
            <a:normAutofit fontScale="92500" lnSpcReduction="10000"/>
          </a:bodyPr>
          <a:lstStyle/>
          <a:p>
            <a:pPr lvl="1"/>
            <a:r>
              <a:rPr lang="en-US" sz="2800" dirty="0">
                <a:latin typeface="KG Neatly Printed" panose="02000506000000020003" pitchFamily="2" charset="0"/>
              </a:rPr>
              <a:t>Personal Narratives</a:t>
            </a:r>
          </a:p>
          <a:p>
            <a:pPr lvl="1"/>
            <a:r>
              <a:rPr lang="en-US" sz="2800" dirty="0">
                <a:latin typeface="KG Neatly Printed" panose="02000506000000020003" pitchFamily="2" charset="0"/>
                <a:cs typeface="Ideal Sans Medium" pitchFamily="50" charset="0"/>
              </a:rPr>
              <a:t>How-to</a:t>
            </a:r>
          </a:p>
          <a:p>
            <a:pPr lvl="1"/>
            <a:r>
              <a:rPr lang="en-US" sz="2800" dirty="0">
                <a:latin typeface="KG Neatly Printed" panose="02000506000000020003" pitchFamily="2" charset="0"/>
                <a:cs typeface="Ideal Sans Medium" pitchFamily="50" charset="0"/>
              </a:rPr>
              <a:t>Informational text</a:t>
            </a:r>
          </a:p>
          <a:p>
            <a:pPr lvl="1"/>
            <a:r>
              <a:rPr lang="en-US" sz="2800" dirty="0">
                <a:latin typeface="KG Neatly Printed" panose="02000506000000020003" pitchFamily="2" charset="0"/>
                <a:cs typeface="Ideal Sans Medium" pitchFamily="50" charset="0"/>
              </a:rPr>
              <a:t>Imaginative/Creative writing</a:t>
            </a:r>
          </a:p>
          <a:p>
            <a:pPr lvl="1"/>
            <a:r>
              <a:rPr lang="en-US" sz="2800" dirty="0">
                <a:latin typeface="KG Neatly Printed" panose="02000506000000020003" pitchFamily="2" charset="0"/>
                <a:cs typeface="Ideal Sans Medium" pitchFamily="50" charset="0"/>
              </a:rPr>
              <a:t>Writing process</a:t>
            </a:r>
          </a:p>
          <a:p>
            <a:pPr lvl="1"/>
            <a:r>
              <a:rPr lang="en-US" sz="2800" dirty="0">
                <a:latin typeface="KG Neatly Printed" panose="02000506000000020003" pitchFamily="2" charset="0"/>
                <a:cs typeface="Ideal Sans Medium" pitchFamily="50" charset="0"/>
              </a:rPr>
              <a:t>5 STAR sentences</a:t>
            </a:r>
          </a:p>
          <a:p>
            <a:pPr lvl="1"/>
            <a:r>
              <a:rPr lang="en-US" sz="2800" dirty="0">
                <a:latin typeface="KG Neatly Printed" panose="02000506000000020003" pitchFamily="2" charset="0"/>
                <a:cs typeface="Ideal Sans Medium" pitchFamily="50" charset="0"/>
              </a:rPr>
              <a:t>Grammar/conventions</a:t>
            </a:r>
          </a:p>
          <a:p>
            <a:pPr lvl="1"/>
            <a:r>
              <a:rPr lang="en-US" sz="2800" dirty="0">
                <a:latin typeface="KG Neatly Printed" panose="02000506000000020003" pitchFamily="2" charset="0"/>
                <a:cs typeface="Ideal Sans Medium" pitchFamily="50" charset="0"/>
              </a:rPr>
              <a:t>Sight word spelling</a:t>
            </a:r>
          </a:p>
        </p:txBody>
      </p:sp>
      <p:pic>
        <p:nvPicPr>
          <p:cNvPr id="4098" name="Picture 2" descr="School student character holding big pencil clipart">
            <a:extLst>
              <a:ext uri="{FF2B5EF4-FFF2-40B4-BE49-F238E27FC236}">
                <a16:creationId xmlns:a16="http://schemas.microsoft.com/office/drawing/2014/main" id="{0AF16C3E-1F33-95DB-C070-DF0365624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151" y="2015733"/>
            <a:ext cx="2920773" cy="385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28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0EF9-DB21-4708-8F09-CCA8C544955C}"/>
              </a:ext>
            </a:extLst>
          </p:cNvPr>
          <p:cNvSpPr>
            <a:spLocks noGrp="1"/>
          </p:cNvSpPr>
          <p:nvPr>
            <p:ph type="title"/>
          </p:nvPr>
        </p:nvSpPr>
        <p:spPr>
          <a:xfrm>
            <a:off x="834330" y="342419"/>
            <a:ext cx="10520164" cy="1049235"/>
          </a:xfrm>
        </p:spPr>
        <p:txBody>
          <a:bodyPr>
            <a:noAutofit/>
          </a:bodyPr>
          <a:lstStyle/>
          <a:p>
            <a:pPr algn="ctr"/>
            <a:r>
              <a:rPr lang="en-US" sz="8000" dirty="0">
                <a:solidFill>
                  <a:srgbClr val="0070C0"/>
                </a:solidFill>
                <a:latin typeface="KG The Last Time" panose="02000505000000020004" pitchFamily="2" charset="0"/>
                <a:cs typeface="Ideal Sans Medium" pitchFamily="50" charset="0"/>
              </a:rPr>
              <a:t>Math</a:t>
            </a:r>
          </a:p>
        </p:txBody>
      </p:sp>
      <p:sp>
        <p:nvSpPr>
          <p:cNvPr id="3" name="Content Placeholder 2">
            <a:extLst>
              <a:ext uri="{FF2B5EF4-FFF2-40B4-BE49-F238E27FC236}">
                <a16:creationId xmlns:a16="http://schemas.microsoft.com/office/drawing/2014/main" id="{519A951F-82BE-4902-917C-B5B7C6F41A8F}"/>
              </a:ext>
            </a:extLst>
          </p:cNvPr>
          <p:cNvSpPr>
            <a:spLocks noGrp="1"/>
          </p:cNvSpPr>
          <p:nvPr>
            <p:ph idx="1"/>
          </p:nvPr>
        </p:nvSpPr>
        <p:spPr>
          <a:xfrm>
            <a:off x="689551" y="1810328"/>
            <a:ext cx="6324600" cy="4686780"/>
          </a:xfrm>
        </p:spPr>
        <p:txBody>
          <a:bodyPr>
            <a:normAutofit fontScale="92500" lnSpcReduction="20000"/>
          </a:bodyPr>
          <a:lstStyle/>
          <a:p>
            <a:pPr lvl="1"/>
            <a:r>
              <a:rPr lang="en-US" sz="2400" dirty="0">
                <a:latin typeface="KG Neatly Printed" panose="02000506000000020003" pitchFamily="2" charset="0"/>
              </a:rPr>
              <a:t>Addition/Subtraction within 20 </a:t>
            </a:r>
          </a:p>
          <a:p>
            <a:pPr lvl="1"/>
            <a:r>
              <a:rPr lang="en-US" sz="2400" dirty="0">
                <a:latin typeface="KG Neatly Printed" panose="02000506000000020003" pitchFamily="2" charset="0"/>
              </a:rPr>
              <a:t>Story problems within 20 </a:t>
            </a:r>
          </a:p>
          <a:p>
            <a:pPr lvl="1"/>
            <a:r>
              <a:rPr lang="en-US" sz="2400" dirty="0">
                <a:latin typeface="KG Neatly Printed" panose="02000506000000020003" pitchFamily="2" charset="0"/>
              </a:rPr>
              <a:t> Skip counting (10s, 5s, 2s) </a:t>
            </a:r>
          </a:p>
          <a:p>
            <a:pPr lvl="1"/>
            <a:r>
              <a:rPr lang="en-US" sz="2400" dirty="0">
                <a:latin typeface="KG Neatly Printed" panose="02000506000000020003" pitchFamily="2" charset="0"/>
              </a:rPr>
              <a:t>Place Value to 120 </a:t>
            </a:r>
          </a:p>
          <a:p>
            <a:pPr lvl="1"/>
            <a:r>
              <a:rPr lang="en-US" sz="2400" dirty="0">
                <a:latin typeface="KG Neatly Printed" panose="02000506000000020003" pitchFamily="2" charset="0"/>
              </a:rPr>
              <a:t>Representing numbers to 120 </a:t>
            </a:r>
          </a:p>
          <a:p>
            <a:pPr lvl="1"/>
            <a:r>
              <a:rPr lang="en-US" sz="2400" dirty="0">
                <a:latin typeface="KG Neatly Printed" panose="02000506000000020003" pitchFamily="2" charset="0"/>
              </a:rPr>
              <a:t>Ordering numbers to 120 </a:t>
            </a:r>
          </a:p>
          <a:p>
            <a:pPr lvl="1"/>
            <a:r>
              <a:rPr lang="en-US" sz="2400" dirty="0">
                <a:latin typeface="KG Neatly Printed" panose="02000506000000020003" pitchFamily="2" charset="0"/>
              </a:rPr>
              <a:t>Graphing </a:t>
            </a:r>
          </a:p>
          <a:p>
            <a:pPr lvl="1"/>
            <a:r>
              <a:rPr lang="en-US" sz="2400" dirty="0">
                <a:latin typeface="KG Neatly Printed" panose="02000506000000020003" pitchFamily="2" charset="0"/>
              </a:rPr>
              <a:t>Geometry (shapes and attributes) </a:t>
            </a:r>
          </a:p>
          <a:p>
            <a:pPr lvl="1"/>
            <a:r>
              <a:rPr lang="en-US" sz="2400" dirty="0">
                <a:latin typeface="KG Neatly Printed" panose="02000506000000020003" pitchFamily="2" charset="0"/>
              </a:rPr>
              <a:t>Telling time (hour and half hour) </a:t>
            </a:r>
          </a:p>
          <a:p>
            <a:pPr lvl="1"/>
            <a:r>
              <a:rPr lang="en-US" sz="2400" dirty="0">
                <a:latin typeface="KG Neatly Printed" panose="02000506000000020003" pitchFamily="2" charset="0"/>
              </a:rPr>
              <a:t>Money (coin value, and counting) </a:t>
            </a:r>
          </a:p>
          <a:p>
            <a:pPr lvl="1"/>
            <a:r>
              <a:rPr lang="en-US" sz="2400" dirty="0">
                <a:latin typeface="KG Neatly Printed" panose="02000506000000020003" pitchFamily="2" charset="0"/>
              </a:rPr>
              <a:t>Measurement (non-standard units)</a:t>
            </a:r>
            <a:endParaRPr lang="en-US" sz="2400" dirty="0">
              <a:latin typeface="KG Neatly Printed" panose="02000506000000020003" pitchFamily="2" charset="0"/>
              <a:cs typeface="Ideal Sans Medium" pitchFamily="50" charset="0"/>
            </a:endParaRPr>
          </a:p>
        </p:txBody>
      </p:sp>
      <p:pic>
        <p:nvPicPr>
          <p:cNvPr id="5122" name="Picture 2" descr="Kids Math Clipart Images – Browse 4,661 Stock Photos, Vectors, and Video |  Adobe Stock">
            <a:extLst>
              <a:ext uri="{FF2B5EF4-FFF2-40B4-BE49-F238E27FC236}">
                <a16:creationId xmlns:a16="http://schemas.microsoft.com/office/drawing/2014/main" id="{3A640FCD-B213-C9B7-F9F7-EADF14FF5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012" y="2027729"/>
            <a:ext cx="4533900" cy="361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14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CE629-22C9-D78E-3D26-89C893130828}"/>
              </a:ext>
            </a:extLst>
          </p:cNvPr>
          <p:cNvSpPr>
            <a:spLocks noGrp="1"/>
          </p:cNvSpPr>
          <p:nvPr>
            <p:ph sz="half" idx="1"/>
          </p:nvPr>
        </p:nvSpPr>
        <p:spPr>
          <a:xfrm>
            <a:off x="496382" y="2133600"/>
            <a:ext cx="10932029" cy="3448595"/>
          </a:xfrm>
        </p:spPr>
        <p:txBody>
          <a:bodyPr vert="horz" lIns="91440" tIns="45720" rIns="91440" bIns="45720" rtlCol="0" anchor="t">
            <a:normAutofit/>
          </a:bodyPr>
          <a:lstStyle/>
          <a:p>
            <a:pPr marL="342900" indent="-342900">
              <a:lnSpc>
                <a:spcPts val="2800"/>
              </a:lnSpc>
            </a:pPr>
            <a:r>
              <a:rPr lang="en-US" sz="2800" dirty="0" err="1">
                <a:solidFill>
                  <a:srgbClr val="B71E42"/>
                </a:solidFill>
                <a:latin typeface="KG Neatly Printed" panose="02000506000000020003" pitchFamily="2" charset="0"/>
              </a:rPr>
              <a:t>Dreambox</a:t>
            </a:r>
            <a:r>
              <a:rPr lang="en-US" sz="2800" dirty="0">
                <a:solidFill>
                  <a:srgbClr val="B71E42"/>
                </a:solidFill>
                <a:latin typeface="KG Neatly Printed" panose="02000506000000020003" pitchFamily="2" charset="0"/>
              </a:rPr>
              <a:t> is a math learning environment that </a:t>
            </a:r>
            <a:r>
              <a:rPr lang="en-US" sz="2800" b="1" dirty="0">
                <a:solidFill>
                  <a:srgbClr val="B71E42"/>
                </a:solidFill>
                <a:latin typeface="KG Neatly Printed" panose="02000506000000020003" pitchFamily="2" charset="0"/>
              </a:rPr>
              <a:t>adapts to</a:t>
            </a:r>
            <a:r>
              <a:rPr lang="en-US" sz="2800" dirty="0">
                <a:solidFill>
                  <a:srgbClr val="B71E42"/>
                </a:solidFill>
                <a:latin typeface="KG Neatly Printed" panose="02000506000000020003" pitchFamily="2" charset="0"/>
              </a:rPr>
              <a:t> your </a:t>
            </a:r>
            <a:r>
              <a:rPr lang="en-US" sz="2800" b="1" dirty="0">
                <a:solidFill>
                  <a:srgbClr val="B71E42"/>
                </a:solidFill>
                <a:latin typeface="KG Neatly Printed" panose="02000506000000020003" pitchFamily="2" charset="0"/>
              </a:rPr>
              <a:t>student’s needs</a:t>
            </a:r>
            <a:r>
              <a:rPr lang="en-US" sz="2800" dirty="0">
                <a:solidFill>
                  <a:srgbClr val="B71E42"/>
                </a:solidFill>
                <a:latin typeface="KG Neatly Printed" panose="02000506000000020003" pitchFamily="2" charset="0"/>
              </a:rPr>
              <a:t>.</a:t>
            </a:r>
            <a:endParaRPr lang="en-US" sz="2800" dirty="0">
              <a:solidFill>
                <a:srgbClr val="B71E42"/>
              </a:solidFill>
              <a:latin typeface="KG Neatly Printed" panose="02000506000000020003" pitchFamily="2" charset="0"/>
              <a:ea typeface="+mn-lt"/>
              <a:cs typeface="+mn-lt"/>
            </a:endParaRPr>
          </a:p>
          <a:p>
            <a:pPr marL="342900" indent="-342900">
              <a:lnSpc>
                <a:spcPts val="2800"/>
              </a:lnSpc>
            </a:pPr>
            <a:r>
              <a:rPr lang="en-US" sz="2800" dirty="0">
                <a:solidFill>
                  <a:srgbClr val="B71E42"/>
                </a:solidFill>
                <a:latin typeface="KG Neatly Printed" panose="02000506000000020003" pitchFamily="2" charset="0"/>
              </a:rPr>
              <a:t>Students see practice </a:t>
            </a:r>
            <a:r>
              <a:rPr lang="en-US" sz="2800" b="1" dirty="0">
                <a:solidFill>
                  <a:srgbClr val="B71E42"/>
                </a:solidFill>
                <a:latin typeface="KG Neatly Printed" panose="02000506000000020003" pitchFamily="2" charset="0"/>
              </a:rPr>
              <a:t>units and lessons dependent</a:t>
            </a:r>
            <a:r>
              <a:rPr lang="en-US" sz="2800" dirty="0">
                <a:solidFill>
                  <a:srgbClr val="B71E42"/>
                </a:solidFill>
                <a:latin typeface="KG Neatly Printed" panose="02000506000000020003" pitchFamily="2" charset="0"/>
              </a:rPr>
              <a:t> on how they perform on assessments.</a:t>
            </a:r>
            <a:endParaRPr lang="en-US" sz="2800" dirty="0">
              <a:solidFill>
                <a:srgbClr val="B71E42"/>
              </a:solidFill>
              <a:latin typeface="KG Neatly Printed" panose="02000506000000020003" pitchFamily="2" charset="0"/>
              <a:ea typeface="+mn-lt"/>
              <a:cs typeface="+mn-lt"/>
            </a:endParaRPr>
          </a:p>
          <a:p>
            <a:pPr marL="342900" indent="-342900">
              <a:lnSpc>
                <a:spcPts val="2800"/>
              </a:lnSpc>
            </a:pPr>
            <a:r>
              <a:rPr lang="en-US" sz="2800" dirty="0" err="1">
                <a:solidFill>
                  <a:srgbClr val="B71E42"/>
                </a:solidFill>
                <a:latin typeface="KG Neatly Printed" panose="02000506000000020003" pitchFamily="2" charset="0"/>
              </a:rPr>
              <a:t>Dreambox</a:t>
            </a:r>
            <a:r>
              <a:rPr lang="en-US" sz="2800" dirty="0">
                <a:solidFill>
                  <a:srgbClr val="B71E42"/>
                </a:solidFill>
                <a:latin typeface="KG Neatly Printed" panose="02000506000000020003" pitchFamily="2" charset="0"/>
              </a:rPr>
              <a:t> heavily incorporates </a:t>
            </a:r>
            <a:r>
              <a:rPr lang="en-US" sz="2800" b="1" dirty="0">
                <a:solidFill>
                  <a:srgbClr val="B71E42"/>
                </a:solidFill>
                <a:latin typeface="KG Neatly Printed" panose="02000506000000020003" pitchFamily="2" charset="0"/>
              </a:rPr>
              <a:t>manipulatives</a:t>
            </a:r>
            <a:r>
              <a:rPr lang="en-US" sz="2800" dirty="0">
                <a:solidFill>
                  <a:srgbClr val="B71E42"/>
                </a:solidFill>
                <a:latin typeface="KG Neatly Printed" panose="02000506000000020003" pitchFamily="2" charset="0"/>
              </a:rPr>
              <a:t>. </a:t>
            </a:r>
          </a:p>
          <a:p>
            <a:pPr marL="342900" indent="-342900">
              <a:lnSpc>
                <a:spcPts val="2800"/>
              </a:lnSpc>
            </a:pPr>
            <a:r>
              <a:rPr lang="en-US" sz="2800" dirty="0">
                <a:solidFill>
                  <a:srgbClr val="B71E42"/>
                </a:solidFill>
                <a:latin typeface="KG Neatly Printed" panose="02000506000000020003" pitchFamily="2" charset="0"/>
              </a:rPr>
              <a:t>Since </a:t>
            </a:r>
            <a:r>
              <a:rPr lang="en-US" sz="2800" dirty="0" err="1">
                <a:solidFill>
                  <a:srgbClr val="B71E42"/>
                </a:solidFill>
                <a:latin typeface="KG Neatly Printed" panose="02000506000000020003" pitchFamily="2" charset="0"/>
              </a:rPr>
              <a:t>Dreambox</a:t>
            </a:r>
            <a:r>
              <a:rPr lang="en-US" sz="2800" dirty="0">
                <a:solidFill>
                  <a:srgbClr val="B71E42"/>
                </a:solidFill>
                <a:latin typeface="KG Neatly Printed" panose="02000506000000020003" pitchFamily="2" charset="0"/>
              </a:rPr>
              <a:t> is </a:t>
            </a:r>
            <a:r>
              <a:rPr lang="en-US" sz="2800" b="1" dirty="0">
                <a:solidFill>
                  <a:srgbClr val="B71E42"/>
                </a:solidFill>
                <a:latin typeface="KG Neatly Printed" panose="02000506000000020003" pitchFamily="2" charset="0"/>
              </a:rPr>
              <a:t>adaptive</a:t>
            </a:r>
            <a:r>
              <a:rPr lang="en-US" sz="2800" dirty="0">
                <a:solidFill>
                  <a:srgbClr val="B71E42"/>
                </a:solidFill>
                <a:latin typeface="KG Neatly Printed" panose="02000506000000020003" pitchFamily="2" charset="0"/>
              </a:rPr>
              <a:t>, teachers have little control over what unit students are working on.</a:t>
            </a:r>
          </a:p>
          <a:p>
            <a:pPr marL="342900" indent="-342900">
              <a:lnSpc>
                <a:spcPts val="2800"/>
              </a:lnSpc>
            </a:pPr>
            <a:r>
              <a:rPr lang="en-US" sz="2800" dirty="0">
                <a:solidFill>
                  <a:srgbClr val="B71E42"/>
                </a:solidFill>
                <a:latin typeface="KG Neatly Printed" panose="02000506000000020003" pitchFamily="2" charset="0"/>
              </a:rPr>
              <a:t> </a:t>
            </a:r>
            <a:r>
              <a:rPr lang="en-US" sz="2800" dirty="0" err="1">
                <a:solidFill>
                  <a:srgbClr val="B71E42"/>
                </a:solidFill>
                <a:latin typeface="KG Neatly Printed" panose="02000506000000020003" pitchFamily="2" charset="0"/>
              </a:rPr>
              <a:t>Dreambox</a:t>
            </a:r>
            <a:r>
              <a:rPr lang="en-US" sz="2800" dirty="0">
                <a:solidFill>
                  <a:srgbClr val="B71E42"/>
                </a:solidFill>
                <a:latin typeface="KG Neatly Printed" panose="02000506000000020003" pitchFamily="2" charset="0"/>
              </a:rPr>
              <a:t> </a:t>
            </a:r>
            <a:r>
              <a:rPr lang="en-US" sz="2800" b="1" dirty="0">
                <a:solidFill>
                  <a:srgbClr val="B71E42"/>
                </a:solidFill>
                <a:latin typeface="KG Neatly Printed" panose="02000506000000020003" pitchFamily="2" charset="0"/>
              </a:rPr>
              <a:t>decides what skills</a:t>
            </a:r>
            <a:r>
              <a:rPr lang="en-US" sz="2800" dirty="0">
                <a:solidFill>
                  <a:srgbClr val="B71E42"/>
                </a:solidFill>
                <a:latin typeface="KG Neatly Printed" panose="02000506000000020003" pitchFamily="2" charset="0"/>
              </a:rPr>
              <a:t> your student needs to practice and when they are ready for new lessons.</a:t>
            </a:r>
            <a:endParaRPr lang="en-US" sz="2800" dirty="0">
              <a:solidFill>
                <a:srgbClr val="B71E42"/>
              </a:solidFill>
              <a:latin typeface="KG Neatly Printed" panose="02000506000000020003" pitchFamily="2" charset="0"/>
              <a:ea typeface="+mn-lt"/>
              <a:cs typeface="+mn-lt"/>
            </a:endParaRPr>
          </a:p>
          <a:p>
            <a:pPr marL="342900" indent="-342900">
              <a:lnSpc>
                <a:spcPts val="2800"/>
              </a:lnSpc>
            </a:pPr>
            <a:endParaRPr lang="en-US" sz="1750" dirty="0">
              <a:solidFill>
                <a:srgbClr val="B71E42"/>
              </a:solidFill>
              <a:latin typeface="Arial Rounded MT Bold" panose="020F0704030504030204" pitchFamily="34" charset="0"/>
              <a:ea typeface="+mn-lt"/>
              <a:cs typeface="+mn-lt"/>
            </a:endParaRPr>
          </a:p>
          <a:p>
            <a:pPr marL="342900" indent="-342900">
              <a:lnSpc>
                <a:spcPts val="2800"/>
              </a:lnSpc>
            </a:pPr>
            <a:endParaRPr lang="en-US" sz="1750" dirty="0">
              <a:ea typeface="+mn-lt"/>
              <a:cs typeface="+mn-lt"/>
            </a:endParaRPr>
          </a:p>
        </p:txBody>
      </p:sp>
      <p:sp>
        <p:nvSpPr>
          <p:cNvPr id="4" name="Content Placeholder 3">
            <a:extLst>
              <a:ext uri="{FF2B5EF4-FFF2-40B4-BE49-F238E27FC236}">
                <a16:creationId xmlns:a16="http://schemas.microsoft.com/office/drawing/2014/main" id="{C7A82318-8D3C-2879-AE19-13F43A48FB7B}"/>
              </a:ext>
            </a:extLst>
          </p:cNvPr>
          <p:cNvSpPr>
            <a:spLocks noGrp="1"/>
          </p:cNvSpPr>
          <p:nvPr>
            <p:ph sz="half" idx="2"/>
          </p:nvPr>
        </p:nvSpPr>
        <p:spPr>
          <a:xfrm>
            <a:off x="496382" y="1828800"/>
            <a:ext cx="11290543" cy="4226948"/>
          </a:xfrm>
        </p:spPr>
        <p:txBody>
          <a:bodyPr vert="horz" lIns="91440" tIns="45720" rIns="91440" bIns="45720" rtlCol="0" anchor="t">
            <a:normAutofit/>
          </a:bodyPr>
          <a:lstStyle/>
          <a:p>
            <a:pPr marL="227965" indent="-227965"/>
            <a:endParaRPr lang="en-US" sz="1750" dirty="0">
              <a:ea typeface="+mn-lt"/>
              <a:cs typeface="+mn-lt"/>
            </a:endParaRPr>
          </a:p>
          <a:p>
            <a:pPr marL="227965" indent="-227965"/>
            <a:endParaRPr lang="en-US" sz="1750" dirty="0"/>
          </a:p>
        </p:txBody>
      </p:sp>
      <p:pic>
        <p:nvPicPr>
          <p:cNvPr id="1026" name="Picture 2" descr="DreamBox Learning Math on the App Store">
            <a:extLst>
              <a:ext uri="{FF2B5EF4-FFF2-40B4-BE49-F238E27FC236}">
                <a16:creationId xmlns:a16="http://schemas.microsoft.com/office/drawing/2014/main" id="{ED54AD51-98CC-6673-EB63-6C39229CD3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20C143-B89F-C5B8-519D-B627260862D4}"/>
              </a:ext>
            </a:extLst>
          </p:cNvPr>
          <p:cNvSpPr>
            <a:spLocks noGrp="1"/>
          </p:cNvSpPr>
          <p:nvPr>
            <p:ph type="title"/>
          </p:nvPr>
        </p:nvSpPr>
        <p:spPr>
          <a:xfrm>
            <a:off x="3122612" y="457200"/>
            <a:ext cx="6167210" cy="1049235"/>
          </a:xfrm>
        </p:spPr>
        <p:txBody>
          <a:bodyPr>
            <a:normAutofit/>
          </a:bodyPr>
          <a:lstStyle/>
          <a:p>
            <a:r>
              <a:rPr lang="en-US" sz="6600" dirty="0" err="1">
                <a:solidFill>
                  <a:srgbClr val="0070C0"/>
                </a:solidFill>
                <a:latin typeface="KG The Last Time" panose="02000505000000020004" pitchFamily="2" charset="0"/>
                <a:ea typeface="Calibri Light"/>
                <a:cs typeface="Calibri Light"/>
              </a:rPr>
              <a:t>Dreambox</a:t>
            </a:r>
            <a:endParaRPr lang="en-US" sz="4000" dirty="0">
              <a:solidFill>
                <a:srgbClr val="0070C0"/>
              </a:solidFill>
              <a:latin typeface="KG The Last Time" panose="02000505000000020004" pitchFamily="2" charset="0"/>
            </a:endParaRPr>
          </a:p>
        </p:txBody>
      </p:sp>
      <p:pic>
        <p:nvPicPr>
          <p:cNvPr id="18434" name="Picture 2" descr="Dreambox Math Review - EducationalAppStore">
            <a:extLst>
              <a:ext uri="{FF2B5EF4-FFF2-40B4-BE49-F238E27FC236}">
                <a16:creationId xmlns:a16="http://schemas.microsoft.com/office/drawing/2014/main" id="{D56DFF44-6FE9-73CC-36DF-1A4DA1D37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6171" y="116610"/>
            <a:ext cx="2689320" cy="201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94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D2BB-241F-10BA-569A-BEA3319AA477}"/>
              </a:ext>
            </a:extLst>
          </p:cNvPr>
          <p:cNvSpPr>
            <a:spLocks noGrp="1"/>
          </p:cNvSpPr>
          <p:nvPr>
            <p:ph type="title"/>
          </p:nvPr>
        </p:nvSpPr>
        <p:spPr>
          <a:xfrm>
            <a:off x="1141412" y="409248"/>
            <a:ext cx="10394174" cy="1158140"/>
          </a:xfrm>
        </p:spPr>
        <p:txBody>
          <a:bodyPr>
            <a:normAutofit fontScale="90000"/>
          </a:bodyPr>
          <a:lstStyle/>
          <a:p>
            <a:r>
              <a:rPr lang="en-US" sz="5400" cap="all" dirty="0">
                <a:solidFill>
                  <a:srgbClr val="0070C0"/>
                </a:solidFill>
                <a:latin typeface="KG The Last Time" panose="02000505000000020004" pitchFamily="2" charset="0"/>
                <a:ea typeface="+mj-lt"/>
                <a:cs typeface="+mj-lt"/>
              </a:rPr>
              <a:t>How To Access </a:t>
            </a:r>
            <a:r>
              <a:rPr lang="en-US" sz="5400" cap="all" dirty="0" err="1">
                <a:solidFill>
                  <a:srgbClr val="0070C0"/>
                </a:solidFill>
                <a:latin typeface="KG The Last Time" panose="02000505000000020004" pitchFamily="2" charset="0"/>
                <a:ea typeface="+mj-lt"/>
                <a:cs typeface="+mj-lt"/>
              </a:rPr>
              <a:t>Dreambox</a:t>
            </a:r>
            <a:endParaRPr lang="en-US" sz="5400" dirty="0">
              <a:solidFill>
                <a:srgbClr val="0070C0"/>
              </a:solidFill>
              <a:latin typeface="KG The Last Time" panose="02000505000000020004" pitchFamily="2" charset="0"/>
              <a:ea typeface="Calibri Light"/>
              <a:cs typeface="Calibri Light"/>
            </a:endParaRPr>
          </a:p>
        </p:txBody>
      </p:sp>
      <p:sp>
        <p:nvSpPr>
          <p:cNvPr id="3" name="Content Placeholder 2">
            <a:extLst>
              <a:ext uri="{FF2B5EF4-FFF2-40B4-BE49-F238E27FC236}">
                <a16:creationId xmlns:a16="http://schemas.microsoft.com/office/drawing/2014/main" id="{276F7346-20EB-BE13-C497-9DC8092648B3}"/>
              </a:ext>
            </a:extLst>
          </p:cNvPr>
          <p:cNvSpPr>
            <a:spLocks noGrp="1"/>
          </p:cNvSpPr>
          <p:nvPr>
            <p:ph sz="quarter" idx="13"/>
          </p:nvPr>
        </p:nvSpPr>
        <p:spPr>
          <a:xfrm>
            <a:off x="685622" y="1960373"/>
            <a:ext cx="5408790" cy="3311189"/>
          </a:xfrm>
        </p:spPr>
        <p:txBody>
          <a:bodyPr>
            <a:normAutofit/>
          </a:bodyPr>
          <a:lstStyle/>
          <a:p>
            <a:pPr marL="0" indent="0" algn="ctr">
              <a:lnSpc>
                <a:spcPct val="100000"/>
              </a:lnSpc>
              <a:spcBef>
                <a:spcPts val="0"/>
              </a:spcBef>
              <a:buNone/>
            </a:pPr>
            <a:r>
              <a:rPr lang="en-US" sz="2400" dirty="0">
                <a:solidFill>
                  <a:srgbClr val="B71E42"/>
                </a:solidFill>
                <a:latin typeface="KG Neatly Printed" panose="02000506000000020003" pitchFamily="2" charset="0"/>
                <a:ea typeface="+mn-lt"/>
                <a:cs typeface="+mn-lt"/>
              </a:rPr>
              <a:t>To access on a PC, </a:t>
            </a:r>
          </a:p>
          <a:p>
            <a:pPr marL="0" indent="0" algn="ctr">
              <a:lnSpc>
                <a:spcPct val="100000"/>
              </a:lnSpc>
              <a:spcBef>
                <a:spcPts val="0"/>
              </a:spcBef>
              <a:buNone/>
            </a:pPr>
            <a:r>
              <a:rPr lang="en-US" sz="2400" dirty="0">
                <a:solidFill>
                  <a:srgbClr val="B71E42"/>
                </a:solidFill>
                <a:latin typeface="KG Neatly Printed" panose="02000506000000020003" pitchFamily="2" charset="0"/>
                <a:ea typeface="+mn-lt"/>
                <a:cs typeface="+mn-lt"/>
              </a:rPr>
              <a:t>your student needs to log in to </a:t>
            </a:r>
            <a:r>
              <a:rPr lang="en-US" sz="2400" dirty="0" err="1">
                <a:solidFill>
                  <a:srgbClr val="B71E42"/>
                </a:solidFill>
                <a:latin typeface="KG Neatly Printed" panose="02000506000000020003" pitchFamily="2" charset="0"/>
                <a:ea typeface="+mn-lt"/>
                <a:cs typeface="+mn-lt"/>
              </a:rPr>
              <a:t>ClassLink</a:t>
            </a:r>
            <a:r>
              <a:rPr lang="en-US" sz="2400" dirty="0">
                <a:solidFill>
                  <a:srgbClr val="B71E42"/>
                </a:solidFill>
                <a:latin typeface="KG Neatly Printed" panose="02000506000000020003" pitchFamily="2" charset="0"/>
                <a:ea typeface="+mn-lt"/>
                <a:cs typeface="+mn-lt"/>
              </a:rPr>
              <a:t> and click on the </a:t>
            </a:r>
            <a:r>
              <a:rPr lang="en-US" sz="2400" dirty="0" err="1">
                <a:solidFill>
                  <a:srgbClr val="B71E42"/>
                </a:solidFill>
                <a:latin typeface="KG Neatly Printed" panose="02000506000000020003" pitchFamily="2" charset="0"/>
                <a:ea typeface="+mn-lt"/>
                <a:cs typeface="+mn-lt"/>
              </a:rPr>
              <a:t>DreamBox</a:t>
            </a:r>
            <a:r>
              <a:rPr lang="en-US" sz="2400" dirty="0">
                <a:solidFill>
                  <a:srgbClr val="B71E42"/>
                </a:solidFill>
                <a:latin typeface="KG Neatly Printed" panose="02000506000000020003" pitchFamily="2" charset="0"/>
                <a:ea typeface="+mn-lt"/>
                <a:cs typeface="+mn-lt"/>
              </a:rPr>
              <a:t> icon. </a:t>
            </a:r>
          </a:p>
          <a:p>
            <a:pPr marL="227965" indent="-227965"/>
            <a:endParaRPr lang="en-US" sz="1750" dirty="0"/>
          </a:p>
        </p:txBody>
      </p:sp>
      <p:pic>
        <p:nvPicPr>
          <p:cNvPr id="5" name="Picture 5" descr="A picture containing logo&#10;&#10;Description automatically generated">
            <a:extLst>
              <a:ext uri="{FF2B5EF4-FFF2-40B4-BE49-F238E27FC236}">
                <a16:creationId xmlns:a16="http://schemas.microsoft.com/office/drawing/2014/main" id="{7BFC6621-1C23-FEC1-2DF1-720041644A83}"/>
              </a:ext>
            </a:extLst>
          </p:cNvPr>
          <p:cNvPicPr>
            <a:picLocks noGrp="1" noChangeAspect="1"/>
          </p:cNvPicPr>
          <p:nvPr>
            <p:ph sz="quarter" idx="14"/>
          </p:nvPr>
        </p:nvPicPr>
        <p:blipFill>
          <a:blip r:embed="rId2"/>
          <a:stretch>
            <a:fillRect/>
          </a:stretch>
        </p:blipFill>
        <p:spPr>
          <a:xfrm>
            <a:off x="2172457" y="3200400"/>
            <a:ext cx="2113717" cy="2299678"/>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E21C8653-AC46-8F32-2D27-879C11B61E6F}"/>
              </a:ext>
            </a:extLst>
          </p:cNvPr>
          <p:cNvSpPr txBox="1">
            <a:spLocks/>
          </p:cNvSpPr>
          <p:nvPr/>
        </p:nvSpPr>
        <p:spPr>
          <a:xfrm>
            <a:off x="5890434" y="1905000"/>
            <a:ext cx="5592131"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10000"/>
              <a:buFont typeface="Wingdings" panose="05000000000000000000" pitchFamily="2" charset="2"/>
              <a:buChar char="§"/>
              <a:defRPr sz="17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lnSpc>
                <a:spcPct val="100000"/>
              </a:lnSpc>
              <a:spcBef>
                <a:spcPts val="0"/>
              </a:spcBef>
              <a:buNone/>
            </a:pPr>
            <a:r>
              <a:rPr lang="en-US" sz="2400" dirty="0">
                <a:solidFill>
                  <a:srgbClr val="B71E42"/>
                </a:solidFill>
                <a:latin typeface="KG Neatly Printed" panose="02000506000000020003" pitchFamily="2" charset="0"/>
                <a:ea typeface="+mn-lt"/>
                <a:cs typeface="+mn-lt"/>
              </a:rPr>
              <a:t>To access </a:t>
            </a:r>
            <a:r>
              <a:rPr lang="en-US" sz="2400" dirty="0" err="1">
                <a:solidFill>
                  <a:srgbClr val="B71E42"/>
                </a:solidFill>
                <a:latin typeface="KG Neatly Printed" panose="02000506000000020003" pitchFamily="2" charset="0"/>
                <a:ea typeface="+mn-lt"/>
                <a:cs typeface="+mn-lt"/>
              </a:rPr>
              <a:t>Dreambox</a:t>
            </a:r>
            <a:r>
              <a:rPr lang="en-US" sz="2400" dirty="0">
                <a:solidFill>
                  <a:srgbClr val="B71E42"/>
                </a:solidFill>
                <a:latin typeface="KG Neatly Printed" panose="02000506000000020003" pitchFamily="2" charset="0"/>
                <a:ea typeface="+mn-lt"/>
                <a:cs typeface="+mn-lt"/>
              </a:rPr>
              <a:t> on an iPad,</a:t>
            </a:r>
          </a:p>
          <a:p>
            <a:pPr marL="0" indent="0" algn="ctr">
              <a:lnSpc>
                <a:spcPct val="100000"/>
              </a:lnSpc>
              <a:spcBef>
                <a:spcPts val="0"/>
              </a:spcBef>
              <a:buNone/>
            </a:pPr>
            <a:r>
              <a:rPr lang="en-US" sz="2400" dirty="0">
                <a:solidFill>
                  <a:srgbClr val="B71E42"/>
                </a:solidFill>
                <a:latin typeface="KG Neatly Printed" panose="02000506000000020003" pitchFamily="2" charset="0"/>
                <a:ea typeface="+mn-lt"/>
                <a:cs typeface="+mn-lt"/>
              </a:rPr>
              <a:t> </a:t>
            </a:r>
            <a:r>
              <a:rPr lang="en-US" sz="2400" dirty="0">
                <a:solidFill>
                  <a:srgbClr val="B71E42"/>
                </a:solidFill>
                <a:highlight>
                  <a:srgbClr val="FFFF00"/>
                </a:highlight>
                <a:latin typeface="KG Neatly Printed" panose="02000506000000020003" pitchFamily="2" charset="0"/>
                <a:ea typeface="+mn-lt"/>
                <a:cs typeface="+mn-lt"/>
              </a:rPr>
              <a:t>download the </a:t>
            </a:r>
            <a:r>
              <a:rPr lang="en-US" sz="2400" dirty="0" err="1">
                <a:solidFill>
                  <a:srgbClr val="B71E42"/>
                </a:solidFill>
                <a:highlight>
                  <a:srgbClr val="FFFF00"/>
                </a:highlight>
                <a:latin typeface="KG Neatly Printed" panose="02000506000000020003" pitchFamily="2" charset="0"/>
                <a:ea typeface="+mn-lt"/>
                <a:cs typeface="+mn-lt"/>
              </a:rPr>
              <a:t>Classlink</a:t>
            </a:r>
            <a:r>
              <a:rPr lang="en-US" sz="2400" dirty="0">
                <a:solidFill>
                  <a:srgbClr val="B71E42"/>
                </a:solidFill>
                <a:highlight>
                  <a:srgbClr val="FFFF00"/>
                </a:highlight>
                <a:latin typeface="KG Neatly Printed" panose="02000506000000020003" pitchFamily="2" charset="0"/>
                <a:ea typeface="+mn-lt"/>
                <a:cs typeface="+mn-lt"/>
              </a:rPr>
              <a:t> app </a:t>
            </a:r>
            <a:r>
              <a:rPr lang="en-US" sz="2400" b="1" dirty="0">
                <a:solidFill>
                  <a:srgbClr val="B71E42"/>
                </a:solidFill>
                <a:highlight>
                  <a:srgbClr val="FFFF00"/>
                </a:highlight>
                <a:latin typeface="KG Neatly Printed" panose="02000506000000020003" pitchFamily="2" charset="0"/>
                <a:ea typeface="+mn-lt"/>
                <a:cs typeface="+mn-lt"/>
              </a:rPr>
              <a:t>and</a:t>
            </a:r>
            <a:r>
              <a:rPr lang="en-US" sz="2400" dirty="0">
                <a:solidFill>
                  <a:srgbClr val="B71E42"/>
                </a:solidFill>
                <a:highlight>
                  <a:srgbClr val="FFFF00"/>
                </a:highlight>
                <a:latin typeface="KG Neatly Printed" panose="02000506000000020003" pitchFamily="2" charset="0"/>
                <a:ea typeface="+mn-lt"/>
                <a:cs typeface="+mn-lt"/>
              </a:rPr>
              <a:t> the </a:t>
            </a:r>
            <a:r>
              <a:rPr lang="en-US" sz="2400" dirty="0" err="1">
                <a:solidFill>
                  <a:srgbClr val="B71E42"/>
                </a:solidFill>
                <a:highlight>
                  <a:srgbClr val="FFFF00"/>
                </a:highlight>
                <a:latin typeface="KG Neatly Printed" panose="02000506000000020003" pitchFamily="2" charset="0"/>
                <a:ea typeface="+mn-lt"/>
                <a:cs typeface="+mn-lt"/>
              </a:rPr>
              <a:t>Dreambox</a:t>
            </a:r>
            <a:r>
              <a:rPr lang="en-US" sz="2400" dirty="0">
                <a:solidFill>
                  <a:srgbClr val="B71E42"/>
                </a:solidFill>
                <a:highlight>
                  <a:srgbClr val="FFFF00"/>
                </a:highlight>
                <a:latin typeface="KG Neatly Printed" panose="02000506000000020003" pitchFamily="2" charset="0"/>
                <a:ea typeface="+mn-lt"/>
                <a:cs typeface="+mn-lt"/>
              </a:rPr>
              <a:t> app. </a:t>
            </a:r>
          </a:p>
          <a:p>
            <a:pPr marL="0" indent="0" algn="ctr">
              <a:lnSpc>
                <a:spcPct val="100000"/>
              </a:lnSpc>
              <a:spcBef>
                <a:spcPts val="0"/>
              </a:spcBef>
              <a:buNone/>
            </a:pPr>
            <a:r>
              <a:rPr lang="en-US" sz="2400" dirty="0">
                <a:solidFill>
                  <a:srgbClr val="B71E42"/>
                </a:solidFill>
                <a:latin typeface="KG Neatly Printed" panose="02000506000000020003" pitchFamily="2" charset="0"/>
                <a:ea typeface="+mn-lt"/>
                <a:cs typeface="+mn-lt"/>
              </a:rPr>
              <a:t>Login the </a:t>
            </a:r>
            <a:r>
              <a:rPr lang="en-US" sz="2400" dirty="0" err="1">
                <a:solidFill>
                  <a:srgbClr val="B71E42"/>
                </a:solidFill>
                <a:latin typeface="KG Neatly Printed" panose="02000506000000020003" pitchFamily="2" charset="0"/>
                <a:ea typeface="+mn-lt"/>
                <a:cs typeface="+mn-lt"/>
              </a:rPr>
              <a:t>Classlink</a:t>
            </a:r>
            <a:r>
              <a:rPr lang="en-US" sz="2400" dirty="0">
                <a:solidFill>
                  <a:srgbClr val="B71E42"/>
                </a:solidFill>
                <a:latin typeface="KG Neatly Printed" panose="02000506000000020003" pitchFamily="2" charset="0"/>
                <a:ea typeface="+mn-lt"/>
                <a:cs typeface="+mn-lt"/>
              </a:rPr>
              <a:t> app. Click on the </a:t>
            </a:r>
            <a:r>
              <a:rPr lang="en-US" sz="2400" dirty="0" err="1">
                <a:solidFill>
                  <a:srgbClr val="B71E42"/>
                </a:solidFill>
                <a:latin typeface="KG Neatly Printed" panose="02000506000000020003" pitchFamily="2" charset="0"/>
                <a:ea typeface="+mn-lt"/>
                <a:cs typeface="+mn-lt"/>
              </a:rPr>
              <a:t>Dreambox</a:t>
            </a:r>
            <a:r>
              <a:rPr lang="en-US" sz="2400" dirty="0">
                <a:solidFill>
                  <a:srgbClr val="B71E42"/>
                </a:solidFill>
                <a:latin typeface="KG Neatly Printed" panose="02000506000000020003" pitchFamily="2" charset="0"/>
                <a:ea typeface="+mn-lt"/>
                <a:cs typeface="+mn-lt"/>
              </a:rPr>
              <a:t> icon. </a:t>
            </a:r>
          </a:p>
          <a:p>
            <a:pPr marL="0" indent="0" algn="ctr">
              <a:lnSpc>
                <a:spcPct val="100000"/>
              </a:lnSpc>
              <a:spcBef>
                <a:spcPts val="0"/>
              </a:spcBef>
              <a:buNone/>
            </a:pPr>
            <a:r>
              <a:rPr lang="en-US" sz="2400" dirty="0">
                <a:solidFill>
                  <a:srgbClr val="B71E42"/>
                </a:solidFill>
                <a:latin typeface="KG Neatly Printed" panose="02000506000000020003" pitchFamily="2" charset="0"/>
                <a:ea typeface="+mn-lt"/>
                <a:cs typeface="+mn-lt"/>
              </a:rPr>
              <a:t>It will prompt you to launch the </a:t>
            </a:r>
            <a:r>
              <a:rPr lang="en-US" sz="2400" dirty="0" err="1">
                <a:solidFill>
                  <a:srgbClr val="B71E42"/>
                </a:solidFill>
                <a:latin typeface="KG Neatly Printed" panose="02000506000000020003" pitchFamily="2" charset="0"/>
                <a:ea typeface="+mn-lt"/>
                <a:cs typeface="+mn-lt"/>
              </a:rPr>
              <a:t>Dreambox</a:t>
            </a:r>
            <a:r>
              <a:rPr lang="en-US" sz="2400" dirty="0">
                <a:solidFill>
                  <a:srgbClr val="B71E42"/>
                </a:solidFill>
                <a:latin typeface="KG Neatly Printed" panose="02000506000000020003" pitchFamily="2" charset="0"/>
                <a:ea typeface="+mn-lt"/>
                <a:cs typeface="+mn-lt"/>
              </a:rPr>
              <a:t> app. The program will automatically open in the app. </a:t>
            </a:r>
            <a:r>
              <a:rPr lang="en-US" sz="1750" dirty="0">
                <a:solidFill>
                  <a:srgbClr val="B71E42"/>
                </a:solidFill>
                <a:latin typeface="Arial Rounded MT Bold" panose="020F0704030504030204" pitchFamily="34" charset="0"/>
                <a:ea typeface="+mn-lt"/>
                <a:cs typeface="+mn-lt"/>
              </a:rPr>
              <a:t> </a:t>
            </a:r>
          </a:p>
          <a:p>
            <a:pPr marL="227965" indent="-227965">
              <a:lnSpc>
                <a:spcPct val="100000"/>
              </a:lnSpc>
              <a:spcBef>
                <a:spcPts val="0"/>
              </a:spcBef>
            </a:pPr>
            <a:endParaRPr lang="en-US" sz="1750" dirty="0">
              <a:solidFill>
                <a:srgbClr val="FF0000"/>
              </a:solidFill>
              <a:ea typeface="+mn-lt"/>
              <a:cs typeface="+mn-lt"/>
            </a:endParaRPr>
          </a:p>
          <a:p>
            <a:pPr marL="227965" indent="-227965"/>
            <a:endParaRPr lang="en-US" sz="1750" dirty="0"/>
          </a:p>
        </p:txBody>
      </p:sp>
      <p:pic>
        <p:nvPicPr>
          <p:cNvPr id="11" name="Picture 11" descr="Graphical user interface, application, icon&#10;&#10;Description automatically generated">
            <a:extLst>
              <a:ext uri="{FF2B5EF4-FFF2-40B4-BE49-F238E27FC236}">
                <a16:creationId xmlns:a16="http://schemas.microsoft.com/office/drawing/2014/main" id="{18E1B7AE-A548-F979-FFB2-32D0E3C85C3A}"/>
              </a:ext>
            </a:extLst>
          </p:cNvPr>
          <p:cNvPicPr>
            <a:picLocks noChangeAspect="1"/>
          </p:cNvPicPr>
          <p:nvPr/>
        </p:nvPicPr>
        <p:blipFill>
          <a:blip r:embed="rId3"/>
          <a:stretch>
            <a:fillRect/>
          </a:stretch>
        </p:blipFill>
        <p:spPr>
          <a:xfrm>
            <a:off x="6410964" y="3948425"/>
            <a:ext cx="1787737" cy="1820564"/>
          </a:xfrm>
          <a:prstGeom prst="rect">
            <a:avLst/>
          </a:prstGeom>
          <a:ln>
            <a:noFill/>
          </a:ln>
          <a:effectLst>
            <a:outerShdw blurRad="292100" dist="139700" dir="2700000" algn="tl" rotWithShape="0">
              <a:srgbClr val="333333">
                <a:alpha val="65000"/>
              </a:srgbClr>
            </a:outerShdw>
          </a:effectLst>
        </p:spPr>
      </p:pic>
      <p:pic>
        <p:nvPicPr>
          <p:cNvPr id="4" name="Picture 2" descr="DreamBox Learning Math on the App Store">
            <a:extLst>
              <a:ext uri="{FF2B5EF4-FFF2-40B4-BE49-F238E27FC236}">
                <a16:creationId xmlns:a16="http://schemas.microsoft.com/office/drawing/2014/main" id="{4F13B8BF-604B-CF7F-D1B4-6533A74831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667" t="16164" r="32000" b="16162"/>
          <a:stretch/>
        </p:blipFill>
        <p:spPr bwMode="auto">
          <a:xfrm>
            <a:off x="9218612" y="3903435"/>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01C4-21ED-2D8E-0BAD-3E7EDA228AB4}"/>
              </a:ext>
            </a:extLst>
          </p:cNvPr>
          <p:cNvSpPr>
            <a:spLocks noGrp="1"/>
          </p:cNvSpPr>
          <p:nvPr>
            <p:ph type="title"/>
          </p:nvPr>
        </p:nvSpPr>
        <p:spPr>
          <a:xfrm>
            <a:off x="1026969" y="609601"/>
            <a:ext cx="10401443" cy="1143000"/>
          </a:xfrm>
        </p:spPr>
        <p:txBody>
          <a:bodyPr>
            <a:normAutofit/>
          </a:bodyPr>
          <a:lstStyle/>
          <a:p>
            <a:pPr algn="ctr"/>
            <a:r>
              <a:rPr lang="en-US" sz="4800" dirty="0">
                <a:solidFill>
                  <a:srgbClr val="0070C0"/>
                </a:solidFill>
                <a:latin typeface="KG The Last Time" panose="02000505000000020004" pitchFamily="2" charset="0"/>
                <a:ea typeface="Calibri Light"/>
                <a:cs typeface="Calibri Light"/>
              </a:rPr>
              <a:t>District Expectation</a:t>
            </a:r>
            <a:endParaRPr lang="en-US" sz="4800" dirty="0">
              <a:solidFill>
                <a:srgbClr val="0070C0"/>
              </a:solidFill>
              <a:latin typeface="KG The Last Time" panose="02000505000000020004" pitchFamily="2" charset="0"/>
            </a:endParaRPr>
          </a:p>
        </p:txBody>
      </p:sp>
      <p:sp>
        <p:nvSpPr>
          <p:cNvPr id="3" name="Content Placeholder 2">
            <a:extLst>
              <a:ext uri="{FF2B5EF4-FFF2-40B4-BE49-F238E27FC236}">
                <a16:creationId xmlns:a16="http://schemas.microsoft.com/office/drawing/2014/main" id="{FD0182D1-D83E-F5ED-7F6B-CC980B9F4FE6}"/>
              </a:ext>
            </a:extLst>
          </p:cNvPr>
          <p:cNvSpPr>
            <a:spLocks noGrp="1"/>
          </p:cNvSpPr>
          <p:nvPr>
            <p:ph idx="1"/>
          </p:nvPr>
        </p:nvSpPr>
        <p:spPr>
          <a:xfrm>
            <a:off x="798368" y="2362200"/>
            <a:ext cx="10401443" cy="3680464"/>
          </a:xfrm>
        </p:spPr>
        <p:txBody>
          <a:bodyPr>
            <a:normAutofit/>
          </a:bodyPr>
          <a:lstStyle/>
          <a:p>
            <a:pPr marL="0" indent="0" algn="ctr">
              <a:buNone/>
            </a:pPr>
            <a:r>
              <a:rPr lang="en-US" sz="4000" dirty="0">
                <a:latin typeface="KG Neatly Printed" panose="02000506000000020003" pitchFamily="2" charset="0"/>
                <a:ea typeface="+mn-lt"/>
                <a:cs typeface="+mn-lt"/>
              </a:rPr>
              <a:t>FOR STUDENTS TO MAKE PROGRESS</a:t>
            </a:r>
          </a:p>
          <a:p>
            <a:pPr marL="0" indent="0" algn="ctr">
              <a:buNone/>
            </a:pPr>
            <a:r>
              <a:rPr lang="en-US" sz="4000" dirty="0">
                <a:latin typeface="KG Neatly Printed" panose="02000506000000020003" pitchFamily="2" charset="0"/>
                <a:ea typeface="+mn-lt"/>
                <a:cs typeface="+mn-lt"/>
              </a:rPr>
              <a:t> IT IS RECOMMENDED THAT STUDENTS </a:t>
            </a:r>
          </a:p>
          <a:p>
            <a:pPr marL="0" indent="0" algn="ctr">
              <a:buNone/>
            </a:pPr>
            <a:r>
              <a:rPr lang="en-US" sz="4000" dirty="0">
                <a:highlight>
                  <a:srgbClr val="FFFF00"/>
                </a:highlight>
                <a:latin typeface="KG Neatly Printed" panose="02000506000000020003" pitchFamily="2" charset="0"/>
                <a:ea typeface="+mn-lt"/>
                <a:cs typeface="+mn-lt"/>
              </a:rPr>
              <a:t>COMPLETE 5 LESSONS PER WEEK. </a:t>
            </a:r>
            <a:endParaRPr lang="en-US" sz="4000" dirty="0">
              <a:highlight>
                <a:srgbClr val="FFFF00"/>
              </a:highlight>
              <a:latin typeface="KG Neatly Printed" panose="02000506000000020003" pitchFamily="2" charset="0"/>
            </a:endParaRPr>
          </a:p>
          <a:p>
            <a:pPr marL="227965" indent="-227965"/>
            <a:endParaRPr lang="en-US" sz="1600" dirty="0"/>
          </a:p>
        </p:txBody>
      </p:sp>
      <p:pic>
        <p:nvPicPr>
          <p:cNvPr id="4" name="Picture 2" descr="DreamBox Learning Math on the App Store">
            <a:extLst>
              <a:ext uri="{FF2B5EF4-FFF2-40B4-BE49-F238E27FC236}">
                <a16:creationId xmlns:a16="http://schemas.microsoft.com/office/drawing/2014/main" id="{9BEB4B76-DA4C-E0B8-51DD-BE07AD9DAE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2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92AA-D53F-F47D-8165-63123250765E}"/>
              </a:ext>
            </a:extLst>
          </p:cNvPr>
          <p:cNvSpPr>
            <a:spLocks noGrp="1"/>
          </p:cNvSpPr>
          <p:nvPr>
            <p:ph type="title"/>
          </p:nvPr>
        </p:nvSpPr>
        <p:spPr/>
        <p:txBody>
          <a:bodyPr>
            <a:normAutofit/>
          </a:bodyPr>
          <a:lstStyle/>
          <a:p>
            <a:pPr algn="ctr"/>
            <a:r>
              <a:rPr lang="en-US" sz="6600" cap="all" dirty="0">
                <a:solidFill>
                  <a:srgbClr val="0070C0"/>
                </a:solidFill>
                <a:latin typeface="KG The Last Time" panose="02000505000000020004" pitchFamily="2" charset="0"/>
                <a:ea typeface="+mj-lt"/>
                <a:cs typeface="+mj-lt"/>
              </a:rPr>
              <a:t>TIPS FOR PARENTS</a:t>
            </a:r>
            <a:endParaRPr lang="en-US" sz="6600" dirty="0">
              <a:solidFill>
                <a:srgbClr val="0070C0"/>
              </a:solidFill>
              <a:latin typeface="KG The Last Time" panose="02000505000000020004" pitchFamily="2" charset="0"/>
              <a:ea typeface="+mj-lt"/>
              <a:cs typeface="+mj-lt"/>
            </a:endParaRPr>
          </a:p>
          <a:p>
            <a:endParaRPr lang="en-US" sz="3950" dirty="0">
              <a:ea typeface="Calibri Light"/>
              <a:cs typeface="Calibri Light"/>
            </a:endParaRPr>
          </a:p>
        </p:txBody>
      </p:sp>
      <p:sp>
        <p:nvSpPr>
          <p:cNvPr id="4" name="Content Placeholder 3">
            <a:extLst>
              <a:ext uri="{FF2B5EF4-FFF2-40B4-BE49-F238E27FC236}">
                <a16:creationId xmlns:a16="http://schemas.microsoft.com/office/drawing/2014/main" id="{64AE2C79-FAF1-B282-8EF2-C47380288B16}"/>
              </a:ext>
            </a:extLst>
          </p:cNvPr>
          <p:cNvSpPr>
            <a:spLocks noGrp="1"/>
          </p:cNvSpPr>
          <p:nvPr>
            <p:ph sz="half" idx="2"/>
          </p:nvPr>
        </p:nvSpPr>
        <p:spPr>
          <a:xfrm>
            <a:off x="379412" y="2658089"/>
            <a:ext cx="5029200" cy="2644457"/>
          </a:xfrm>
        </p:spPr>
        <p:txBody>
          <a:bodyPr vert="horz" lIns="91440" tIns="45720" rIns="91440" bIns="45720" rtlCol="0" anchor="t">
            <a:normAutofit/>
          </a:bodyPr>
          <a:lstStyle/>
          <a:p>
            <a:pPr marL="342900" indent="-342900">
              <a:lnSpc>
                <a:spcPts val="2800"/>
              </a:lnSpc>
            </a:pPr>
            <a:r>
              <a:rPr lang="en-US" sz="2800" b="1" dirty="0">
                <a:latin typeface="KG Neatly Printed" panose="02000506000000020003" pitchFamily="2" charset="0"/>
              </a:rPr>
              <a:t>Encourage students to FINISH a full lesson.</a:t>
            </a:r>
            <a:r>
              <a:rPr lang="en-US" sz="2800" dirty="0">
                <a:latin typeface="KG Neatly Printed" panose="02000506000000020003" pitchFamily="2" charset="0"/>
              </a:rPr>
              <a:t> </a:t>
            </a:r>
            <a:endParaRPr lang="en-US" sz="2800" dirty="0">
              <a:latin typeface="KG Neatly Printed" panose="02000506000000020003" pitchFamily="2" charset="0"/>
              <a:ea typeface="+mn-lt"/>
              <a:cs typeface="+mn-lt"/>
            </a:endParaRPr>
          </a:p>
          <a:p>
            <a:pPr marL="342900" indent="-342900">
              <a:lnSpc>
                <a:spcPts val="2800"/>
              </a:lnSpc>
            </a:pPr>
            <a:r>
              <a:rPr lang="en-US" sz="2800" b="1" dirty="0">
                <a:latin typeface="KG Neatly Printed" panose="02000506000000020003" pitchFamily="2" charset="0"/>
              </a:rPr>
              <a:t>Encourage them to use the </a:t>
            </a:r>
            <a:br>
              <a:rPr lang="en-US" sz="2800" b="1" dirty="0">
                <a:latin typeface="KG Neatly Printed" panose="02000506000000020003" pitchFamily="2" charset="0"/>
              </a:rPr>
            </a:br>
            <a:r>
              <a:rPr lang="en-US" sz="2800" b="1" dirty="0">
                <a:latin typeface="KG Neatly Printed" panose="02000506000000020003" pitchFamily="2" charset="0"/>
              </a:rPr>
              <a:t>“Help”  (K-8) and  </a:t>
            </a:r>
            <a:endParaRPr lang="en-US" sz="2800" dirty="0">
              <a:latin typeface="KG Neatly Printed" panose="02000506000000020003" pitchFamily="2" charset="0"/>
              <a:ea typeface="+mn-lt"/>
              <a:cs typeface="+mn-lt"/>
            </a:endParaRPr>
          </a:p>
          <a:p>
            <a:pPr marL="342900" indent="-342900">
              <a:lnSpc>
                <a:spcPts val="2800"/>
              </a:lnSpc>
            </a:pPr>
            <a:r>
              <a:rPr lang="en-US" sz="2800" b="1" dirty="0">
                <a:latin typeface="KG Neatly Printed" panose="02000506000000020003" pitchFamily="2" charset="0"/>
              </a:rPr>
              <a:t>Use only the program. </a:t>
            </a:r>
            <a:br>
              <a:rPr lang="en-US" sz="2800" b="1" dirty="0">
                <a:latin typeface="KG Neatly Printed" panose="02000506000000020003" pitchFamily="2" charset="0"/>
              </a:rPr>
            </a:br>
            <a:r>
              <a:rPr lang="en-US" sz="2800" u="sng" dirty="0">
                <a:latin typeface="KG Neatly Printed" panose="02000506000000020003" pitchFamily="2" charset="0"/>
              </a:rPr>
              <a:t>No pencil, paper, or calculator</a:t>
            </a:r>
            <a:endParaRPr lang="en-US" sz="2800" dirty="0">
              <a:latin typeface="KG Neatly Printed" panose="02000506000000020003" pitchFamily="2" charset="0"/>
              <a:ea typeface="+mn-lt"/>
              <a:cs typeface="+mn-lt"/>
            </a:endParaRPr>
          </a:p>
          <a:p>
            <a:pPr marL="227965" indent="-227965"/>
            <a:endParaRPr lang="en-US" sz="1750" dirty="0"/>
          </a:p>
        </p:txBody>
      </p:sp>
      <p:sp>
        <p:nvSpPr>
          <p:cNvPr id="6" name="Content Placeholder 5">
            <a:extLst>
              <a:ext uri="{FF2B5EF4-FFF2-40B4-BE49-F238E27FC236}">
                <a16:creationId xmlns:a16="http://schemas.microsoft.com/office/drawing/2014/main" id="{0A1B6374-105E-C414-0BD9-91C5753329F7}"/>
              </a:ext>
            </a:extLst>
          </p:cNvPr>
          <p:cNvSpPr>
            <a:spLocks noGrp="1"/>
          </p:cNvSpPr>
          <p:nvPr>
            <p:ph sz="quarter" idx="4"/>
          </p:nvPr>
        </p:nvSpPr>
        <p:spPr>
          <a:xfrm>
            <a:off x="5408612" y="2658089"/>
            <a:ext cx="6263956" cy="1704060"/>
          </a:xfrm>
        </p:spPr>
        <p:txBody>
          <a:bodyPr vert="horz" lIns="91440" tIns="45720" rIns="91440" bIns="45720" rtlCol="0" anchor="t">
            <a:normAutofit/>
          </a:bodyPr>
          <a:lstStyle/>
          <a:p>
            <a:pPr marL="342900" indent="-342900">
              <a:lnSpc>
                <a:spcPts val="2800"/>
              </a:lnSpc>
            </a:pPr>
            <a:r>
              <a:rPr lang="de" sz="2800" b="1" dirty="0">
                <a:latin typeface="KG Neatly Printed" panose="02000506000000020003" pitchFamily="2" charset="0"/>
              </a:rPr>
              <a:t>Don</a:t>
            </a:r>
            <a:r>
              <a:rPr lang="en-US" sz="2800" b="1" dirty="0">
                <a:latin typeface="KG Neatly Printed" panose="02000506000000020003" pitchFamily="2" charset="0"/>
              </a:rPr>
              <a:t>’t help students answer problems. </a:t>
            </a:r>
            <a:endParaRPr lang="en-US" sz="2800" dirty="0">
              <a:latin typeface="KG Neatly Printed" panose="02000506000000020003" pitchFamily="2" charset="0"/>
              <a:ea typeface="+mn-lt"/>
              <a:cs typeface="+mn-lt"/>
            </a:endParaRPr>
          </a:p>
          <a:p>
            <a:pPr marL="342900" indent="-342900">
              <a:lnSpc>
                <a:spcPts val="2800"/>
              </a:lnSpc>
            </a:pPr>
            <a:r>
              <a:rPr lang="en-US" sz="2800" b="1" dirty="0">
                <a:latin typeface="KG Neatly Printed" panose="02000506000000020003" pitchFamily="2" charset="0"/>
              </a:rPr>
              <a:t>Encourage a growth mindset. It is okay for students to make mistakes and try their own ideas! </a:t>
            </a:r>
            <a:endParaRPr lang="en-US" sz="2800" dirty="0">
              <a:latin typeface="KG Neatly Printed" panose="02000506000000020003" pitchFamily="2" charset="0"/>
              <a:ea typeface="+mn-lt"/>
              <a:cs typeface="+mn-lt"/>
            </a:endParaRPr>
          </a:p>
          <a:p>
            <a:pPr marL="227965" indent="-227965"/>
            <a:endParaRPr lang="en-US" sz="1750" dirty="0"/>
          </a:p>
        </p:txBody>
      </p:sp>
      <p:pic>
        <p:nvPicPr>
          <p:cNvPr id="3" name="Picture 2" descr="DreamBox Learning Math on the App Store">
            <a:extLst>
              <a:ext uri="{FF2B5EF4-FFF2-40B4-BE49-F238E27FC236}">
                <a16:creationId xmlns:a16="http://schemas.microsoft.com/office/drawing/2014/main" id="{4B346E12-184B-A364-E596-3601644860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00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0BA8-900C-F58A-133A-52A4BF84AD4F}"/>
              </a:ext>
            </a:extLst>
          </p:cNvPr>
          <p:cNvSpPr>
            <a:spLocks noGrp="1"/>
          </p:cNvSpPr>
          <p:nvPr>
            <p:ph type="title"/>
          </p:nvPr>
        </p:nvSpPr>
        <p:spPr>
          <a:xfrm>
            <a:off x="910327" y="0"/>
            <a:ext cx="4191000" cy="4171278"/>
          </a:xfrm>
        </p:spPr>
        <p:txBody>
          <a:bodyPr vert="horz" lIns="228600" tIns="228600" rIns="228600" bIns="228600" rtlCol="0" anchor="ctr">
            <a:normAutofit/>
          </a:bodyPr>
          <a:lstStyle/>
          <a:p>
            <a:pPr algn="ctr" defTabSz="914400"/>
            <a:r>
              <a:rPr lang="en-US" sz="3600" dirty="0">
                <a:solidFill>
                  <a:srgbClr val="0070C0"/>
                </a:solidFill>
                <a:latin typeface="KG The Last Time" panose="02000505000000020004" pitchFamily="2" charset="0"/>
              </a:rPr>
              <a:t>WHAT INFORMATION IS AVAILABLE TO ME AS A PARENT?</a:t>
            </a:r>
          </a:p>
          <a:p>
            <a:pPr algn="r" defTabSz="914400"/>
            <a:endParaRPr lang="en-US" sz="4400" dirty="0">
              <a:solidFill>
                <a:schemeClr val="tx1"/>
              </a:solidFill>
            </a:endParaRPr>
          </a:p>
        </p:txBody>
      </p:sp>
      <p:sp>
        <p:nvSpPr>
          <p:cNvPr id="3" name="Content Placeholder 2">
            <a:extLst>
              <a:ext uri="{FF2B5EF4-FFF2-40B4-BE49-F238E27FC236}">
                <a16:creationId xmlns:a16="http://schemas.microsoft.com/office/drawing/2014/main" id="{FB6E6489-28FE-0D53-31E6-EAB273449682}"/>
              </a:ext>
            </a:extLst>
          </p:cNvPr>
          <p:cNvSpPr>
            <a:spLocks noGrp="1"/>
          </p:cNvSpPr>
          <p:nvPr>
            <p:ph idx="1"/>
          </p:nvPr>
        </p:nvSpPr>
        <p:spPr>
          <a:xfrm>
            <a:off x="5180012" y="609600"/>
            <a:ext cx="6294146" cy="4750398"/>
          </a:xfrm>
        </p:spPr>
        <p:txBody>
          <a:bodyPr vert="horz" lIns="91440" tIns="45720" rIns="91440" bIns="45720" rtlCol="0" anchor="ctr">
            <a:normAutofit/>
          </a:bodyPr>
          <a:lstStyle/>
          <a:p>
            <a:pPr marL="227965" indent="-228600" defTabSz="914400"/>
            <a:r>
              <a:rPr lang="en-US" sz="2400" b="1" dirty="0">
                <a:latin typeface="KG Neatly Printed" panose="02000506000000020003" pitchFamily="2" charset="0"/>
              </a:rPr>
              <a:t>Your Parent Dashboard allows you to see lessons/stories completed, tokens earned, a basic log of the time spent on </a:t>
            </a:r>
            <a:r>
              <a:rPr lang="en-US" sz="2400" b="1" dirty="0" err="1">
                <a:latin typeface="KG Neatly Printed" panose="02000506000000020003" pitchFamily="2" charset="0"/>
              </a:rPr>
              <a:t>DreamBox</a:t>
            </a:r>
            <a:r>
              <a:rPr lang="en-US" sz="2400" b="1" dirty="0">
                <a:latin typeface="KG Neatly Printed" panose="02000506000000020003" pitchFamily="2" charset="0"/>
              </a:rPr>
              <a:t>, a total time on task, and progress on curriculum categories. </a:t>
            </a:r>
            <a:br>
              <a:rPr lang="en-US" sz="2400" b="1" dirty="0">
                <a:latin typeface="KG Neatly Printed" panose="02000506000000020003" pitchFamily="2" charset="0"/>
              </a:rPr>
            </a:br>
            <a:endParaRPr lang="en-US" sz="2400" b="1" dirty="0">
              <a:latin typeface="KG Neatly Printed" panose="02000506000000020003" pitchFamily="2" charset="0"/>
            </a:endParaRPr>
          </a:p>
          <a:p>
            <a:pPr marL="227965" indent="-228600" defTabSz="914400"/>
            <a:r>
              <a:rPr lang="en-US" sz="2400" b="1" dirty="0">
                <a:latin typeface="KG Neatly Printed" panose="02000506000000020003" pitchFamily="2" charset="0"/>
              </a:rPr>
              <a:t>To create a Parent Dashboard have your student log-in to his/her </a:t>
            </a:r>
            <a:r>
              <a:rPr lang="en-US" sz="2400" b="1" dirty="0" err="1">
                <a:latin typeface="KG Neatly Printed" panose="02000506000000020003" pitchFamily="2" charset="0"/>
              </a:rPr>
              <a:t>DreamBox</a:t>
            </a:r>
            <a:r>
              <a:rPr lang="en-US" sz="2400" b="1" dirty="0">
                <a:latin typeface="KG Neatly Printed" panose="02000506000000020003" pitchFamily="2" charset="0"/>
              </a:rPr>
              <a:t> account. Then, click Setup Parent Access at the bottom of the screen. Then, go to </a:t>
            </a:r>
            <a:r>
              <a:rPr lang="en-US" sz="2400" b="1" dirty="0">
                <a:latin typeface="KG Neatly Printed" panose="02000506000000020003" pitchFamily="2" charset="0"/>
                <a:hlinkClick r:id="rId2"/>
              </a:rPr>
              <a:t>play.dreambox.com</a:t>
            </a:r>
            <a:r>
              <a:rPr lang="en-US" sz="2400" b="1" dirty="0">
                <a:latin typeface="KG Neatly Printed" panose="02000506000000020003" pitchFamily="2" charset="0"/>
              </a:rPr>
              <a:t> to see your </a:t>
            </a:r>
            <a:r>
              <a:rPr lang="en-US" sz="2400" b="1" dirty="0">
                <a:latin typeface="KG Neatly Printed" panose="02000506000000020003" pitchFamily="2" charset="0"/>
                <a:hlinkClick r:id="rId2"/>
              </a:rPr>
              <a:t>Parent Dashboard</a:t>
            </a:r>
            <a:r>
              <a:rPr lang="en-US" sz="2400" b="1" dirty="0">
                <a:latin typeface="KG Neatly Printed" panose="02000506000000020003" pitchFamily="2" charset="0"/>
              </a:rPr>
              <a:t>.</a:t>
            </a:r>
            <a:endParaRPr lang="en-US" sz="2400" dirty="0">
              <a:latin typeface="KG Neatly Printed" panose="02000506000000020003" pitchFamily="2" charset="0"/>
            </a:endParaRPr>
          </a:p>
          <a:p>
            <a:pPr marL="0" indent="-228600" defTabSz="914400"/>
            <a:endParaRPr lang="en-US" dirty="0"/>
          </a:p>
        </p:txBody>
      </p:sp>
      <p:pic>
        <p:nvPicPr>
          <p:cNvPr id="4" name="Picture 2" descr="DreamBox Learning Math on the App Store">
            <a:extLst>
              <a:ext uri="{FF2B5EF4-FFF2-40B4-BE49-F238E27FC236}">
                <a16:creationId xmlns:a16="http://schemas.microsoft.com/office/drawing/2014/main" id="{1E0D44E4-084F-22AE-75CC-B511D2BB6A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67" t="16164" r="32000" b="16162"/>
          <a:stretch/>
        </p:blipFill>
        <p:spPr bwMode="auto">
          <a:xfrm>
            <a:off x="2055812" y="3620259"/>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67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482E37-47A8-78B9-958F-F0C63D528B5C}"/>
              </a:ext>
            </a:extLst>
          </p:cNvPr>
          <p:cNvSpPr txBox="1"/>
          <p:nvPr/>
        </p:nvSpPr>
        <p:spPr>
          <a:xfrm>
            <a:off x="760412" y="1986322"/>
            <a:ext cx="6781800"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KG Neatly Printed" panose="02000506000000020003" pitchFamily="2" charset="0"/>
              </a:rPr>
              <a:t>Homework will begin Monday, September 26</a:t>
            </a:r>
            <a:r>
              <a:rPr lang="en-US" sz="3200" baseline="30000" dirty="0">
                <a:latin typeface="KG Neatly Printed" panose="02000506000000020003" pitchFamily="2" charset="0"/>
              </a:rPr>
              <a:t>th</a:t>
            </a:r>
            <a:r>
              <a:rPr lang="en-US" sz="3200" dirty="0">
                <a:latin typeface="KG Neatly Printed" panose="02000506000000020003" pitchFamily="2" charset="0"/>
              </a:rPr>
              <a:t>. </a:t>
            </a:r>
            <a:endParaRPr lang="en-US" sz="800" dirty="0">
              <a:latin typeface="KG Neatly Printed" panose="02000506000000020003" pitchFamily="2" charset="0"/>
            </a:endParaRPr>
          </a:p>
          <a:p>
            <a:endParaRPr lang="en-US" sz="800" dirty="0">
              <a:latin typeface="KG Neatly Printed" panose="02000506000000020003" pitchFamily="2" charset="0"/>
            </a:endParaRPr>
          </a:p>
          <a:p>
            <a:pPr marL="285750" indent="-285750">
              <a:buFont typeface="Arial" panose="020B0604020202020204" pitchFamily="34" charset="0"/>
              <a:buChar char="•"/>
            </a:pPr>
            <a:r>
              <a:rPr lang="en-US" sz="3200" dirty="0">
                <a:latin typeface="KG Neatly Printed" panose="02000506000000020003" pitchFamily="2" charset="0"/>
              </a:rPr>
              <a:t>2 days of reading (guided reading folder/</a:t>
            </a:r>
            <a:r>
              <a:rPr lang="en-US" sz="3200" dirty="0" err="1">
                <a:latin typeface="KG Neatly Printed" panose="02000506000000020003" pitchFamily="2" charset="0"/>
              </a:rPr>
              <a:t>iRead</a:t>
            </a:r>
            <a:r>
              <a:rPr lang="en-US" sz="3200" dirty="0">
                <a:latin typeface="KG Neatly Printed" panose="02000506000000020003" pitchFamily="2" charset="0"/>
              </a:rPr>
              <a:t>/Raz Kids)</a:t>
            </a:r>
          </a:p>
          <a:p>
            <a:endParaRPr lang="en-US" sz="800" dirty="0">
              <a:latin typeface="KG Neatly Printed" panose="02000506000000020003" pitchFamily="2" charset="0"/>
            </a:endParaRPr>
          </a:p>
          <a:p>
            <a:pPr marL="285750" indent="-285750">
              <a:buFont typeface="Arial" panose="020B0604020202020204" pitchFamily="34" charset="0"/>
              <a:buChar char="•"/>
            </a:pPr>
            <a:r>
              <a:rPr lang="en-US" sz="3200" dirty="0">
                <a:latin typeface="KG Neatly Printed" panose="02000506000000020003" pitchFamily="2" charset="0"/>
              </a:rPr>
              <a:t>1 day of math (fact fluency)</a:t>
            </a:r>
          </a:p>
          <a:p>
            <a:endParaRPr lang="en-US" sz="800" dirty="0">
              <a:latin typeface="KG Neatly Printed" panose="02000506000000020003" pitchFamily="2" charset="0"/>
            </a:endParaRPr>
          </a:p>
          <a:p>
            <a:pPr marL="285750" indent="-285750">
              <a:buFont typeface="Arial" panose="020B0604020202020204" pitchFamily="34" charset="0"/>
              <a:buChar char="•"/>
            </a:pPr>
            <a:r>
              <a:rPr lang="en-US" sz="3200" dirty="0">
                <a:latin typeface="KG Neatly Printed" panose="02000506000000020003" pitchFamily="2" charset="0"/>
              </a:rPr>
              <a:t>1 day of science (skill practice)</a:t>
            </a:r>
          </a:p>
          <a:p>
            <a:endParaRPr lang="en-US" sz="800" dirty="0">
              <a:latin typeface="KG Neatly Printed" panose="02000506000000020003" pitchFamily="2" charset="0"/>
            </a:endParaRPr>
          </a:p>
          <a:p>
            <a:pPr marL="285750" indent="-285750">
              <a:buFont typeface="Arial" panose="020B0604020202020204" pitchFamily="34" charset="0"/>
              <a:buChar char="•"/>
            </a:pPr>
            <a:r>
              <a:rPr lang="en-US" sz="3200" dirty="0">
                <a:latin typeface="KG Neatly Printed" panose="02000506000000020003" pitchFamily="2" charset="0"/>
              </a:rPr>
              <a:t>HW due every Friday </a:t>
            </a:r>
          </a:p>
        </p:txBody>
      </p:sp>
      <p:pic>
        <p:nvPicPr>
          <p:cNvPr id="6146" name="Picture 2" descr="Free Homework Cliparts, Download Free Homework Cliparts png images, Free  ClipArts on Clipart Library">
            <a:extLst>
              <a:ext uri="{FF2B5EF4-FFF2-40B4-BE49-F238E27FC236}">
                <a16:creationId xmlns:a16="http://schemas.microsoft.com/office/drawing/2014/main" id="{099E75BE-79CD-9474-959C-396E55803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004" y="304800"/>
            <a:ext cx="6528816"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ccess Instructions for iRead, System 44, and READ 180 Students: Mrs.  Ratner's Class!">
            <a:extLst>
              <a:ext uri="{FF2B5EF4-FFF2-40B4-BE49-F238E27FC236}">
                <a16:creationId xmlns:a16="http://schemas.microsoft.com/office/drawing/2014/main" id="{C79B5026-7E3B-2CC6-C484-33565C0E5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612" y="2001401"/>
            <a:ext cx="20574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nnouncements - We Have Raz-Kids!!">
            <a:extLst>
              <a:ext uri="{FF2B5EF4-FFF2-40B4-BE49-F238E27FC236}">
                <a16:creationId xmlns:a16="http://schemas.microsoft.com/office/drawing/2014/main" id="{F17996A3-3306-BFC0-F2B4-644D24AB7C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4113" y="4191000"/>
            <a:ext cx="39243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 name="Rectangle 9">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11">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352996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1450474" y="482172"/>
            <a:ext cx="3529965" cy="1371584"/>
          </a:xfrm>
        </p:spPr>
        <p:txBody>
          <a:bodyPr>
            <a:noAutofit/>
          </a:bodyPr>
          <a:lstStyle/>
          <a:p>
            <a:pPr algn="ctr"/>
            <a:r>
              <a:rPr lang="en-US" sz="2400" dirty="0">
                <a:latin typeface="KG The Last Time" panose="02000505000000020004" pitchFamily="2" charset="0"/>
              </a:rPr>
              <a:t>Meet the Instructional Leadership Team!</a:t>
            </a:r>
          </a:p>
        </p:txBody>
      </p:sp>
      <p:sp>
        <p:nvSpPr>
          <p:cNvPr id="32" name="Rectangle 13">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E6B81C18-30D8-45E6-93E7-2C77E37B3EB3}"/>
              </a:ext>
            </a:extLst>
          </p:cNvPr>
          <p:cNvSpPr>
            <a:spLocks noGrp="1"/>
          </p:cNvSpPr>
          <p:nvPr>
            <p:ph idx="1"/>
          </p:nvPr>
        </p:nvSpPr>
        <p:spPr>
          <a:xfrm>
            <a:off x="455612" y="2015732"/>
            <a:ext cx="4996665" cy="3927868"/>
          </a:xfrm>
        </p:spPr>
        <p:txBody>
          <a:bodyPr>
            <a:normAutofit fontScale="92500"/>
          </a:bodyPr>
          <a:lstStyle/>
          <a:p>
            <a:pPr>
              <a:lnSpc>
                <a:spcPct val="110000"/>
              </a:lnSpc>
              <a:buClr>
                <a:srgbClr val="F45F17"/>
              </a:buClr>
            </a:pPr>
            <a:r>
              <a:rPr lang="en-US" sz="2600" dirty="0">
                <a:latin typeface="KG Neatly Printed" panose="02000506000000020003" pitchFamily="2" charset="0"/>
              </a:rPr>
              <a:t>Principal: Channon Almendarez</a:t>
            </a:r>
          </a:p>
          <a:p>
            <a:pPr>
              <a:lnSpc>
                <a:spcPct val="110000"/>
              </a:lnSpc>
              <a:buClr>
                <a:srgbClr val="F45F17"/>
              </a:buClr>
            </a:pPr>
            <a:r>
              <a:rPr lang="en-US" sz="2600" dirty="0">
                <a:latin typeface="KG Neatly Printed" panose="02000506000000020003" pitchFamily="2" charset="0"/>
              </a:rPr>
              <a:t>Assistant Principal: Angela Peters</a:t>
            </a:r>
          </a:p>
          <a:p>
            <a:pPr>
              <a:lnSpc>
                <a:spcPct val="110000"/>
              </a:lnSpc>
              <a:buClr>
                <a:srgbClr val="F45F17"/>
              </a:buClr>
            </a:pPr>
            <a:r>
              <a:rPr lang="en-US" sz="2600" dirty="0">
                <a:latin typeface="KG Neatly Printed" panose="02000506000000020003" pitchFamily="2" charset="0"/>
              </a:rPr>
              <a:t>Counselor: Kathryn Reaves</a:t>
            </a:r>
          </a:p>
          <a:p>
            <a:pPr>
              <a:lnSpc>
                <a:spcPct val="110000"/>
              </a:lnSpc>
              <a:buClr>
                <a:srgbClr val="F45F17"/>
              </a:buClr>
            </a:pPr>
            <a:r>
              <a:rPr lang="en-US" sz="2600" dirty="0">
                <a:latin typeface="KG Neatly Printed" panose="02000506000000020003" pitchFamily="2" charset="0"/>
              </a:rPr>
              <a:t>Instructional Coach: Lisa Morrey</a:t>
            </a:r>
          </a:p>
          <a:p>
            <a:pPr>
              <a:lnSpc>
                <a:spcPct val="110000"/>
              </a:lnSpc>
              <a:buClr>
                <a:srgbClr val="F45F17"/>
              </a:buClr>
            </a:pPr>
            <a:r>
              <a:rPr lang="en-US" sz="2600" dirty="0">
                <a:latin typeface="KG Neatly Printed" panose="02000506000000020003" pitchFamily="2" charset="0"/>
              </a:rPr>
              <a:t>ESL Specialist: Yadi Salinas</a:t>
            </a:r>
          </a:p>
          <a:p>
            <a:pPr>
              <a:lnSpc>
                <a:spcPct val="110000"/>
              </a:lnSpc>
              <a:buClr>
                <a:srgbClr val="F45F17"/>
              </a:buClr>
            </a:pPr>
            <a:r>
              <a:rPr lang="en-US" sz="2600" dirty="0">
                <a:latin typeface="KG Neatly Printed" panose="02000506000000020003" pitchFamily="2" charset="0"/>
              </a:rPr>
              <a:t>Reading Interventionist: Beth Boudreaux</a:t>
            </a:r>
          </a:p>
          <a:p>
            <a:pPr>
              <a:lnSpc>
                <a:spcPct val="110000"/>
              </a:lnSpc>
              <a:buClr>
                <a:srgbClr val="F45F17"/>
              </a:buClr>
            </a:pPr>
            <a:r>
              <a:rPr lang="en-US" sz="2600" dirty="0">
                <a:latin typeface="KG Neatly Printed" panose="02000506000000020003" pitchFamily="2" charset="0"/>
              </a:rPr>
              <a:t>Librarian: Joanne </a:t>
            </a:r>
            <a:r>
              <a:rPr lang="en-US" sz="2600" dirty="0" err="1">
                <a:latin typeface="KG Neatly Printed" panose="02000506000000020003" pitchFamily="2" charset="0"/>
              </a:rPr>
              <a:t>Bromonsky</a:t>
            </a:r>
            <a:r>
              <a:rPr lang="en-US" sz="2600" dirty="0">
                <a:latin typeface="KG Neatly Printed" panose="02000506000000020003" pitchFamily="2" charset="0"/>
              </a:rPr>
              <a:t> (not in picture)</a:t>
            </a:r>
          </a:p>
          <a:p>
            <a:pPr>
              <a:lnSpc>
                <a:spcPct val="110000"/>
              </a:lnSpc>
              <a:buClr>
                <a:srgbClr val="F45F17"/>
              </a:buClr>
            </a:pPr>
            <a:endParaRPr lang="en-US" sz="1800" dirty="0"/>
          </a:p>
          <a:p>
            <a:pPr>
              <a:lnSpc>
                <a:spcPct val="110000"/>
              </a:lnSpc>
              <a:buClr>
                <a:srgbClr val="F45F17"/>
              </a:buClr>
            </a:pPr>
            <a:endParaRPr lang="en-US" sz="1800" dirty="0"/>
          </a:p>
        </p:txBody>
      </p:sp>
      <p:grpSp>
        <p:nvGrpSpPr>
          <p:cNvPr id="33" name="Group 15">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58709" y="482171"/>
            <a:ext cx="6090204" cy="5149101"/>
            <a:chOff x="5446003" y="583365"/>
            <a:chExt cx="6091790" cy="5181928"/>
          </a:xfrm>
        </p:grpSpPr>
        <p:sp>
          <p:nvSpPr>
            <p:cNvPr id="17" name="Rectangle 16">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group of women posing for a photo&#10;&#10;Description automatically generated with medium confidence">
            <a:hlinkClick r:id="rId2"/>
            <a:extLst>
              <a:ext uri="{FF2B5EF4-FFF2-40B4-BE49-F238E27FC236}">
                <a16:creationId xmlns:a16="http://schemas.microsoft.com/office/drawing/2014/main" id="{EA6275B8-C8AB-EE5C-C176-B829608422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52" r="2038" b="-2"/>
          <a:stretch/>
        </p:blipFill>
        <p:spPr>
          <a:xfrm>
            <a:off x="6092339" y="1116345"/>
            <a:ext cx="4820295" cy="3866172"/>
          </a:xfrm>
          <a:prstGeom prst="rect">
            <a:avLst/>
          </a:prstGeom>
        </p:spPr>
      </p:pic>
      <p:pic>
        <p:nvPicPr>
          <p:cNvPr id="34" name="Picture 19">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5" name="Straight Connector 21">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57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63A97C3-7BEF-4230-BF50-486A5126046A}"/>
              </a:ext>
            </a:extLst>
          </p:cNvPr>
          <p:cNvSpPr>
            <a:spLocks noGrp="1" noChangeArrowheads="1"/>
          </p:cNvSpPr>
          <p:nvPr>
            <p:ph type="title"/>
          </p:nvPr>
        </p:nvSpPr>
        <p:spPr>
          <a:xfrm>
            <a:off x="1979612" y="190668"/>
            <a:ext cx="8229600" cy="1143000"/>
          </a:xfrm>
        </p:spPr>
        <p:txBody>
          <a:bodyPr>
            <a:normAutofit fontScale="90000"/>
          </a:bodyPr>
          <a:lstStyle/>
          <a:p>
            <a:pPr algn="ctr" eaLnBrk="1" hangingPunct="1"/>
            <a:r>
              <a:rPr lang="en-US" altLang="en-US" sz="8000" dirty="0">
                <a:solidFill>
                  <a:srgbClr val="0070C0"/>
                </a:solidFill>
                <a:latin typeface="KG The Last Time" panose="02000505000000020004" pitchFamily="2" charset="0"/>
                <a:cs typeface="Ideal Sans Medium" pitchFamily="50" charset="0"/>
              </a:rPr>
              <a:t>Grades</a:t>
            </a:r>
          </a:p>
        </p:txBody>
      </p:sp>
      <p:sp>
        <p:nvSpPr>
          <p:cNvPr id="11267" name="Rectangle 3">
            <a:extLst>
              <a:ext uri="{FF2B5EF4-FFF2-40B4-BE49-F238E27FC236}">
                <a16:creationId xmlns:a16="http://schemas.microsoft.com/office/drawing/2014/main" id="{1A75FE9E-6E26-4D9A-8883-0B5E30B73621}"/>
              </a:ext>
            </a:extLst>
          </p:cNvPr>
          <p:cNvSpPr>
            <a:spLocks noGrp="1" noChangeArrowheads="1"/>
          </p:cNvSpPr>
          <p:nvPr>
            <p:ph type="body" sz="half" idx="1"/>
          </p:nvPr>
        </p:nvSpPr>
        <p:spPr>
          <a:xfrm>
            <a:off x="303212" y="1318800"/>
            <a:ext cx="11734800" cy="4495800"/>
          </a:xfrm>
        </p:spPr>
        <p:txBody>
          <a:bodyPr spcFirstLastPara="1" vert="horz" wrap="square" lIns="91440" tIns="45720" rIns="91440" bIns="45720" rtlCol="0" anchor="t" anchorCtr="0">
            <a:normAutofit fontScale="77500" lnSpcReduction="20000"/>
          </a:bodyPr>
          <a:lstStyle/>
          <a:p>
            <a:pPr eaLnBrk="1" hangingPunct="1">
              <a:defRPr/>
            </a:pPr>
            <a:r>
              <a:rPr lang="en-US" altLang="en-US" sz="3800" dirty="0">
                <a:latin typeface="KG Neatly Printed" panose="02000506000000020003" pitchFamily="2" charset="0"/>
                <a:cs typeface="Ideal Sans Medium" pitchFamily="50" charset="0"/>
              </a:rPr>
              <a:t>Math:</a:t>
            </a:r>
          </a:p>
          <a:p>
            <a:pPr lvl="1">
              <a:defRPr/>
            </a:pPr>
            <a:r>
              <a:rPr lang="en-US" altLang="en-US" sz="3300" dirty="0">
                <a:solidFill>
                  <a:srgbClr val="C00000"/>
                </a:solidFill>
                <a:latin typeface="KG Neatly Printed" panose="02000506000000020003" pitchFamily="2" charset="0"/>
                <a:cs typeface="Ideal Sans Medium" pitchFamily="50" charset="0"/>
              </a:rPr>
              <a:t>minimum of 10 grades (8 minor and 2 major)</a:t>
            </a:r>
          </a:p>
          <a:p>
            <a:pPr eaLnBrk="1" hangingPunct="1">
              <a:defRPr/>
            </a:pPr>
            <a:r>
              <a:rPr lang="en-US" altLang="en-US" sz="3800" dirty="0">
                <a:latin typeface="KG Neatly Printed" panose="02000506000000020003" pitchFamily="2" charset="0"/>
                <a:cs typeface="Ideal Sans Medium" pitchFamily="50" charset="0"/>
              </a:rPr>
              <a:t>Reading, Language Arts, Science, and Social Studies:</a:t>
            </a:r>
          </a:p>
          <a:p>
            <a:pPr lvl="1">
              <a:defRPr/>
            </a:pPr>
            <a:r>
              <a:rPr lang="en-US" altLang="en-US" sz="3300" dirty="0">
                <a:solidFill>
                  <a:srgbClr val="C00000"/>
                </a:solidFill>
                <a:latin typeface="KG Neatly Printed" panose="02000506000000020003" pitchFamily="2" charset="0"/>
                <a:cs typeface="Ideal Sans Medium" pitchFamily="50" charset="0"/>
              </a:rPr>
              <a:t>minimum of 7 grades (5 minor and 2 major)</a:t>
            </a:r>
          </a:p>
          <a:p>
            <a:pPr>
              <a:defRPr/>
            </a:pPr>
            <a:endParaRPr lang="en-US" altLang="en-US" sz="3800" dirty="0">
              <a:latin typeface="KG Neatly Printed" panose="02000506000000020003" pitchFamily="2" charset="0"/>
              <a:cs typeface="Ideal Sans Medium" pitchFamily="50" charset="0"/>
            </a:endParaRPr>
          </a:p>
          <a:p>
            <a:pPr>
              <a:defRPr/>
            </a:pPr>
            <a:r>
              <a:rPr lang="en-US" altLang="en-US" sz="3800" dirty="0">
                <a:latin typeface="KG Neatly Printed" panose="02000506000000020003" pitchFamily="2" charset="0"/>
                <a:cs typeface="Ideal Sans Medium" pitchFamily="50" charset="0"/>
              </a:rPr>
              <a:t>Go to </a:t>
            </a:r>
            <a:r>
              <a:rPr lang="en-US" altLang="en-US" sz="3800" dirty="0">
                <a:solidFill>
                  <a:srgbClr val="FF0000"/>
                </a:solidFill>
                <a:latin typeface="KG Neatly Printed" panose="02000506000000020003" pitchFamily="2" charset="0"/>
                <a:cs typeface="Ideal Sans Medium" pitchFamily="50" charset="0"/>
              </a:rPr>
              <a:t>LCISD.org. </a:t>
            </a:r>
            <a:r>
              <a:rPr lang="en-US" altLang="en-US" sz="3800" dirty="0">
                <a:latin typeface="KG Neatly Printed" panose="02000506000000020003" pitchFamily="2" charset="0"/>
                <a:cs typeface="Ideal Sans Medium" pitchFamily="50" charset="0"/>
              </a:rPr>
              <a:t>Click </a:t>
            </a:r>
            <a:r>
              <a:rPr lang="en-US" altLang="en-US" sz="3800" dirty="0">
                <a:solidFill>
                  <a:srgbClr val="FF0000"/>
                </a:solidFill>
                <a:latin typeface="KG Neatly Printed" panose="02000506000000020003" pitchFamily="2" charset="0"/>
                <a:cs typeface="Ideal Sans Medium" pitchFamily="50" charset="0"/>
              </a:rPr>
              <a:t>“</a:t>
            </a:r>
            <a:r>
              <a:rPr lang="en-US" altLang="en-US" sz="3800" dirty="0">
                <a:solidFill>
                  <a:srgbClr val="FF0000"/>
                </a:solidFill>
                <a:latin typeface="KG Neatly Printed" panose="02000506000000020003" pitchFamily="2" charset="0"/>
                <a:cs typeface="Ideal Sans Medium" pitchFamily="50" charset="0"/>
                <a:hlinkClick r:id="rId2"/>
              </a:rPr>
              <a:t>Family Access</a:t>
            </a:r>
            <a:r>
              <a:rPr lang="en-US" altLang="en-US" sz="3800" dirty="0">
                <a:solidFill>
                  <a:srgbClr val="FF0000"/>
                </a:solidFill>
                <a:latin typeface="KG Neatly Printed" panose="02000506000000020003" pitchFamily="2" charset="0"/>
                <a:cs typeface="Ideal Sans Medium" pitchFamily="50" charset="0"/>
              </a:rPr>
              <a:t>” </a:t>
            </a:r>
            <a:r>
              <a:rPr lang="en-US" altLang="en-US" sz="3800" dirty="0">
                <a:latin typeface="KG Neatly Printed" panose="02000506000000020003" pitchFamily="2" charset="0"/>
                <a:cs typeface="Ideal Sans Medium" pitchFamily="50" charset="0"/>
              </a:rPr>
              <a:t>to view your child’s grades at any time through </a:t>
            </a:r>
            <a:r>
              <a:rPr lang="en-US" altLang="en-US" sz="3800" dirty="0">
                <a:solidFill>
                  <a:srgbClr val="FF0000"/>
                </a:solidFill>
                <a:latin typeface="KG Neatly Printed" panose="02000506000000020003" pitchFamily="2" charset="0"/>
                <a:cs typeface="Ideal Sans Medium" pitchFamily="50" charset="0"/>
              </a:rPr>
              <a:t>Skyward</a:t>
            </a:r>
            <a:r>
              <a:rPr lang="en-US" altLang="en-US" sz="3800" dirty="0">
                <a:latin typeface="KG Neatly Printed" panose="02000506000000020003" pitchFamily="2" charset="0"/>
                <a:cs typeface="Ideal Sans Medium" pitchFamily="50" charset="0"/>
              </a:rPr>
              <a:t>. </a:t>
            </a:r>
          </a:p>
          <a:p>
            <a:pPr lvl="1">
              <a:defRPr/>
            </a:pPr>
            <a:r>
              <a:rPr lang="en-US" altLang="en-US" sz="3300" dirty="0">
                <a:latin typeface="KG Neatly Printed" panose="02000506000000020003" pitchFamily="2" charset="0"/>
                <a:cs typeface="Ideal Sans Medium" pitchFamily="50" charset="0"/>
              </a:rPr>
              <a:t>You can also adjust your settings to get daily/weekly grade alerts on skyward.</a:t>
            </a:r>
          </a:p>
          <a:p>
            <a:pPr eaLnBrk="1" hangingPunct="1">
              <a:defRPr/>
            </a:pPr>
            <a:endParaRPr lang="en-US" altLang="en-US" dirty="0">
              <a:latin typeface="Arial"/>
              <a:cs typeface="Arial"/>
            </a:endParaRPr>
          </a:p>
        </p:txBody>
      </p:sp>
      <p:pic>
        <p:nvPicPr>
          <p:cNvPr id="3074" name="Picture 2" descr="Test Grades Clipart | Free Images at Clker.com - vector clip art online,  royalty free &amp; public domain">
            <a:extLst>
              <a:ext uri="{FF2B5EF4-FFF2-40B4-BE49-F238E27FC236}">
                <a16:creationId xmlns:a16="http://schemas.microsoft.com/office/drawing/2014/main" id="{1617938C-4A09-610C-1870-4965D4467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5212" y="340592"/>
            <a:ext cx="2038349" cy="3088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BE87-8E60-459D-8675-05E9220F20B1}"/>
              </a:ext>
            </a:extLst>
          </p:cNvPr>
          <p:cNvSpPr>
            <a:spLocks noGrp="1"/>
          </p:cNvSpPr>
          <p:nvPr>
            <p:ph type="title"/>
          </p:nvPr>
        </p:nvSpPr>
        <p:spPr>
          <a:xfrm>
            <a:off x="1103312" y="286704"/>
            <a:ext cx="9601200" cy="1293028"/>
          </a:xfrm>
        </p:spPr>
        <p:txBody>
          <a:bodyPr>
            <a:normAutofit fontScale="90000"/>
          </a:bodyPr>
          <a:lstStyle/>
          <a:p>
            <a:pPr algn="ctr"/>
            <a:r>
              <a:rPr lang="en-US" sz="5400" dirty="0">
                <a:solidFill>
                  <a:srgbClr val="0070C0"/>
                </a:solidFill>
                <a:latin typeface="KG The Last Time" panose="02000505000000020004" pitchFamily="2" charset="0"/>
                <a:cs typeface="Ideal Sans Medium" pitchFamily="50" charset="0"/>
              </a:rPr>
              <a:t>Reassessment Guidelines</a:t>
            </a:r>
          </a:p>
        </p:txBody>
      </p:sp>
      <p:sp>
        <p:nvSpPr>
          <p:cNvPr id="3" name="Content Placeholder 2">
            <a:extLst>
              <a:ext uri="{FF2B5EF4-FFF2-40B4-BE49-F238E27FC236}">
                <a16:creationId xmlns:a16="http://schemas.microsoft.com/office/drawing/2014/main" id="{63AA7DAF-C80F-48ED-A706-2F28605ED642}"/>
              </a:ext>
            </a:extLst>
          </p:cNvPr>
          <p:cNvSpPr>
            <a:spLocks noGrp="1"/>
          </p:cNvSpPr>
          <p:nvPr>
            <p:ph idx="1"/>
          </p:nvPr>
        </p:nvSpPr>
        <p:spPr>
          <a:xfrm>
            <a:off x="379412" y="2209800"/>
            <a:ext cx="11049000" cy="3657600"/>
          </a:xfrm>
        </p:spPr>
        <p:txBody>
          <a:bodyPr>
            <a:normAutofit/>
          </a:bodyPr>
          <a:lstStyle/>
          <a:p>
            <a:r>
              <a:rPr lang="en-US" sz="2800" dirty="0">
                <a:latin typeface="KG Neatly Printed" panose="02000506000000020003" pitchFamily="2" charset="0"/>
                <a:cs typeface="Ideal Sans Medium" pitchFamily="50" charset="0"/>
              </a:rPr>
              <a:t>A teacher shall provide corrective instruction and a reasonable opportunity to reassess failure to master TEKS on major grades.  </a:t>
            </a:r>
          </a:p>
          <a:p>
            <a:r>
              <a:rPr lang="en-US" sz="2800" dirty="0">
                <a:solidFill>
                  <a:srgbClr val="C00000"/>
                </a:solidFill>
                <a:latin typeface="KG Neatly Printed" panose="02000506000000020003" pitchFamily="2" charset="0"/>
                <a:cs typeface="Ideal Sans Medium" pitchFamily="50" charset="0"/>
              </a:rPr>
              <a:t>The highest possible grade that can be earned and recorded on the reassessment is a 70.  </a:t>
            </a:r>
          </a:p>
          <a:p>
            <a:r>
              <a:rPr lang="en-US" sz="2800" dirty="0">
                <a:latin typeface="KG Neatly Printed" panose="02000506000000020003" pitchFamily="2" charset="0"/>
                <a:cs typeface="Ideal Sans Medium" pitchFamily="50" charset="0"/>
              </a:rPr>
              <a:t>The teacher will make a note in the electronic gradebook when grades are reassessments. </a:t>
            </a:r>
          </a:p>
          <a:p>
            <a:r>
              <a:rPr lang="en-US" sz="2800" dirty="0">
                <a:highlight>
                  <a:srgbClr val="FFFF00"/>
                </a:highlight>
                <a:latin typeface="KG Neatly Printed" panose="02000506000000020003" pitchFamily="2" charset="0"/>
                <a:cs typeface="Ideal Sans Medium" pitchFamily="50" charset="0"/>
              </a:rPr>
              <a:t>Minor grades, district exams, compositions, and student projects are NOT subject to reassessment guidelines.</a:t>
            </a:r>
          </a:p>
        </p:txBody>
      </p:sp>
      <p:pic>
        <p:nvPicPr>
          <p:cNvPr id="5" name="Picture 4">
            <a:extLst>
              <a:ext uri="{FF2B5EF4-FFF2-40B4-BE49-F238E27FC236}">
                <a16:creationId xmlns:a16="http://schemas.microsoft.com/office/drawing/2014/main" id="{21FC947B-B0A5-4D5B-8762-DFF82DB87D8E}"/>
              </a:ext>
            </a:extLst>
          </p:cNvPr>
          <p:cNvPicPr>
            <a:picLocks noChangeAspect="1"/>
          </p:cNvPicPr>
          <p:nvPr/>
        </p:nvPicPr>
        <p:blipFill>
          <a:blip r:embed="rId2"/>
          <a:stretch>
            <a:fillRect/>
          </a:stretch>
        </p:blipFill>
        <p:spPr>
          <a:xfrm>
            <a:off x="10056812" y="384532"/>
            <a:ext cx="1435320" cy="119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955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unication - Importance of Good Communication Skills">
            <a:extLst>
              <a:ext uri="{FF2B5EF4-FFF2-40B4-BE49-F238E27FC236}">
                <a16:creationId xmlns:a16="http://schemas.microsoft.com/office/drawing/2014/main" id="{E41ACCF0-8153-4A29-8F00-C3E2B44065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398" b="50000"/>
          <a:stretch/>
        </p:blipFill>
        <p:spPr bwMode="auto">
          <a:xfrm>
            <a:off x="381925" y="5410200"/>
            <a:ext cx="11424974" cy="1360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F7025E-D18B-4526-900B-45C0160E08E7}"/>
              </a:ext>
            </a:extLst>
          </p:cNvPr>
          <p:cNvSpPr>
            <a:spLocks noGrp="1"/>
          </p:cNvSpPr>
          <p:nvPr>
            <p:ph type="title"/>
          </p:nvPr>
        </p:nvSpPr>
        <p:spPr>
          <a:xfrm>
            <a:off x="2172205" y="625572"/>
            <a:ext cx="7844414" cy="1127028"/>
          </a:xfrm>
          <a:solidFill>
            <a:schemeClr val="bg1"/>
          </a:solidFill>
        </p:spPr>
        <p:txBody>
          <a:bodyPr vert="horz" lIns="91440" tIns="45720" rIns="91440" bIns="45720" rtlCol="0" anchor="ctr">
            <a:normAutofit/>
          </a:bodyPr>
          <a:lstStyle/>
          <a:p>
            <a:pPr algn="ctr" defTabSz="457200"/>
            <a:r>
              <a:rPr lang="en-US" sz="4800" dirty="0">
                <a:solidFill>
                  <a:srgbClr val="0070C0"/>
                </a:solidFill>
                <a:latin typeface="KG The Last Time" panose="02000505000000020004" pitchFamily="2" charset="0"/>
                <a:cs typeface="Ideal Sans Medium" pitchFamily="50" charset="0"/>
              </a:rPr>
              <a:t>Communication</a:t>
            </a:r>
          </a:p>
        </p:txBody>
      </p:sp>
      <p:sp>
        <p:nvSpPr>
          <p:cNvPr id="5" name="TextBox 4">
            <a:extLst>
              <a:ext uri="{FF2B5EF4-FFF2-40B4-BE49-F238E27FC236}">
                <a16:creationId xmlns:a16="http://schemas.microsoft.com/office/drawing/2014/main" id="{1A38E82D-6DFC-4186-823A-ABAE2C2658F2}"/>
              </a:ext>
            </a:extLst>
          </p:cNvPr>
          <p:cNvSpPr txBox="1"/>
          <p:nvPr/>
        </p:nvSpPr>
        <p:spPr>
          <a:xfrm>
            <a:off x="1903412" y="1905000"/>
            <a:ext cx="9829800" cy="3601508"/>
          </a:xfrm>
          <a:prstGeom prst="rect">
            <a:avLst/>
          </a:prstGeom>
        </p:spPr>
        <p:txBody>
          <a:bodyPr vert="horz" lIns="91440" tIns="45720" rIns="91440" bIns="45720" rtlCol="0" anchor="t">
            <a:normAutofit fontScale="85000" lnSpcReduction="10000"/>
          </a:bodyPr>
          <a:lstStyle/>
          <a:p>
            <a:pPr>
              <a:spcBef>
                <a:spcPct val="20000"/>
              </a:spcBef>
              <a:spcAft>
                <a:spcPts val="600"/>
              </a:spcAft>
              <a:buClr>
                <a:schemeClr val="accent1"/>
              </a:buClr>
              <a:buSzPct val="115000"/>
              <a:buFont typeface="Arial"/>
              <a:buChar char="•"/>
            </a:pPr>
            <a:r>
              <a:rPr lang="en-US" sz="3200" dirty="0">
                <a:solidFill>
                  <a:srgbClr val="262626"/>
                </a:solidFill>
                <a:latin typeface="KG Neatly Printed" panose="02000506000000020003" pitchFamily="2" charset="0"/>
                <a:cs typeface="Ideal Sans Medium" pitchFamily="50" charset="0"/>
              </a:rPr>
              <a:t> Take-Home Folders</a:t>
            </a:r>
          </a:p>
          <a:p>
            <a:pPr lvl="1">
              <a:spcBef>
                <a:spcPct val="20000"/>
              </a:spcBef>
              <a:spcAft>
                <a:spcPts val="600"/>
              </a:spcAft>
              <a:buClr>
                <a:schemeClr val="accent1"/>
              </a:buClr>
              <a:buSzPct val="115000"/>
              <a:buFont typeface="Arial"/>
              <a:buChar char="•"/>
            </a:pPr>
            <a:r>
              <a:rPr lang="en-US" sz="3200" dirty="0">
                <a:solidFill>
                  <a:srgbClr val="262626"/>
                </a:solidFill>
                <a:latin typeface="KG Neatly Printed" panose="02000506000000020003" pitchFamily="2" charset="0"/>
                <a:cs typeface="Ideal Sans Medium" pitchFamily="50" charset="0"/>
              </a:rPr>
              <a:t>sent home </a:t>
            </a:r>
            <a:r>
              <a:rPr lang="en-US" sz="3200" b="1" dirty="0">
                <a:solidFill>
                  <a:srgbClr val="262626"/>
                </a:solidFill>
                <a:highlight>
                  <a:srgbClr val="FFFF00"/>
                </a:highlight>
                <a:latin typeface="KG Neatly Printed" panose="02000506000000020003" pitchFamily="2" charset="0"/>
                <a:cs typeface="Ideal Sans Medium" pitchFamily="50" charset="0"/>
              </a:rPr>
              <a:t>daily</a:t>
            </a:r>
            <a:r>
              <a:rPr lang="en-US" sz="3200" dirty="0">
                <a:solidFill>
                  <a:srgbClr val="262626"/>
                </a:solidFill>
                <a:latin typeface="KG Neatly Printed" panose="02000506000000020003" pitchFamily="2" charset="0"/>
                <a:cs typeface="Ideal Sans Medium" pitchFamily="50" charset="0"/>
              </a:rPr>
              <a:t> </a:t>
            </a:r>
          </a:p>
          <a:p>
            <a:pPr lvl="1">
              <a:spcBef>
                <a:spcPct val="20000"/>
              </a:spcBef>
              <a:spcAft>
                <a:spcPts val="600"/>
              </a:spcAft>
              <a:buClr>
                <a:schemeClr val="accent1"/>
              </a:buClr>
              <a:buSzPct val="115000"/>
              <a:buFont typeface="Arial"/>
              <a:buChar char="•"/>
            </a:pPr>
            <a:r>
              <a:rPr lang="en-US" sz="3200" dirty="0">
                <a:solidFill>
                  <a:srgbClr val="262626"/>
                </a:solidFill>
                <a:latin typeface="KG Neatly Printed" panose="02000506000000020003" pitchFamily="2" charset="0"/>
                <a:cs typeface="Ideal Sans Medium" pitchFamily="50" charset="0"/>
              </a:rPr>
              <a:t>Contains graded work from the week </a:t>
            </a:r>
            <a:r>
              <a:rPr lang="en-US" sz="3200" b="1" dirty="0">
                <a:solidFill>
                  <a:srgbClr val="262626"/>
                </a:solidFill>
                <a:latin typeface="KG Neatly Printed" panose="02000506000000020003" pitchFamily="2" charset="0"/>
                <a:cs typeface="Ideal Sans Medium" pitchFamily="50" charset="0"/>
              </a:rPr>
              <a:t>before</a:t>
            </a:r>
            <a:r>
              <a:rPr lang="en-US" sz="3200" dirty="0">
                <a:solidFill>
                  <a:srgbClr val="262626"/>
                </a:solidFill>
                <a:latin typeface="KG Neatly Printed" panose="02000506000000020003" pitchFamily="2" charset="0"/>
                <a:cs typeface="Ideal Sans Medium" pitchFamily="50" charset="0"/>
              </a:rPr>
              <a:t> and papers from the front office at the beginning of the week. </a:t>
            </a:r>
          </a:p>
          <a:p>
            <a:pPr lvl="1">
              <a:spcBef>
                <a:spcPct val="20000"/>
              </a:spcBef>
              <a:spcAft>
                <a:spcPts val="600"/>
              </a:spcAft>
              <a:buClr>
                <a:schemeClr val="accent1"/>
              </a:buClr>
              <a:buSzPct val="115000"/>
              <a:buFont typeface="Arial"/>
              <a:buChar char="•"/>
            </a:pPr>
            <a:r>
              <a:rPr lang="en-US" sz="3200" dirty="0">
                <a:solidFill>
                  <a:srgbClr val="262626"/>
                </a:solidFill>
                <a:latin typeface="KG Neatly Printed" panose="02000506000000020003" pitchFamily="2" charset="0"/>
                <a:cs typeface="Ideal Sans Medium" pitchFamily="50" charset="0"/>
              </a:rPr>
              <a:t>Please check these folders each DAY, review papers, and return the next day. </a:t>
            </a:r>
          </a:p>
          <a:p>
            <a:pPr lvl="1">
              <a:spcBef>
                <a:spcPct val="20000"/>
              </a:spcBef>
              <a:spcAft>
                <a:spcPts val="600"/>
              </a:spcAft>
              <a:buClr>
                <a:schemeClr val="accent1"/>
              </a:buClr>
              <a:buSzPct val="115000"/>
              <a:buFont typeface="Arial"/>
              <a:buChar char="•"/>
            </a:pPr>
            <a:r>
              <a:rPr lang="en-US" sz="3200" dirty="0">
                <a:solidFill>
                  <a:srgbClr val="262626"/>
                </a:solidFill>
                <a:latin typeface="KG Neatly Printed" panose="02000506000000020003" pitchFamily="2" charset="0"/>
                <a:cs typeface="Ideal Sans Medium" pitchFamily="50" charset="0"/>
              </a:rPr>
              <a:t>expectation page inside – currently blue</a:t>
            </a:r>
          </a:p>
          <a:p>
            <a:pPr lvl="1">
              <a:spcBef>
                <a:spcPct val="20000"/>
              </a:spcBef>
              <a:spcAft>
                <a:spcPts val="600"/>
              </a:spcAft>
              <a:buClr>
                <a:schemeClr val="accent1"/>
              </a:buClr>
              <a:buSzPct val="115000"/>
              <a:buFont typeface="Arial"/>
              <a:buChar char="•"/>
            </a:pPr>
            <a:r>
              <a:rPr lang="en-US" sz="3200" dirty="0">
                <a:solidFill>
                  <a:srgbClr val="262626"/>
                </a:solidFill>
                <a:highlight>
                  <a:srgbClr val="FFFF00"/>
                </a:highlight>
                <a:latin typeface="KG Neatly Printed" panose="02000506000000020003" pitchFamily="2" charset="0"/>
                <a:cs typeface="Ideal Sans Medium" pitchFamily="50" charset="0"/>
              </a:rPr>
              <a:t>please check your child’s behavior form</a:t>
            </a:r>
          </a:p>
          <a:p>
            <a:pPr>
              <a:spcBef>
                <a:spcPct val="20000"/>
              </a:spcBef>
              <a:spcAft>
                <a:spcPts val="600"/>
              </a:spcAft>
              <a:buClr>
                <a:schemeClr val="accent1"/>
              </a:buClr>
              <a:buSzPct val="115000"/>
            </a:pPr>
            <a:endParaRPr lang="en-US" dirty="0">
              <a:solidFill>
                <a:srgbClr val="262626"/>
              </a:solidFill>
              <a:latin typeface="Ideal Sans Medium" pitchFamily="50" charset="0"/>
              <a:cs typeface="Ideal Sans Medium" pitchFamily="50" charset="0"/>
            </a:endParaRPr>
          </a:p>
        </p:txBody>
      </p:sp>
    </p:spTree>
    <p:extLst>
      <p:ext uri="{BB962C8B-B14F-4D97-AF65-F5344CB8AC3E}">
        <p14:creationId xmlns:p14="http://schemas.microsoft.com/office/powerpoint/2010/main" val="234655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Shape 415"/>
        <p:cNvGrpSpPr/>
        <p:nvPr/>
      </p:nvGrpSpPr>
      <p:grpSpPr>
        <a:xfrm>
          <a:off x="0" y="0"/>
          <a:ext cx="0" cy="0"/>
          <a:chOff x="0" y="0"/>
          <a:chExt cx="0" cy="0"/>
        </a:xfrm>
      </p:grpSpPr>
      <p:sp useBgFill="1">
        <p:nvSpPr>
          <p:cNvPr id="421" name="Rectangle 420">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Google Shape;416;p40"/>
          <p:cNvSpPr txBox="1">
            <a:spLocks noGrp="1"/>
          </p:cNvSpPr>
          <p:nvPr>
            <p:ph type="title"/>
          </p:nvPr>
        </p:nvSpPr>
        <p:spPr>
          <a:xfrm>
            <a:off x="1393823" y="415978"/>
            <a:ext cx="4405175" cy="1625154"/>
          </a:xfrm>
          <a:prstGeom prst="rect">
            <a:avLst/>
          </a:prstGeom>
        </p:spPr>
        <p:txBody>
          <a:bodyPr spcFirstLastPara="1" vert="horz" lIns="91440" tIns="45720" rIns="91440" bIns="45720" rtlCol="0" anchor="t" anchorCtr="0">
            <a:normAutofit/>
          </a:bodyPr>
          <a:lstStyle/>
          <a:p>
            <a:pPr marL="0" lvl="0" indent="0" algn="ctr" defTabSz="914400">
              <a:spcAft>
                <a:spcPts val="0"/>
              </a:spcAft>
              <a:buClr>
                <a:srgbClr val="FFC000"/>
              </a:buClr>
              <a:buSzPts val="4400"/>
            </a:pPr>
            <a:r>
              <a:rPr lang="en-US" sz="4400" dirty="0">
                <a:latin typeface="KG The Last Time" panose="02000505000000020004" pitchFamily="2" charset="0"/>
                <a:sym typeface="Arial"/>
              </a:rPr>
              <a:t>WEEKLY </a:t>
            </a:r>
            <a:br>
              <a:rPr lang="en-US" sz="4400" dirty="0">
                <a:latin typeface="KG The Last Time" panose="02000505000000020004" pitchFamily="2" charset="0"/>
                <a:sym typeface="Arial"/>
              </a:rPr>
            </a:br>
            <a:r>
              <a:rPr lang="en-US" sz="4400" dirty="0">
                <a:latin typeface="KG The Last Time" panose="02000505000000020004" pitchFamily="2" charset="0"/>
                <a:sym typeface="Arial"/>
              </a:rPr>
              <a:t>NEWSLETTER</a:t>
            </a:r>
          </a:p>
        </p:txBody>
      </p:sp>
      <p:cxnSp>
        <p:nvCxnSpPr>
          <p:cNvPr id="423" name="Straight Connector 422">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200" y="1853754"/>
            <a:ext cx="4323986"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25" name="Rectangle 424">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CE2321F5-4BDF-4FEB-BA0F-6CBFA1F5BFEF}"/>
              </a:ext>
            </a:extLst>
          </p:cNvPr>
          <p:cNvSpPr txBox="1"/>
          <p:nvPr/>
        </p:nvSpPr>
        <p:spPr>
          <a:xfrm>
            <a:off x="1451201" y="2015731"/>
            <a:ext cx="4262212" cy="4613667"/>
          </a:xfrm>
          <a:prstGeom prst="rect">
            <a:avLst/>
          </a:prstGeom>
        </p:spPr>
        <p:txBody>
          <a:bodyPr vert="horz" lIns="91440" tIns="45720" rIns="91440" bIns="45720" rtlCol="0" anchor="t">
            <a:normAutofit fontScale="92500" lnSpcReduction="10000"/>
          </a:bodyPr>
          <a:lstStyle/>
          <a:p>
            <a:pPr marL="285750" indent="-228600" defTabSz="914400">
              <a:lnSpc>
                <a:spcPct val="120000"/>
              </a:lnSpc>
              <a:spcAft>
                <a:spcPts val="600"/>
              </a:spcAft>
              <a:buClr>
                <a:schemeClr val="accent1"/>
              </a:buClr>
              <a:buSzPct val="100000"/>
              <a:buFont typeface="Arial" panose="020B0604020202020204" pitchFamily="34" charset="0"/>
              <a:buChar char="•"/>
            </a:pPr>
            <a:r>
              <a:rPr lang="en-US" sz="2400" dirty="0">
                <a:latin typeface="KG Neatly Printed" panose="02000506000000020003" pitchFamily="2" charset="0"/>
              </a:rPr>
              <a:t>The newsletter will be electronically distributed every week through Canvas and/or Skyward.</a:t>
            </a:r>
          </a:p>
          <a:p>
            <a:pPr marL="57150" defTabSz="914400">
              <a:lnSpc>
                <a:spcPct val="120000"/>
              </a:lnSpc>
              <a:spcAft>
                <a:spcPts val="600"/>
              </a:spcAft>
              <a:buClr>
                <a:schemeClr val="accent1"/>
              </a:buClr>
              <a:buSzPct val="100000"/>
            </a:pPr>
            <a:endParaRPr lang="en-US" sz="2400" dirty="0">
              <a:latin typeface="KG Neatly Printed" panose="02000506000000020003" pitchFamily="2" charset="0"/>
            </a:endParaRPr>
          </a:p>
          <a:p>
            <a:pPr marL="285750" indent="-228600" defTabSz="914400">
              <a:lnSpc>
                <a:spcPct val="120000"/>
              </a:lnSpc>
              <a:spcAft>
                <a:spcPts val="600"/>
              </a:spcAft>
              <a:buClr>
                <a:schemeClr val="accent1"/>
              </a:buClr>
              <a:buSzPct val="100000"/>
              <a:buFont typeface="Arial" panose="020B0604020202020204" pitchFamily="34" charset="0"/>
              <a:buChar char="•"/>
            </a:pPr>
            <a:r>
              <a:rPr lang="en-US" sz="2400" dirty="0">
                <a:latin typeface="KG Neatly Printed" panose="02000506000000020003" pitchFamily="2" charset="0"/>
              </a:rPr>
              <a:t>Newsletters will include events, objectives, upcoming major grade dates, and other information deemed necessary by the grade level.</a:t>
            </a:r>
          </a:p>
          <a:p>
            <a:pPr marL="285750" indent="-228600" defTabSz="914400">
              <a:lnSpc>
                <a:spcPct val="120000"/>
              </a:lnSpc>
              <a:spcAft>
                <a:spcPts val="600"/>
              </a:spcAft>
              <a:buClr>
                <a:schemeClr val="accent1"/>
              </a:buClr>
              <a:buSzPct val="100000"/>
              <a:buFont typeface="Arial" panose="020B0604020202020204" pitchFamily="34" charset="0"/>
              <a:buChar char="•"/>
            </a:pPr>
            <a:endParaRPr lang="en-US" sz="2400" dirty="0">
              <a:latin typeface="KG Neatly Printed" panose="02000506000000020003" pitchFamily="2" charset="0"/>
            </a:endParaRPr>
          </a:p>
          <a:p>
            <a:pPr marL="285750" indent="-228600" defTabSz="914400">
              <a:lnSpc>
                <a:spcPct val="120000"/>
              </a:lnSpc>
              <a:spcAft>
                <a:spcPts val="600"/>
              </a:spcAft>
              <a:buClr>
                <a:schemeClr val="accent1"/>
              </a:buClr>
              <a:buSzPct val="100000"/>
              <a:buFont typeface="Arial" panose="020B0604020202020204" pitchFamily="34" charset="0"/>
              <a:buChar char="•"/>
            </a:pPr>
            <a:r>
              <a:rPr lang="en-US" sz="2400" dirty="0">
                <a:highlight>
                  <a:srgbClr val="FFFF00"/>
                </a:highlight>
                <a:latin typeface="KG Neatly Printed" panose="02000506000000020003" pitchFamily="2" charset="0"/>
              </a:rPr>
              <a:t>Please make sure that you are signed up and have access to Canvas.</a:t>
            </a:r>
          </a:p>
        </p:txBody>
      </p:sp>
      <p:pic>
        <p:nvPicPr>
          <p:cNvPr id="5" name="Picture 4">
            <a:extLst>
              <a:ext uri="{FF2B5EF4-FFF2-40B4-BE49-F238E27FC236}">
                <a16:creationId xmlns:a16="http://schemas.microsoft.com/office/drawing/2014/main" id="{E0376DC8-251C-E43E-9C45-2FFDF80CD352}"/>
              </a:ext>
            </a:extLst>
          </p:cNvPr>
          <p:cNvPicPr>
            <a:picLocks noChangeAspect="1"/>
          </p:cNvPicPr>
          <p:nvPr/>
        </p:nvPicPr>
        <p:blipFill>
          <a:blip r:embed="rId3"/>
          <a:stretch>
            <a:fillRect/>
          </a:stretch>
        </p:blipFill>
        <p:spPr>
          <a:xfrm>
            <a:off x="6732177" y="804519"/>
            <a:ext cx="4003679" cy="5285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482E37-47A8-78B9-958F-F0C63D528B5C}"/>
              </a:ext>
            </a:extLst>
          </p:cNvPr>
          <p:cNvSpPr txBox="1"/>
          <p:nvPr/>
        </p:nvSpPr>
        <p:spPr>
          <a:xfrm>
            <a:off x="760412" y="1986322"/>
            <a:ext cx="6781800"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KG Neatly Printed" panose="02000506000000020003" pitchFamily="2" charset="0"/>
              </a:rPr>
              <a:t>Access to free learning programs:</a:t>
            </a:r>
          </a:p>
          <a:p>
            <a:pPr marL="742950" lvl="1" indent="-285750">
              <a:buFont typeface="Arial" panose="020B0604020202020204" pitchFamily="34" charset="0"/>
              <a:buChar char="•"/>
            </a:pPr>
            <a:r>
              <a:rPr lang="en-US" sz="3600" dirty="0" err="1">
                <a:latin typeface="KG Neatly Printed" panose="02000506000000020003" pitchFamily="2" charset="0"/>
              </a:rPr>
              <a:t>DreamBox</a:t>
            </a:r>
            <a:endParaRPr lang="en-US" sz="3600" dirty="0">
              <a:latin typeface="KG Neatly Printed" panose="02000506000000020003" pitchFamily="2" charset="0"/>
            </a:endParaRPr>
          </a:p>
          <a:p>
            <a:pPr marL="742950" lvl="1" indent="-285750">
              <a:buFont typeface="Arial" panose="020B0604020202020204" pitchFamily="34" charset="0"/>
              <a:buChar char="•"/>
            </a:pPr>
            <a:r>
              <a:rPr lang="en-US" sz="3600" dirty="0" err="1">
                <a:latin typeface="KG Neatly Printed" panose="02000506000000020003" pitchFamily="2" charset="0"/>
              </a:rPr>
              <a:t>iRead</a:t>
            </a:r>
            <a:endParaRPr lang="en-US" sz="3600" dirty="0">
              <a:latin typeface="KG Neatly Printed" panose="02000506000000020003" pitchFamily="2" charset="0"/>
            </a:endParaRPr>
          </a:p>
          <a:p>
            <a:pPr marL="742950" lvl="1" indent="-285750">
              <a:buFont typeface="Arial" panose="020B0604020202020204" pitchFamily="34" charset="0"/>
              <a:buChar char="•"/>
            </a:pPr>
            <a:r>
              <a:rPr lang="en-US" sz="3600" dirty="0">
                <a:latin typeface="KG Neatly Printed" panose="02000506000000020003" pitchFamily="2" charset="0"/>
              </a:rPr>
              <a:t>Raz Kids</a:t>
            </a:r>
          </a:p>
          <a:p>
            <a:pPr marL="742950" lvl="1" indent="-285750">
              <a:buFont typeface="Arial" panose="020B0604020202020204" pitchFamily="34" charset="0"/>
              <a:buChar char="•"/>
            </a:pPr>
            <a:r>
              <a:rPr lang="en-US" sz="3600" dirty="0">
                <a:latin typeface="KG Neatly Printed" panose="02000506000000020003" pitchFamily="2" charset="0"/>
              </a:rPr>
              <a:t>Pebble Go</a:t>
            </a:r>
          </a:p>
          <a:p>
            <a:pPr marL="742950" lvl="1" indent="-285750">
              <a:buFont typeface="Arial" panose="020B0604020202020204" pitchFamily="34" charset="0"/>
              <a:buChar char="•"/>
            </a:pPr>
            <a:r>
              <a:rPr lang="en-US" sz="3600" dirty="0">
                <a:latin typeface="KG Neatly Printed" panose="02000506000000020003" pitchFamily="2" charset="0"/>
              </a:rPr>
              <a:t>BrainPOP Jr.</a:t>
            </a:r>
          </a:p>
        </p:txBody>
      </p:sp>
      <p:pic>
        <p:nvPicPr>
          <p:cNvPr id="9218" name="Picture 2" descr="ClassLink / Home">
            <a:extLst>
              <a:ext uri="{FF2B5EF4-FFF2-40B4-BE49-F238E27FC236}">
                <a16:creationId xmlns:a16="http://schemas.microsoft.com/office/drawing/2014/main" id="{2061051B-30DA-A48A-E9FF-6DAADB4AD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1812" y="24384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EBFBC1-8C31-51AD-4F45-D67B26C57252}"/>
              </a:ext>
            </a:extLst>
          </p:cNvPr>
          <p:cNvSpPr>
            <a:spLocks noGrp="1"/>
          </p:cNvSpPr>
          <p:nvPr>
            <p:ph type="title"/>
          </p:nvPr>
        </p:nvSpPr>
        <p:spPr>
          <a:xfrm>
            <a:off x="1446815" y="804164"/>
            <a:ext cx="9605159" cy="1056319"/>
          </a:xfrm>
        </p:spPr>
        <p:txBody>
          <a:bodyPr>
            <a:normAutofit/>
          </a:bodyPr>
          <a:lstStyle/>
          <a:p>
            <a:pPr algn="ctr"/>
            <a:r>
              <a:rPr lang="en-US" sz="6600" cap="all" dirty="0">
                <a:solidFill>
                  <a:srgbClr val="0070C0"/>
                </a:solidFill>
                <a:latin typeface="KG The Last Time" panose="02000505000000020004" pitchFamily="2" charset="0"/>
                <a:ea typeface="+mj-lt"/>
                <a:cs typeface="+mj-lt"/>
              </a:rPr>
              <a:t>Class Link</a:t>
            </a:r>
            <a:endParaRPr lang="en-US" sz="6600" dirty="0">
              <a:solidFill>
                <a:srgbClr val="0070C0"/>
              </a:solidFill>
              <a:latin typeface="KG The Last Time" panose="02000505000000020004" pitchFamily="2" charset="0"/>
              <a:ea typeface="+mj-lt"/>
              <a:cs typeface="+mj-lt"/>
            </a:endParaRPr>
          </a:p>
          <a:p>
            <a:endParaRPr lang="en-US" sz="3950" dirty="0">
              <a:ea typeface="Calibri Light"/>
              <a:cs typeface="Calibri Light"/>
            </a:endParaRPr>
          </a:p>
        </p:txBody>
      </p:sp>
      <p:sp>
        <p:nvSpPr>
          <p:cNvPr id="4" name="TextBox 3">
            <a:extLst>
              <a:ext uri="{FF2B5EF4-FFF2-40B4-BE49-F238E27FC236}">
                <a16:creationId xmlns:a16="http://schemas.microsoft.com/office/drawing/2014/main" id="{9DA853E1-A1CA-A8C5-C7FD-B9AF6C0D83DF}"/>
              </a:ext>
            </a:extLst>
          </p:cNvPr>
          <p:cNvSpPr txBox="1"/>
          <p:nvPr/>
        </p:nvSpPr>
        <p:spPr>
          <a:xfrm>
            <a:off x="1360427" y="5642984"/>
            <a:ext cx="9777933" cy="461665"/>
          </a:xfrm>
          <a:prstGeom prst="rect">
            <a:avLst/>
          </a:prstGeom>
          <a:noFill/>
        </p:spPr>
        <p:txBody>
          <a:bodyPr wrap="none" rtlCol="0">
            <a:spAutoFit/>
          </a:bodyPr>
          <a:lstStyle/>
          <a:p>
            <a:r>
              <a:rPr lang="en-US" sz="2400" dirty="0">
                <a:latin typeface="KG Neatly Printed" panose="02000506000000020003" pitchFamily="2" charset="0"/>
              </a:rPr>
              <a:t>Use login information located in take-home folder. You can always access login info in skyward. </a:t>
            </a:r>
          </a:p>
        </p:txBody>
      </p:sp>
    </p:spTree>
    <p:extLst>
      <p:ext uri="{BB962C8B-B14F-4D97-AF65-F5344CB8AC3E}">
        <p14:creationId xmlns:p14="http://schemas.microsoft.com/office/powerpoint/2010/main" val="51176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1370012" y="571500"/>
            <a:ext cx="9709783" cy="1266265"/>
          </a:xfrm>
        </p:spPr>
        <p:txBody>
          <a:bodyPr vert="horz" lIns="91440" tIns="45720" rIns="91440" bIns="45720" rtlCol="0" anchor="ctr">
            <a:normAutofit/>
          </a:bodyPr>
          <a:lstStyle/>
          <a:p>
            <a:pPr algn="ctr" defTabSz="914400"/>
            <a:r>
              <a:rPr lang="en-US" sz="5400" dirty="0">
                <a:solidFill>
                  <a:srgbClr val="0070C0"/>
                </a:solidFill>
                <a:latin typeface="KG The Last Time" panose="02000505000000020004" pitchFamily="2" charset="0"/>
              </a:rPr>
              <a:t>Classroom Snack</a:t>
            </a:r>
          </a:p>
        </p:txBody>
      </p:sp>
      <p:sp>
        <p:nvSpPr>
          <p:cNvPr id="3" name="TextBox 2">
            <a:extLst>
              <a:ext uri="{FF2B5EF4-FFF2-40B4-BE49-F238E27FC236}">
                <a16:creationId xmlns:a16="http://schemas.microsoft.com/office/drawing/2014/main" id="{2DD9E583-94BD-4DCA-8A65-DDDF0BA0B384}"/>
              </a:ext>
            </a:extLst>
          </p:cNvPr>
          <p:cNvSpPr txBox="1"/>
          <p:nvPr/>
        </p:nvSpPr>
        <p:spPr>
          <a:xfrm>
            <a:off x="5561012" y="1961865"/>
            <a:ext cx="6553200" cy="4010310"/>
          </a:xfrm>
          <a:prstGeom prst="rect">
            <a:avLst/>
          </a:prstGeom>
        </p:spPr>
        <p:txBody>
          <a:bodyPr vert="horz" lIns="91440" tIns="45720" rIns="91440" bIns="45720" rtlCol="0" anchor="t">
            <a:normAutofit/>
          </a:bodyPr>
          <a:lstStyle/>
          <a:p>
            <a:pPr marL="342900" indent="-228600" defTabSz="914400">
              <a:lnSpc>
                <a:spcPct val="120000"/>
              </a:lnSpc>
              <a:buClr>
                <a:schemeClr val="accent1"/>
              </a:buClr>
              <a:buSzPct val="160000"/>
              <a:buFont typeface="Arial" panose="020B0604020202020204" pitchFamily="34" charset="0"/>
              <a:buChar char="•"/>
            </a:pPr>
            <a:r>
              <a:rPr lang="en-US" sz="2400" cap="all" dirty="0">
                <a:latin typeface="KG Neatly Printed" panose="02000506000000020003" pitchFamily="2" charset="0"/>
              </a:rPr>
              <a:t>Students may bring one Healthy, easy to eat snack (Peanut free snacks).</a:t>
            </a:r>
          </a:p>
          <a:p>
            <a:pPr marL="342900" indent="-228600" defTabSz="914400">
              <a:lnSpc>
                <a:spcPct val="120000"/>
              </a:lnSpc>
              <a:buClr>
                <a:schemeClr val="accent1"/>
              </a:buClr>
              <a:buSzPct val="160000"/>
              <a:buFont typeface="Arial" panose="020B0604020202020204" pitchFamily="34" charset="0"/>
              <a:buChar char="•"/>
            </a:pPr>
            <a:r>
              <a:rPr lang="en-US" sz="2400" cap="all" dirty="0">
                <a:latin typeface="KG Neatly Printed" panose="02000506000000020003" pitchFamily="2" charset="0"/>
              </a:rPr>
              <a:t> things that will not stain fingers and papers.</a:t>
            </a:r>
          </a:p>
          <a:p>
            <a:pPr marL="342900" indent="-228600" defTabSz="914400">
              <a:lnSpc>
                <a:spcPct val="120000"/>
              </a:lnSpc>
              <a:buClr>
                <a:schemeClr val="accent1"/>
              </a:buClr>
              <a:buSzPct val="160000"/>
              <a:buFont typeface="Arial" panose="020B0604020202020204" pitchFamily="34" charset="0"/>
              <a:buChar char="•"/>
            </a:pPr>
            <a:r>
              <a:rPr lang="en-US" sz="2400" cap="all" dirty="0">
                <a:latin typeface="KG Neatly Printed" panose="02000506000000020003" pitchFamily="2" charset="0"/>
              </a:rPr>
              <a:t>Please Do not send juices and candy.  </a:t>
            </a:r>
            <a:endParaRPr lang="en-US" sz="2400" cap="all" dirty="0">
              <a:highlight>
                <a:srgbClr val="FFFF00"/>
              </a:highlight>
              <a:latin typeface="KG Neatly Printed" panose="02000506000000020003" pitchFamily="2" charset="0"/>
            </a:endParaRPr>
          </a:p>
          <a:p>
            <a:pPr marL="114300" algn="ctr" defTabSz="914400">
              <a:lnSpc>
                <a:spcPct val="120000"/>
              </a:lnSpc>
              <a:buClr>
                <a:schemeClr val="accent1"/>
              </a:buClr>
              <a:buSzPct val="160000"/>
            </a:pPr>
            <a:r>
              <a:rPr lang="en-US" sz="2400" cap="all" dirty="0">
                <a:highlight>
                  <a:srgbClr val="FFFF00"/>
                </a:highlight>
                <a:latin typeface="KG Neatly Printed" panose="02000506000000020003" pitchFamily="2" charset="0"/>
              </a:rPr>
              <a:t>The only liquid allowed in class is water.</a:t>
            </a:r>
          </a:p>
          <a:p>
            <a:pPr marL="114300" algn="ctr" defTabSz="914400">
              <a:lnSpc>
                <a:spcPct val="120000"/>
              </a:lnSpc>
              <a:buClr>
                <a:schemeClr val="accent1"/>
              </a:buClr>
              <a:buSzPct val="160000"/>
            </a:pPr>
            <a:endParaRPr lang="en-US" sz="2400" cap="all" dirty="0">
              <a:latin typeface="KG Neatly Printed" panose="02000506000000020003" pitchFamily="2" charset="0"/>
            </a:endParaRPr>
          </a:p>
          <a:p>
            <a:pPr marL="342900" indent="-228600" defTabSz="914400">
              <a:lnSpc>
                <a:spcPct val="120000"/>
              </a:lnSpc>
              <a:buClr>
                <a:schemeClr val="accent1"/>
              </a:buClr>
              <a:buSzPct val="160000"/>
              <a:buFont typeface="Arial" panose="020B0604020202020204" pitchFamily="34" charset="0"/>
              <a:buChar char="•"/>
            </a:pPr>
            <a:r>
              <a:rPr lang="en-US" sz="2400" cap="all" dirty="0">
                <a:latin typeface="KG Neatly Printed" panose="02000506000000020003" pitchFamily="2" charset="0"/>
              </a:rPr>
              <a:t>Please send filled water bottles each day that are spill proof</a:t>
            </a:r>
            <a:r>
              <a:rPr lang="en-US" cap="all" dirty="0">
                <a:latin typeface="KG Neatly Printed" panose="02000506000000020003" pitchFamily="2" charset="0"/>
              </a:rPr>
              <a:t>.</a:t>
            </a:r>
          </a:p>
          <a:p>
            <a:pPr marL="114300" defTabSz="914400">
              <a:lnSpc>
                <a:spcPct val="120000"/>
              </a:lnSpc>
              <a:buClr>
                <a:schemeClr val="accent1"/>
              </a:buClr>
              <a:buSzPct val="160000"/>
            </a:pPr>
            <a:endParaRPr lang="en-US" cap="all" dirty="0">
              <a:latin typeface="Arial Rounded MT Bold" panose="020F0704030504030204" pitchFamily="34" charset="0"/>
            </a:endParaRPr>
          </a:p>
          <a:p>
            <a:pPr marL="571500" lvl="1" defTabSz="914400">
              <a:lnSpc>
                <a:spcPct val="120000"/>
              </a:lnSpc>
              <a:buClr>
                <a:schemeClr val="accent1"/>
              </a:buClr>
              <a:buSzPct val="160000"/>
            </a:pPr>
            <a:endParaRPr lang="en-US" cap="all" dirty="0">
              <a:latin typeface="Arial Rounded MT Bold" panose="020F0704030504030204" pitchFamily="34" charset="0"/>
            </a:endParaRPr>
          </a:p>
          <a:p>
            <a:pPr marL="114300" defTabSz="914400">
              <a:lnSpc>
                <a:spcPct val="120000"/>
              </a:lnSpc>
              <a:buClr>
                <a:schemeClr val="accent1"/>
              </a:buClr>
              <a:buSzPct val="160000"/>
            </a:pPr>
            <a:endParaRPr lang="en-US" cap="all" dirty="0"/>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endParaRPr lang="en-US" cap="all" dirty="0"/>
          </a:p>
        </p:txBody>
      </p:sp>
      <p:pic>
        <p:nvPicPr>
          <p:cNvPr id="11266" name="Picture 2" descr="722 Potatoes chips clipart Stock Illustrations, Images &amp; Vectors |  Shutterstock">
            <a:extLst>
              <a:ext uri="{FF2B5EF4-FFF2-40B4-BE49-F238E27FC236}">
                <a16:creationId xmlns:a16="http://schemas.microsoft.com/office/drawing/2014/main" id="{12AA5D8A-DB3F-44F9-5D6D-0D81416637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43"/>
          <a:stretch/>
        </p:blipFill>
        <p:spPr bwMode="auto">
          <a:xfrm>
            <a:off x="1385742" y="2057400"/>
            <a:ext cx="3343997" cy="3343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3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9386" y="332684"/>
            <a:ext cx="7313612" cy="1325563"/>
          </a:xfrm>
        </p:spPr>
        <p:txBody>
          <a:bodyPr>
            <a:normAutofit/>
          </a:bodyPr>
          <a:lstStyle/>
          <a:p>
            <a:pPr algn="ctr"/>
            <a:r>
              <a:rPr lang="en-US" sz="4400" dirty="0">
                <a:solidFill>
                  <a:srgbClr val="0070C0"/>
                </a:solidFill>
                <a:latin typeface="KG The Last Time" panose="02000505000000020004" pitchFamily="2" charset="0"/>
              </a:rPr>
              <a:t>Peanut Free </a:t>
            </a:r>
            <a:br>
              <a:rPr lang="en-US" sz="4400" dirty="0">
                <a:solidFill>
                  <a:srgbClr val="0070C0"/>
                </a:solidFill>
                <a:latin typeface="KG The Last Time" panose="02000505000000020004" pitchFamily="2" charset="0"/>
              </a:rPr>
            </a:br>
            <a:r>
              <a:rPr lang="en-US" sz="4400" dirty="0">
                <a:solidFill>
                  <a:srgbClr val="0070C0"/>
                </a:solidFill>
                <a:latin typeface="KG The Last Time" panose="02000505000000020004" pitchFamily="2" charset="0"/>
              </a:rPr>
              <a:t>Classrooms</a:t>
            </a:r>
          </a:p>
        </p:txBody>
      </p:sp>
      <p:sp>
        <p:nvSpPr>
          <p:cNvPr id="3" name="Content Placeholder 2"/>
          <p:cNvSpPr>
            <a:spLocks noGrp="1"/>
          </p:cNvSpPr>
          <p:nvPr>
            <p:ph idx="4294967295"/>
          </p:nvPr>
        </p:nvSpPr>
        <p:spPr>
          <a:xfrm>
            <a:off x="0" y="1825625"/>
            <a:ext cx="11658600" cy="4618038"/>
          </a:xfrm>
        </p:spPr>
        <p:txBody>
          <a:bodyPr>
            <a:normAutofit/>
          </a:bodyPr>
          <a:lstStyle/>
          <a:p>
            <a:r>
              <a:rPr lang="en-US" b="1" dirty="0">
                <a:latin typeface="KG Neatly Printed" panose="02000506000000020003" pitchFamily="2" charset="0"/>
              </a:rPr>
              <a:t>Classrooms are to be peanut free. A child with serious peanut allergy can potentially suffer a reaction merely by touching or smelling a food with peanut or peanut butter</a:t>
            </a:r>
          </a:p>
          <a:p>
            <a:r>
              <a:rPr lang="en-US" b="1" dirty="0">
                <a:latin typeface="KG Neatly Printed" panose="02000506000000020003" pitchFamily="2" charset="0"/>
              </a:rPr>
              <a:t>Please do not send any peanuts, peanut butter or foods containing these items as snacks. They will not be allowed to be eaten in the classroom</a:t>
            </a:r>
          </a:p>
          <a:p>
            <a:r>
              <a:rPr lang="en-US" b="1" dirty="0">
                <a:latin typeface="KG Neatly Printed" panose="02000506000000020003" pitchFamily="2" charset="0"/>
              </a:rPr>
              <a:t>Any food sent to share in classroom i.e., birthday cupcakes, cookies </a:t>
            </a:r>
            <a:r>
              <a:rPr lang="en-US" b="1" dirty="0" err="1">
                <a:latin typeface="KG Neatly Printed" panose="02000506000000020003" pitchFamily="2" charset="0"/>
              </a:rPr>
              <a:t>etc</a:t>
            </a:r>
            <a:r>
              <a:rPr lang="en-US" b="1" dirty="0">
                <a:latin typeface="KG Neatly Printed" panose="02000506000000020003" pitchFamily="2" charset="0"/>
              </a:rPr>
              <a:t>, is to be store bought, in original container with ingredient list that is peanut free</a:t>
            </a:r>
          </a:p>
          <a:p>
            <a:r>
              <a:rPr lang="en-US" b="1" dirty="0">
                <a:latin typeface="KG Neatly Printed" panose="02000506000000020003" pitchFamily="2" charset="0"/>
              </a:rPr>
              <a:t>The above does not apply to lunches, children will still be able to eat food of their choice in lunchroom as we have ensured areas that will remain peanut free zones. </a:t>
            </a:r>
          </a:p>
          <a:p>
            <a:r>
              <a:rPr lang="en-US" b="1" dirty="0">
                <a:latin typeface="KG Neatly Printed" panose="02000506000000020003" pitchFamily="2" charset="0"/>
              </a:rPr>
              <a:t>Thank you in advance for your cooperation. We are trying to ensure the safety of all of our children. We are striving to promote a safe environment for all of our students, and in working together we can work to keep our students safe.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257" y="81616"/>
            <a:ext cx="1791343" cy="16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70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297" name="Picture 12296">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2299" name="Straight Connector 12298">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2301" name="Straight Connector 12300">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290" name="Picture 2" descr="School Lunch Clip Art - School Lunch Images - Vector Clip Art">
            <a:extLst>
              <a:ext uri="{FF2B5EF4-FFF2-40B4-BE49-F238E27FC236}">
                <a16:creationId xmlns:a16="http://schemas.microsoft.com/office/drawing/2014/main" id="{73D7DD04-BADE-CAA4-98EA-4A20EF060C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09" r="-1" b="20107"/>
          <a:stretch/>
        </p:blipFill>
        <p:spPr bwMode="auto">
          <a:xfrm>
            <a:off x="1" y="10"/>
            <a:ext cx="12188521" cy="6857990"/>
          </a:xfrm>
          <a:prstGeom prst="rect">
            <a:avLst/>
          </a:prstGeom>
          <a:noFill/>
          <a:extLst>
            <a:ext uri="{909E8E84-426E-40DD-AFC4-6F175D3DCCD1}">
              <a14:hiddenFill xmlns:a14="http://schemas.microsoft.com/office/drawing/2010/main">
                <a:solidFill>
                  <a:srgbClr val="FFFFFF"/>
                </a:solidFill>
              </a14:hiddenFill>
            </a:ext>
          </a:extLst>
        </p:spPr>
      </p:pic>
      <p:sp>
        <p:nvSpPr>
          <p:cNvPr id="12303" name="Rectangle 12302">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629" y="636753"/>
            <a:ext cx="8297274"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888AE4-F62E-E6A4-FC05-20FC4DF4164D}"/>
              </a:ext>
            </a:extLst>
          </p:cNvPr>
          <p:cNvSpPr>
            <a:spLocks noGrp="1"/>
          </p:cNvSpPr>
          <p:nvPr>
            <p:ph type="title"/>
          </p:nvPr>
        </p:nvSpPr>
        <p:spPr>
          <a:xfrm>
            <a:off x="4055537" y="1171708"/>
            <a:ext cx="6813956" cy="1049235"/>
          </a:xfrm>
        </p:spPr>
        <p:txBody>
          <a:bodyPr vert="horz" lIns="91440" tIns="45720" rIns="91440" bIns="45720" rtlCol="0" anchor="t">
            <a:normAutofit/>
          </a:bodyPr>
          <a:lstStyle/>
          <a:p>
            <a:pPr algn="ctr" defTabSz="914400"/>
            <a:r>
              <a:rPr lang="en-US" sz="3200" dirty="0">
                <a:solidFill>
                  <a:srgbClr val="FFFFFE"/>
                </a:solidFill>
                <a:latin typeface="KG The Last Time" panose="02000505000000020004" pitchFamily="2" charset="0"/>
              </a:rPr>
              <a:t>Cafeteria Procedures</a:t>
            </a:r>
          </a:p>
        </p:txBody>
      </p:sp>
      <p:cxnSp>
        <p:nvCxnSpPr>
          <p:cNvPr id="12305" name="Straight Connector 12304">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730" y="1847088"/>
            <a:ext cx="6811588" cy="0"/>
          </a:xfrm>
          <a:prstGeom prst="line">
            <a:avLst/>
          </a:prstGeom>
          <a:ln w="31750">
            <a:solidFill>
              <a:srgbClr val="F39777"/>
            </a:solidFill>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7142B978-8897-7A52-7C08-3AA66F974A9D}"/>
              </a:ext>
            </a:extLst>
          </p:cNvPr>
          <p:cNvSpPr txBox="1"/>
          <p:nvPr/>
        </p:nvSpPr>
        <p:spPr>
          <a:xfrm>
            <a:off x="4062362" y="2015733"/>
            <a:ext cx="7899450" cy="4021267"/>
          </a:xfrm>
          <a:prstGeom prst="rect">
            <a:avLst/>
          </a:prstGeom>
        </p:spPr>
        <p:txBody>
          <a:bodyPr vert="horz" lIns="91440" tIns="45720" rIns="91440" bIns="45720" rtlCol="0" anchor="t">
            <a:normAutofit fontScale="85000" lnSpcReduction="10000"/>
          </a:bodyPr>
          <a:lstStyle/>
          <a:p>
            <a:pPr marL="285750" indent="-228600" defTabSz="914400">
              <a:lnSpc>
                <a:spcPct val="120000"/>
              </a:lnSpc>
              <a:spcAft>
                <a:spcPts val="600"/>
              </a:spcAft>
              <a:buClr>
                <a:srgbClr val="F39777"/>
              </a:buClr>
              <a:buSzPct val="100000"/>
              <a:buFont typeface="Arial" panose="020B0604020202020204" pitchFamily="34" charset="0"/>
              <a:buChar char="•"/>
            </a:pPr>
            <a:r>
              <a:rPr lang="en-US" sz="3100" b="1" dirty="0">
                <a:solidFill>
                  <a:srgbClr val="FFFFFE"/>
                </a:solidFill>
                <a:latin typeface="KG Neatly Printed" panose="02000506000000020003" pitchFamily="2" charset="0"/>
              </a:rPr>
              <a:t>Return to regular pricing for lunch and breakfast.</a:t>
            </a:r>
          </a:p>
          <a:p>
            <a:pPr marL="285750" indent="-228600" defTabSz="914400">
              <a:lnSpc>
                <a:spcPct val="120000"/>
              </a:lnSpc>
              <a:spcAft>
                <a:spcPts val="600"/>
              </a:spcAft>
              <a:buClr>
                <a:srgbClr val="F39777"/>
              </a:buClr>
              <a:buSzPct val="100000"/>
              <a:buFont typeface="Arial" panose="020B0604020202020204" pitchFamily="34" charset="0"/>
              <a:buChar char="•"/>
            </a:pPr>
            <a:r>
              <a:rPr lang="en-US" sz="3100" b="1" dirty="0">
                <a:solidFill>
                  <a:srgbClr val="FFFFFE"/>
                </a:solidFill>
                <a:latin typeface="KG Neatly Printed" panose="02000506000000020003" pitchFamily="2" charset="0"/>
              </a:rPr>
              <a:t>We will begin selling snacks soon. They are extra. If you want to limit their snack purchases, please add that information to their online accounts. </a:t>
            </a:r>
          </a:p>
          <a:p>
            <a:pPr marL="285750" indent="-228600" defTabSz="914400">
              <a:lnSpc>
                <a:spcPct val="120000"/>
              </a:lnSpc>
              <a:spcAft>
                <a:spcPts val="600"/>
              </a:spcAft>
              <a:buClr>
                <a:srgbClr val="F39777"/>
              </a:buClr>
              <a:buSzPct val="100000"/>
              <a:buFont typeface="Arial" panose="020B0604020202020204" pitchFamily="34" charset="0"/>
              <a:buChar char="•"/>
            </a:pPr>
            <a:r>
              <a:rPr lang="en-US" sz="3100" b="1" dirty="0">
                <a:solidFill>
                  <a:srgbClr val="FFFFFE"/>
                </a:solidFill>
                <a:latin typeface="KG Neatly Printed" panose="02000506000000020003" pitchFamily="2" charset="0"/>
              </a:rPr>
              <a:t>You are always welcome to drop lunch off in the front office for your child.</a:t>
            </a:r>
          </a:p>
          <a:p>
            <a:pPr marL="285750" indent="-228600" defTabSz="914400">
              <a:lnSpc>
                <a:spcPct val="120000"/>
              </a:lnSpc>
              <a:spcAft>
                <a:spcPts val="600"/>
              </a:spcAft>
              <a:buClr>
                <a:srgbClr val="F39777"/>
              </a:buClr>
              <a:buSzPct val="100000"/>
              <a:buFont typeface="Arial" panose="020B0604020202020204" pitchFamily="34" charset="0"/>
              <a:buChar char="•"/>
            </a:pPr>
            <a:r>
              <a:rPr lang="en-US" sz="3100" b="1" dirty="0">
                <a:solidFill>
                  <a:srgbClr val="FFFFFE"/>
                </a:solidFill>
                <a:latin typeface="KG Neatly Printed" panose="02000506000000020003" pitchFamily="2" charset="0"/>
              </a:rPr>
              <a:t>Students need to wear their smart tags in order to expedite lunch.</a:t>
            </a:r>
          </a:p>
          <a:p>
            <a:pPr marL="285750" indent="-228600" defTabSz="914400">
              <a:lnSpc>
                <a:spcPct val="120000"/>
              </a:lnSpc>
              <a:spcAft>
                <a:spcPts val="600"/>
              </a:spcAft>
              <a:buClr>
                <a:srgbClr val="F39777"/>
              </a:buClr>
              <a:buSzPct val="100000"/>
              <a:buFont typeface="Arial" panose="020B0604020202020204" pitchFamily="34" charset="0"/>
              <a:buChar char="•"/>
            </a:pPr>
            <a:r>
              <a:rPr lang="en-US" sz="3100" b="1" dirty="0">
                <a:solidFill>
                  <a:srgbClr val="FFFFFE"/>
                </a:solidFill>
                <a:latin typeface="KG Neatly Printed" panose="02000506000000020003" pitchFamily="2" charset="0"/>
              </a:rPr>
              <a:t>Parents are welcome to eat at the first two tables.</a:t>
            </a:r>
            <a:endParaRPr lang="en-US" dirty="0">
              <a:solidFill>
                <a:srgbClr val="FFFFFE"/>
              </a:solidFill>
            </a:endParaRPr>
          </a:p>
        </p:txBody>
      </p:sp>
    </p:spTree>
    <p:extLst>
      <p:ext uri="{BB962C8B-B14F-4D97-AF65-F5344CB8AC3E}">
        <p14:creationId xmlns:p14="http://schemas.microsoft.com/office/powerpoint/2010/main" val="318578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408935"/>
            <a:ext cx="11734800" cy="1049235"/>
          </a:xfrm>
        </p:spPr>
        <p:txBody>
          <a:bodyPr>
            <a:normAutofit fontScale="90000"/>
          </a:bodyPr>
          <a:lstStyle/>
          <a:p>
            <a:r>
              <a:rPr lang="en-US" sz="5350" dirty="0">
                <a:solidFill>
                  <a:srgbClr val="0070C0"/>
                </a:solidFill>
                <a:latin typeface="KG The Last Time" panose="02000505000000020004" pitchFamily="2" charset="0"/>
                <a:cs typeface="Calibri Light"/>
              </a:rPr>
              <a:t>How to purchase school lunch</a:t>
            </a:r>
          </a:p>
        </p:txBody>
      </p:sp>
      <p:sp>
        <p:nvSpPr>
          <p:cNvPr id="4" name="Content Placeholder 3"/>
          <p:cNvSpPr>
            <a:spLocks noGrp="1"/>
          </p:cNvSpPr>
          <p:nvPr>
            <p:ph type="subTitle" idx="4294967295"/>
          </p:nvPr>
        </p:nvSpPr>
        <p:spPr>
          <a:xfrm>
            <a:off x="4214860" y="1905000"/>
            <a:ext cx="7746953" cy="4114800"/>
          </a:xfrm>
        </p:spPr>
        <p:txBody>
          <a:bodyPr vert="horz" lIns="91440" tIns="0" rIns="91440" bIns="45720" rtlCol="0" anchor="t">
            <a:normAutofit/>
          </a:bodyPr>
          <a:lstStyle/>
          <a:p>
            <a:r>
              <a:rPr lang="en-US" sz="3300" cap="none" dirty="0">
                <a:latin typeface="KG Neatly Printed" panose="02000506000000020003" pitchFamily="2" charset="0"/>
              </a:rPr>
              <a:t>Go to</a:t>
            </a:r>
            <a:r>
              <a:rPr lang="en-US" sz="3300" dirty="0">
                <a:latin typeface="KG Neatly Printed" panose="02000506000000020003" pitchFamily="2" charset="0"/>
              </a:rPr>
              <a:t> </a:t>
            </a:r>
            <a:r>
              <a:rPr lang="en-US" sz="3300" dirty="0">
                <a:solidFill>
                  <a:srgbClr val="B71E42"/>
                </a:solidFill>
                <a:latin typeface="KG Neatly Printed" panose="02000506000000020003" pitchFamily="2" charset="0"/>
                <a:hlinkClick r:id="rId3">
                  <a:extLst>
                    <a:ext uri="{A12FA001-AC4F-418D-AE19-62706E023703}">
                      <ahyp:hlinkClr xmlns:ahyp="http://schemas.microsoft.com/office/drawing/2018/hyperlinkcolor" val="tx"/>
                    </a:ext>
                  </a:extLst>
                </a:hlinkClick>
              </a:rPr>
              <a:t>www.schoolcafe.com</a:t>
            </a:r>
            <a:r>
              <a:rPr lang="en-US" sz="3300" dirty="0">
                <a:solidFill>
                  <a:srgbClr val="B71E42"/>
                </a:solidFill>
                <a:latin typeface="KG Neatly Printed" panose="02000506000000020003" pitchFamily="2" charset="0"/>
              </a:rPr>
              <a:t> </a:t>
            </a:r>
            <a:r>
              <a:rPr lang="en-US" sz="3300" cap="none" dirty="0">
                <a:latin typeface="KG Neatly Printed" panose="02000506000000020003" pitchFamily="2" charset="0"/>
              </a:rPr>
              <a:t>to create a lunch account online for your student</a:t>
            </a:r>
          </a:p>
          <a:p>
            <a:r>
              <a:rPr lang="en-US" sz="3300" cap="none" dirty="0">
                <a:latin typeface="KG Neatly Printed" panose="02000506000000020003" pitchFamily="2" charset="0"/>
              </a:rPr>
              <a:t>You may add money to their lunch account from your online School Café account</a:t>
            </a:r>
          </a:p>
          <a:p>
            <a:r>
              <a:rPr lang="en-US" sz="3300" cap="none" dirty="0">
                <a:latin typeface="KG Neatly Printed" panose="02000506000000020003" pitchFamily="2" charset="0"/>
              </a:rPr>
              <a:t>You may also apply for free or reduced lunch at </a:t>
            </a:r>
            <a:r>
              <a:rPr lang="en-US" sz="3300" cap="none" dirty="0">
                <a:solidFill>
                  <a:srgbClr val="B71E42"/>
                </a:solidFill>
                <a:latin typeface="KG Neatly Printed" panose="02000506000000020003" pitchFamily="2" charset="0"/>
                <a:hlinkClick r:id="rId4">
                  <a:extLst>
                    <a:ext uri="{A12FA001-AC4F-418D-AE19-62706E023703}">
                      <ahyp:hlinkClr xmlns:ahyp="http://schemas.microsoft.com/office/drawing/2018/hyperlinkcolor" val="tx"/>
                    </a:ext>
                  </a:extLst>
                </a:hlinkClick>
              </a:rPr>
              <a:t>www.schoolcafe.com</a:t>
            </a:r>
            <a:r>
              <a:rPr lang="en-US" sz="3300" cap="none" dirty="0">
                <a:solidFill>
                  <a:srgbClr val="B71E42"/>
                </a:solidFill>
                <a:latin typeface="KG Neatly Printed" panose="02000506000000020003" pitchFamily="2" charset="0"/>
              </a:rPr>
              <a:t> </a:t>
            </a:r>
            <a:r>
              <a:rPr lang="en-US" sz="3300" dirty="0">
                <a:solidFill>
                  <a:srgbClr val="B71E42"/>
                </a:solidFill>
                <a:latin typeface="KG Neatly Printed" panose="02000506000000020003" pitchFamily="2" charset="0"/>
              </a:rPr>
              <a:t> </a:t>
            </a:r>
            <a:endParaRPr lang="en-US" sz="3300" cap="none" dirty="0">
              <a:solidFill>
                <a:srgbClr val="B71E42"/>
              </a:solidFill>
              <a:latin typeface="KG Neatly Printed" panose="02000506000000020003" pitchFamily="2" charset="0"/>
            </a:endParaRPr>
          </a:p>
          <a:p>
            <a:endParaRPr lang="en-US" dirty="0"/>
          </a:p>
        </p:txBody>
      </p:sp>
      <p:pic>
        <p:nvPicPr>
          <p:cNvPr id="11" name="Picture 10">
            <a:extLst>
              <a:ext uri="{FF2B5EF4-FFF2-40B4-BE49-F238E27FC236}">
                <a16:creationId xmlns:a16="http://schemas.microsoft.com/office/drawing/2014/main" id="{D315907B-67A7-A038-C45A-8D44B07A2317}"/>
              </a:ext>
            </a:extLst>
          </p:cNvPr>
          <p:cNvPicPr>
            <a:picLocks noChangeAspect="1"/>
          </p:cNvPicPr>
          <p:nvPr/>
        </p:nvPicPr>
        <p:blipFill>
          <a:blip r:embed="rId5"/>
          <a:stretch>
            <a:fillRect/>
          </a:stretch>
        </p:blipFill>
        <p:spPr>
          <a:xfrm>
            <a:off x="200024" y="2743200"/>
            <a:ext cx="4014836" cy="15557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0208929"/>
      </p:ext>
    </p:extLst>
  </p:cSld>
  <p:clrMapOvr>
    <a:masterClrMapping/>
  </p:clrMapOvr>
  <mc:AlternateContent xmlns:mc="http://schemas.openxmlformats.org/markup-compatibility/2006" xmlns:p14="http://schemas.microsoft.com/office/powerpoint/2010/main">
    <mc:Choice Requires="p14">
      <p:transition spd="slow" p14:dur="2000" advTm="24825"/>
    </mc:Choice>
    <mc:Fallback xmlns="">
      <p:transition spd="slow" advTm="2482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352996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D505784-F64F-DB70-028E-9773FEC2C635}"/>
              </a:ext>
            </a:extLst>
          </p:cNvPr>
          <p:cNvSpPr>
            <a:spLocks noGrp="1"/>
          </p:cNvSpPr>
          <p:nvPr>
            <p:ph type="title"/>
          </p:nvPr>
        </p:nvSpPr>
        <p:spPr>
          <a:xfrm>
            <a:off x="1128343" y="381000"/>
            <a:ext cx="3852096" cy="1472755"/>
          </a:xfrm>
        </p:spPr>
        <p:txBody>
          <a:bodyPr>
            <a:normAutofit/>
          </a:bodyPr>
          <a:lstStyle/>
          <a:p>
            <a:pPr algn="ctr"/>
            <a:r>
              <a:rPr lang="en-US" sz="4800" dirty="0">
                <a:solidFill>
                  <a:schemeClr val="accent1">
                    <a:lumMod val="75000"/>
                  </a:schemeClr>
                </a:solidFill>
                <a:latin typeface="KG The Last Time" panose="02000505000000020004" pitchFamily="2" charset="0"/>
              </a:rPr>
              <a:t>Birthday Treats</a:t>
            </a:r>
          </a:p>
        </p:txBody>
      </p:sp>
      <p:sp>
        <p:nvSpPr>
          <p:cNvPr id="14" name="Rectangle 13">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2DA487B2-DED2-8D9F-5932-C0CDC112EFD2}"/>
              </a:ext>
            </a:extLst>
          </p:cNvPr>
          <p:cNvSpPr>
            <a:spLocks noGrp="1"/>
          </p:cNvSpPr>
          <p:nvPr>
            <p:ph idx="1"/>
          </p:nvPr>
        </p:nvSpPr>
        <p:spPr>
          <a:xfrm>
            <a:off x="150812" y="2015732"/>
            <a:ext cx="4825995" cy="4037748"/>
          </a:xfrm>
        </p:spPr>
        <p:txBody>
          <a:bodyPr>
            <a:normAutofit lnSpcReduction="10000"/>
          </a:bodyPr>
          <a:lstStyle/>
          <a:p>
            <a:pPr fontAlgn="base">
              <a:lnSpc>
                <a:spcPct val="110000"/>
              </a:lnSpc>
            </a:pPr>
            <a:r>
              <a:rPr lang="en-US" sz="2000" b="0" i="0">
                <a:effectLst/>
                <a:latin typeface="KG Neatly Printed" panose="02000506000000020003" pitchFamily="2" charset="0"/>
              </a:rPr>
              <a:t>Birthday treat guidelines are in the 2022-2023 Elementary Student Handbook on page 24: </a:t>
            </a:r>
            <a:r>
              <a:rPr lang="en-US" sz="2000" b="1" i="0">
                <a:effectLst/>
                <a:latin typeface="KG Neatly Printed" panose="02000506000000020003" pitchFamily="2" charset="0"/>
              </a:rPr>
              <a:t>Because of the time constraints, the treat is limited to one item per classmate, and it must be store purchased, single serve item (i.e. cupcake, cookie, etc.) so that it can be served, eaten, and cleaned up within a reasonable time. </a:t>
            </a:r>
            <a:endParaRPr lang="en-US" sz="2000" b="0" i="0">
              <a:effectLst/>
              <a:latin typeface="KG Neatly Printed" panose="02000506000000020003" pitchFamily="2" charset="0"/>
            </a:endParaRPr>
          </a:p>
          <a:p>
            <a:pPr fontAlgn="base">
              <a:lnSpc>
                <a:spcPct val="110000"/>
              </a:lnSpc>
            </a:pPr>
            <a:r>
              <a:rPr lang="en-US" sz="2000" b="0" i="0">
                <a:effectLst/>
                <a:latin typeface="KG Neatly Printed" panose="02000506000000020003" pitchFamily="2" charset="0"/>
              </a:rPr>
              <a:t>The 2022-2023 Elementary Student Handbook states that gifts, balloons, treat bags, and flowers are prohibited at school. Invitations to individual parties may not be distributed at school. Thank you for your understanding! </a:t>
            </a:r>
          </a:p>
          <a:p>
            <a:pPr>
              <a:lnSpc>
                <a:spcPct val="110000"/>
              </a:lnSpc>
            </a:pPr>
            <a:endParaRPr lang="en-US" sz="1200" dirty="0"/>
          </a:p>
        </p:txBody>
      </p:sp>
      <p:grpSp>
        <p:nvGrpSpPr>
          <p:cNvPr id="16" name="Group 15">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58709" y="482171"/>
            <a:ext cx="6090204" cy="5149101"/>
            <a:chOff x="5446003" y="583365"/>
            <a:chExt cx="6091790" cy="5181928"/>
          </a:xfrm>
        </p:grpSpPr>
        <p:sp>
          <p:nvSpPr>
            <p:cNvPr id="17" name="Rectangle 16">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22" name="Straight Connector 21">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42" name="Picture 2" descr="900+ Best Birthday clipart ideas | birthday clipart, birthday, happy  birthday greetings">
            <a:extLst>
              <a:ext uri="{FF2B5EF4-FFF2-40B4-BE49-F238E27FC236}">
                <a16:creationId xmlns:a16="http://schemas.microsoft.com/office/drawing/2014/main" id="{5AE24884-4DCC-72A4-56D2-429EB2103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812" y="989504"/>
            <a:ext cx="3580492" cy="418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8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d-B70068C3-69D7-4D72-BCE6-93FD407041D3" descr="Image.jpeg">
            <a:extLst>
              <a:ext uri="{FF2B5EF4-FFF2-40B4-BE49-F238E27FC236}">
                <a16:creationId xmlns:a16="http://schemas.microsoft.com/office/drawing/2014/main" id="{A1BF8963-BF28-0F90-64F8-87243E1F2C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222" y="1981200"/>
            <a:ext cx="7848600" cy="409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26BC119-7A95-B053-C6EB-E1E2A8960D9D}"/>
              </a:ext>
            </a:extLst>
          </p:cNvPr>
          <p:cNvSpPr txBox="1"/>
          <p:nvPr/>
        </p:nvSpPr>
        <p:spPr>
          <a:xfrm rot="20349936">
            <a:off x="3355072" y="2697071"/>
            <a:ext cx="1201932" cy="369332"/>
          </a:xfrm>
          <a:prstGeom prst="rect">
            <a:avLst/>
          </a:prstGeom>
          <a:solidFill>
            <a:schemeClr val="bg1"/>
          </a:solidFill>
        </p:spPr>
        <p:txBody>
          <a:bodyPr wrap="none" rtlCol="0">
            <a:spAutoFit/>
          </a:bodyPr>
          <a:lstStyle/>
          <a:p>
            <a:r>
              <a:rPr lang="en-US" dirty="0"/>
              <a:t>Ms. Ramon</a:t>
            </a:r>
          </a:p>
        </p:txBody>
      </p:sp>
      <p:sp>
        <p:nvSpPr>
          <p:cNvPr id="5" name="TextBox 4">
            <a:extLst>
              <a:ext uri="{FF2B5EF4-FFF2-40B4-BE49-F238E27FC236}">
                <a16:creationId xmlns:a16="http://schemas.microsoft.com/office/drawing/2014/main" id="{225D51F2-AD95-A0AC-0123-7E9A16C03F52}"/>
              </a:ext>
            </a:extLst>
          </p:cNvPr>
          <p:cNvSpPr txBox="1"/>
          <p:nvPr/>
        </p:nvSpPr>
        <p:spPr>
          <a:xfrm>
            <a:off x="5081561" y="2898741"/>
            <a:ext cx="1266052" cy="369332"/>
          </a:xfrm>
          <a:prstGeom prst="rect">
            <a:avLst/>
          </a:prstGeom>
          <a:solidFill>
            <a:schemeClr val="bg1"/>
          </a:solidFill>
        </p:spPr>
        <p:txBody>
          <a:bodyPr wrap="none" rtlCol="0">
            <a:spAutoFit/>
          </a:bodyPr>
          <a:lstStyle/>
          <a:p>
            <a:r>
              <a:rPr lang="en-US" dirty="0"/>
              <a:t>Ms. Moeller</a:t>
            </a:r>
          </a:p>
        </p:txBody>
      </p:sp>
      <p:sp>
        <p:nvSpPr>
          <p:cNvPr id="6" name="TextBox 5">
            <a:extLst>
              <a:ext uri="{FF2B5EF4-FFF2-40B4-BE49-F238E27FC236}">
                <a16:creationId xmlns:a16="http://schemas.microsoft.com/office/drawing/2014/main" id="{A6ABBB57-3DCB-3B7D-97F8-279EB60E5E6E}"/>
              </a:ext>
            </a:extLst>
          </p:cNvPr>
          <p:cNvSpPr txBox="1"/>
          <p:nvPr/>
        </p:nvSpPr>
        <p:spPr>
          <a:xfrm>
            <a:off x="6531266" y="2529409"/>
            <a:ext cx="1302921" cy="369332"/>
          </a:xfrm>
          <a:prstGeom prst="rect">
            <a:avLst/>
          </a:prstGeom>
          <a:solidFill>
            <a:schemeClr val="bg1"/>
          </a:solidFill>
        </p:spPr>
        <p:txBody>
          <a:bodyPr wrap="none" rtlCol="0">
            <a:spAutoFit/>
          </a:bodyPr>
          <a:lstStyle/>
          <a:p>
            <a:r>
              <a:rPr lang="en-US" dirty="0"/>
              <a:t>Ms. Meihaus</a:t>
            </a:r>
          </a:p>
        </p:txBody>
      </p:sp>
      <p:sp>
        <p:nvSpPr>
          <p:cNvPr id="7" name="TextBox 6">
            <a:extLst>
              <a:ext uri="{FF2B5EF4-FFF2-40B4-BE49-F238E27FC236}">
                <a16:creationId xmlns:a16="http://schemas.microsoft.com/office/drawing/2014/main" id="{89A085D8-1E65-5992-FF79-067E4AD98240}"/>
              </a:ext>
            </a:extLst>
          </p:cNvPr>
          <p:cNvSpPr txBox="1"/>
          <p:nvPr/>
        </p:nvSpPr>
        <p:spPr>
          <a:xfrm rot="941363">
            <a:off x="8119275" y="2891030"/>
            <a:ext cx="1298112" cy="369332"/>
          </a:xfrm>
          <a:prstGeom prst="rect">
            <a:avLst/>
          </a:prstGeom>
          <a:solidFill>
            <a:schemeClr val="bg1"/>
          </a:solidFill>
        </p:spPr>
        <p:txBody>
          <a:bodyPr wrap="none" rtlCol="0">
            <a:spAutoFit/>
          </a:bodyPr>
          <a:lstStyle/>
          <a:p>
            <a:r>
              <a:rPr lang="en-US" dirty="0"/>
              <a:t>Ms. Gehring</a:t>
            </a:r>
          </a:p>
        </p:txBody>
      </p:sp>
      <p:pic>
        <p:nvPicPr>
          <p:cNvPr id="1028" name="Picture 4" descr="Home – Jessica Silva – Clara Barton Elementary School">
            <a:extLst>
              <a:ext uri="{FF2B5EF4-FFF2-40B4-BE49-F238E27FC236}">
                <a16:creationId xmlns:a16="http://schemas.microsoft.com/office/drawing/2014/main" id="{E5FF9129-827C-137B-A91A-4394A4156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687" y="93334"/>
            <a:ext cx="8705851" cy="161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4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2FE2B4-E19F-4D9A-8890-AA88BAC507F0}"/>
              </a:ext>
            </a:extLst>
          </p:cNvPr>
          <p:cNvSpPr txBox="1"/>
          <p:nvPr/>
        </p:nvSpPr>
        <p:spPr>
          <a:xfrm>
            <a:off x="1451200" y="804519"/>
            <a:ext cx="9600775" cy="1049235"/>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5400" cap="all" spc="-150">
                <a:latin typeface="KG The Last Time" panose="02000505000000020004" pitchFamily="2" charset="0"/>
                <a:ea typeface="+mj-ea"/>
                <a:cs typeface="+mj-cs"/>
              </a:rPr>
              <a:t>Dickinson Dress Code</a:t>
            </a:r>
            <a:endParaRPr lang="en-US" sz="5400" cap="all" spc="-150" dirty="0">
              <a:latin typeface="KG The Last Time" panose="02000505000000020004" pitchFamily="2" charset="0"/>
              <a:ea typeface="+mj-ea"/>
              <a:cs typeface="+mj-cs"/>
            </a:endParaRPr>
          </a:p>
        </p:txBody>
      </p:sp>
      <p:cxnSp>
        <p:nvCxnSpPr>
          <p:cNvPr id="24" name="Straight Connector 12">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200" y="1853754"/>
            <a:ext cx="96007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Rectangle 14">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47BBFDF1-D1AC-4C9F-87AB-689C9BA8B6BE}"/>
              </a:ext>
            </a:extLst>
          </p:cNvPr>
          <p:cNvSpPr txBox="1"/>
          <p:nvPr/>
        </p:nvSpPr>
        <p:spPr>
          <a:xfrm>
            <a:off x="4981866" y="960120"/>
            <a:ext cx="5510364" cy="4171278"/>
          </a:xfrm>
          <a:prstGeom prst="rect">
            <a:avLst/>
          </a:prstGeom>
        </p:spPr>
        <p:txBody>
          <a:bodyPr vert="horz" lIns="91440" tIns="45720" rIns="91440" bIns="45720" rtlCol="0" anchor="ctr">
            <a:normAutofit/>
          </a:bodyPr>
          <a:lstStyle/>
          <a:p>
            <a:pPr defTabSz="914400">
              <a:lnSpc>
                <a:spcPct val="110000"/>
              </a:lnSpc>
              <a:spcAft>
                <a:spcPts val="600"/>
              </a:spcAft>
              <a:buClr>
                <a:schemeClr val="accent1"/>
              </a:buClr>
              <a:buSzPct val="110000"/>
            </a:pPr>
            <a:endParaRPr lang="en-US" sz="1500" cap="all" dirty="0"/>
          </a:p>
        </p:txBody>
      </p:sp>
      <p:graphicFrame>
        <p:nvGraphicFramePr>
          <p:cNvPr id="26" name="TextBox 4">
            <a:extLst>
              <a:ext uri="{FF2B5EF4-FFF2-40B4-BE49-F238E27FC236}">
                <a16:creationId xmlns:a16="http://schemas.microsoft.com/office/drawing/2014/main" id="{AD73EF7D-086D-B4C0-DF8F-D735B9B89F23}"/>
              </a:ext>
            </a:extLst>
          </p:cNvPr>
          <p:cNvGraphicFramePr/>
          <p:nvPr>
            <p:extLst>
              <p:ext uri="{D42A27DB-BD31-4B8C-83A1-F6EECF244321}">
                <p14:modId xmlns:p14="http://schemas.microsoft.com/office/powerpoint/2010/main" val="490023189"/>
              </p:ext>
            </p:extLst>
          </p:nvPr>
        </p:nvGraphicFramePr>
        <p:xfrm>
          <a:off x="1450597" y="2331497"/>
          <a:ext cx="9601874"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descr="4726ec2ddf594d4ba62fa8c1b0324a2d_benfield-primary-school-uniform-school- uniform-clipart_258-308 - empowercollegeprep">
            <a:extLst>
              <a:ext uri="{FF2B5EF4-FFF2-40B4-BE49-F238E27FC236}">
                <a16:creationId xmlns:a16="http://schemas.microsoft.com/office/drawing/2014/main" id="{8A04D892-20BA-9CFA-75F4-0986AF8465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981" y="4193110"/>
            <a:ext cx="1952625"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61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872-266F-4819-801A-1DA8E878ECC6}"/>
              </a:ext>
            </a:extLst>
          </p:cNvPr>
          <p:cNvSpPr>
            <a:spLocks noGrp="1"/>
          </p:cNvSpPr>
          <p:nvPr>
            <p:ph type="title"/>
          </p:nvPr>
        </p:nvSpPr>
        <p:spPr/>
        <p:txBody>
          <a:bodyPr>
            <a:normAutofit/>
          </a:bodyPr>
          <a:lstStyle/>
          <a:p>
            <a:pPr algn="ctr"/>
            <a:r>
              <a:rPr lang="en-US" sz="6600" dirty="0">
                <a:solidFill>
                  <a:srgbClr val="0070C0"/>
                </a:solidFill>
                <a:latin typeface="KG The Last Time" panose="02000505000000020004" pitchFamily="2" charset="0"/>
                <a:cs typeface="Calibri Light"/>
              </a:rPr>
              <a:t>Smart Tags</a:t>
            </a:r>
          </a:p>
        </p:txBody>
      </p:sp>
      <p:pic>
        <p:nvPicPr>
          <p:cNvPr id="4098" name="Picture 2" descr="Image preview">
            <a:extLst>
              <a:ext uri="{FF2B5EF4-FFF2-40B4-BE49-F238E27FC236}">
                <a16:creationId xmlns:a16="http://schemas.microsoft.com/office/drawing/2014/main" id="{F530EC5D-8B3A-4B0D-82DC-A5D1F909BDD6}"/>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7999412" y="1864195"/>
            <a:ext cx="2900162" cy="387297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C619DE2-05E0-CD6E-687D-3162D7CC35DB}"/>
              </a:ext>
            </a:extLst>
          </p:cNvPr>
          <p:cNvSpPr>
            <a:spLocks noGrp="1"/>
          </p:cNvSpPr>
          <p:nvPr>
            <p:ph sz="half" idx="2"/>
          </p:nvPr>
        </p:nvSpPr>
        <p:spPr>
          <a:xfrm>
            <a:off x="303213" y="1981200"/>
            <a:ext cx="7239000" cy="3012606"/>
          </a:xfrm>
        </p:spPr>
        <p:txBody>
          <a:bodyPr vert="horz" lIns="91440" tIns="45720" rIns="91440" bIns="45720" rtlCol="0" anchor="t">
            <a:normAutofit fontScale="92500" lnSpcReduction="20000"/>
          </a:bodyPr>
          <a:lstStyle/>
          <a:p>
            <a:pPr marL="0" indent="0" rtl="0">
              <a:buNone/>
            </a:pPr>
            <a:r>
              <a:rPr lang="en-US" sz="3200" dirty="0">
                <a:latin typeface="KG Neatly Printed" panose="02000506000000020003" pitchFamily="2" charset="0"/>
                <a:ea typeface="Arial"/>
                <a:cs typeface="Arial"/>
              </a:rPr>
              <a:t>Students are required to wear a SMART Tag each day: ​</a:t>
            </a:r>
            <a:endParaRPr lang="en-US" sz="3200" dirty="0">
              <a:latin typeface="KG Neatly Printed" panose="02000506000000020003" pitchFamily="2" charset="0"/>
            </a:endParaRPr>
          </a:p>
          <a:p>
            <a:pPr marL="227965" lvl="0" indent="-227965" rtl="0">
              <a:buChar char="•"/>
            </a:pPr>
            <a:r>
              <a:rPr lang="en-US" sz="3500" dirty="0">
                <a:latin typeface="KG Neatly Printed" panose="02000506000000020003" pitchFamily="2" charset="0"/>
                <a:ea typeface="Arial"/>
                <a:cs typeface="Arial"/>
              </a:rPr>
              <a:t>track when a student is on the bus​</a:t>
            </a:r>
          </a:p>
          <a:p>
            <a:pPr marL="227965" lvl="0" indent="-227965" rtl="0">
              <a:buChar char="•"/>
            </a:pPr>
            <a:r>
              <a:rPr lang="en-US" sz="3500" dirty="0">
                <a:latin typeface="KG Neatly Printed" panose="02000506000000020003" pitchFamily="2" charset="0"/>
                <a:ea typeface="Arial"/>
                <a:cs typeface="Arial"/>
              </a:rPr>
              <a:t>purchase breakfast and lunch​</a:t>
            </a:r>
          </a:p>
          <a:p>
            <a:pPr marL="227965" lvl="0" indent="-227965" rtl="0">
              <a:buChar char="•"/>
            </a:pPr>
            <a:r>
              <a:rPr lang="en-US" sz="3500" dirty="0">
                <a:latin typeface="KG Neatly Printed" panose="02000506000000020003" pitchFamily="2" charset="0"/>
                <a:ea typeface="Arial"/>
                <a:cs typeface="Arial"/>
              </a:rPr>
              <a:t>check out books in the library​</a:t>
            </a:r>
          </a:p>
          <a:p>
            <a:pPr marL="227965" lvl="0" indent="-227965" rtl="0">
              <a:buChar char="•"/>
            </a:pPr>
            <a:r>
              <a:rPr lang="en-US" sz="3500" dirty="0">
                <a:latin typeface="KG Neatly Printed" panose="02000506000000020003" pitchFamily="2" charset="0"/>
                <a:cs typeface="Arial"/>
              </a:rPr>
              <a:t>safety procedures</a:t>
            </a:r>
            <a:endParaRPr lang="en-US" sz="3500" dirty="0">
              <a:latin typeface="KG Neatly Printed" panose="02000506000000020003" pitchFamily="2" charset="0"/>
            </a:endParaRPr>
          </a:p>
        </p:txBody>
      </p:sp>
    </p:spTree>
    <p:extLst>
      <p:ext uri="{BB962C8B-B14F-4D97-AF65-F5344CB8AC3E}">
        <p14:creationId xmlns:p14="http://schemas.microsoft.com/office/powerpoint/2010/main" val="2299969007"/>
      </p:ext>
    </p:extLst>
  </p:cSld>
  <p:clrMapOvr>
    <a:masterClrMapping/>
  </p:clrMapOvr>
  <mc:AlternateContent xmlns:mc="http://schemas.openxmlformats.org/markup-compatibility/2006" xmlns:p14="http://schemas.microsoft.com/office/powerpoint/2010/main">
    <mc:Choice Requires="p14">
      <p:transition spd="slow" p14:dur="2000" advTm="35244"/>
    </mc:Choice>
    <mc:Fallback xmlns="">
      <p:transition spd="slow" advTm="35244"/>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82E9A2-B9A0-9838-5E30-BF1BA9569500}"/>
              </a:ext>
            </a:extLst>
          </p:cNvPr>
          <p:cNvSpPr>
            <a:spLocks noGrp="1"/>
          </p:cNvSpPr>
          <p:nvPr>
            <p:ph type="title"/>
          </p:nvPr>
        </p:nvSpPr>
        <p:spPr>
          <a:xfrm>
            <a:off x="686829" y="-76200"/>
            <a:ext cx="5275431" cy="2042725"/>
          </a:xfrm>
        </p:spPr>
        <p:txBody>
          <a:bodyPr vert="horz" lIns="228600" tIns="228600" rIns="228600" bIns="0" rtlCol="0" anchor="b">
            <a:normAutofit/>
          </a:bodyPr>
          <a:lstStyle/>
          <a:p>
            <a:pPr algn="ctr" defTabSz="914400">
              <a:lnSpc>
                <a:spcPct val="80000"/>
              </a:lnSpc>
            </a:pPr>
            <a:r>
              <a:rPr lang="en-US" sz="6600" dirty="0">
                <a:solidFill>
                  <a:srgbClr val="0070C0"/>
                </a:solidFill>
                <a:latin typeface="KG The Last Time" panose="02000505000000020004" pitchFamily="2" charset="0"/>
                <a:cs typeface="Calibri Light"/>
              </a:rPr>
              <a:t>Register</a:t>
            </a:r>
            <a:r>
              <a:rPr lang="en-US" sz="4000" dirty="0">
                <a:solidFill>
                  <a:srgbClr val="0070C0"/>
                </a:solidFill>
                <a:latin typeface="KG The Last Time" panose="02000505000000020004" pitchFamily="2" charset="0"/>
                <a:cs typeface="Calibri Light"/>
              </a:rPr>
              <a:t> </a:t>
            </a:r>
            <a:br>
              <a:rPr lang="en-US" sz="4000" dirty="0">
                <a:solidFill>
                  <a:srgbClr val="0070C0"/>
                </a:solidFill>
                <a:latin typeface="KG The Last Time" panose="02000505000000020004" pitchFamily="2" charset="0"/>
                <a:cs typeface="Calibri Light"/>
              </a:rPr>
            </a:br>
            <a:endParaRPr lang="en-US" sz="4000" dirty="0">
              <a:solidFill>
                <a:srgbClr val="FFC000"/>
              </a:solidFill>
              <a:latin typeface="KG The Last Time" panose="02000505000000020004" pitchFamily="2" charset="0"/>
            </a:endParaRPr>
          </a:p>
        </p:txBody>
      </p:sp>
      <p:pic>
        <p:nvPicPr>
          <p:cNvPr id="2" name="Picture 2" descr="Qr code&#10;&#10;Description automatically generated">
            <a:extLst>
              <a:ext uri="{FF2B5EF4-FFF2-40B4-BE49-F238E27FC236}">
                <a16:creationId xmlns:a16="http://schemas.microsoft.com/office/drawing/2014/main" id="{41D3993F-A521-43E3-8389-813B0B674D8E}"/>
              </a:ext>
            </a:extLst>
          </p:cNvPr>
          <p:cNvPicPr>
            <a:picLocks noGrp="1" noChangeAspect="1"/>
          </p:cNvPicPr>
          <p:nvPr>
            <p:ph idx="1"/>
          </p:nvPr>
        </p:nvPicPr>
        <p:blipFill>
          <a:blip r:embed="rId2"/>
          <a:stretch>
            <a:fillRect/>
          </a:stretch>
        </p:blipFill>
        <p:spPr>
          <a:xfrm>
            <a:off x="5968466" y="320040"/>
            <a:ext cx="5693315" cy="6227064"/>
          </a:xfrm>
          <a:prstGeom prst="rect">
            <a:avLst/>
          </a:prstGeom>
          <a:ln w="9525">
            <a:noFill/>
          </a:ln>
        </p:spPr>
      </p:pic>
      <p:pic>
        <p:nvPicPr>
          <p:cNvPr id="16386" name="Picture 2" descr="SMART Tag Information">
            <a:extLst>
              <a:ext uri="{FF2B5EF4-FFF2-40B4-BE49-F238E27FC236}">
                <a16:creationId xmlns:a16="http://schemas.microsoft.com/office/drawing/2014/main" id="{2D2ACFD6-F752-81F7-5ED6-EE442992C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12" y="2667000"/>
            <a:ext cx="3664771"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36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3" name="Picture 5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55" name="Straight Connector 5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9" name="Rectangle 58">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0"/>
            <a:ext cx="12191699"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77573" y="643467"/>
            <a:ext cx="5974400" cy="4127545"/>
          </a:xfrm>
        </p:spPr>
        <p:txBody>
          <a:bodyPr vert="horz" lIns="91440" tIns="45720" rIns="91440" bIns="0" rtlCol="0" anchor="ctr">
            <a:normAutofit/>
          </a:bodyPr>
          <a:lstStyle/>
          <a:p>
            <a:pPr defTabSz="914400"/>
            <a:r>
              <a:rPr lang="en-US" sz="3000" dirty="0">
                <a:latin typeface="KG Neatly Printed" panose="02000506000000020003" pitchFamily="2" charset="0"/>
              </a:rPr>
              <a:t>Please Leave on backpack!</a:t>
            </a:r>
            <a:br>
              <a:rPr lang="en-US" sz="3000" dirty="0">
                <a:latin typeface="KG Neatly Printed" panose="02000506000000020003" pitchFamily="2" charset="0"/>
              </a:rPr>
            </a:br>
            <a:br>
              <a:rPr lang="en-US" sz="3000" dirty="0">
                <a:latin typeface="KG Neatly Printed" panose="02000506000000020003" pitchFamily="2" charset="0"/>
              </a:rPr>
            </a:br>
            <a:r>
              <a:rPr lang="en-US" sz="3000" dirty="0">
                <a:latin typeface="KG Neatly Printed" panose="02000506000000020003" pitchFamily="2" charset="0"/>
              </a:rPr>
              <a:t> </a:t>
            </a:r>
            <a:br>
              <a:rPr lang="en-US" sz="3000" dirty="0">
                <a:latin typeface="KG Neatly Printed" panose="02000506000000020003" pitchFamily="2" charset="0"/>
              </a:rPr>
            </a:br>
            <a:r>
              <a:rPr lang="en-US" sz="3000" dirty="0">
                <a:latin typeface="KG Neatly Printed" panose="02000506000000020003" pitchFamily="2" charset="0"/>
              </a:rPr>
              <a:t>Name &amp; Dismissal Information</a:t>
            </a:r>
            <a:br>
              <a:rPr lang="en-US" sz="3000" dirty="0">
                <a:latin typeface="KG Neatly Printed" panose="02000506000000020003" pitchFamily="2" charset="0"/>
              </a:rPr>
            </a:br>
            <a:br>
              <a:rPr lang="en-US" sz="3000" dirty="0">
                <a:latin typeface="KG Neatly Printed" panose="02000506000000020003" pitchFamily="2" charset="0"/>
              </a:rPr>
            </a:br>
            <a:br>
              <a:rPr lang="en-US" sz="3000" dirty="0">
                <a:latin typeface="KG Neatly Printed" panose="02000506000000020003" pitchFamily="2" charset="0"/>
              </a:rPr>
            </a:br>
            <a:r>
              <a:rPr lang="en-US" sz="3000" dirty="0">
                <a:latin typeface="KG Neatly Printed" panose="02000506000000020003" pitchFamily="2" charset="0"/>
              </a:rPr>
              <a:t>Replacement is $2</a:t>
            </a:r>
          </a:p>
        </p:txBody>
      </p:sp>
      <p:sp>
        <p:nvSpPr>
          <p:cNvPr id="61" name="Rectangle 60">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4950269"/>
            <a:ext cx="12188521"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8678F66-2A5A-09A2-74D9-EE55DA39FC01}"/>
              </a:ext>
            </a:extLst>
          </p:cNvPr>
          <p:cNvSpPr txBox="1">
            <a:spLocks/>
          </p:cNvSpPr>
          <p:nvPr/>
        </p:nvSpPr>
        <p:spPr>
          <a:xfrm>
            <a:off x="5256212" y="5363031"/>
            <a:ext cx="5974400" cy="977621"/>
          </a:xfrm>
          <a:prstGeom prst="rect">
            <a:avLst/>
          </a:prstGeom>
        </p:spPr>
        <p:txBody>
          <a:bodyPr vert="horz" lIns="91440" tIns="91440" rIns="91440" bIns="91440" rtlCol="0">
            <a:normAutofit lnSpcReduction="10000"/>
          </a:bodyPr>
          <a:lstStyle>
            <a:lvl1pPr algn="l" defTabSz="914126" rtl="0" eaLnBrk="1" latinLnBrk="0" hangingPunct="1">
              <a:lnSpc>
                <a:spcPct val="90000"/>
              </a:lnSpc>
              <a:spcBef>
                <a:spcPct val="0"/>
              </a:spcBef>
              <a:buNone/>
              <a:defRPr sz="3199" b="0" i="0" kern="1200" cap="all">
                <a:solidFill>
                  <a:schemeClr val="tx1"/>
                </a:solidFill>
                <a:effectLst/>
                <a:latin typeface="+mj-lt"/>
                <a:ea typeface="+mj-ea"/>
                <a:cs typeface="+mj-cs"/>
              </a:defRPr>
            </a:lvl1pPr>
          </a:lstStyle>
          <a:p>
            <a:pPr algn="ctr" defTabSz="914400">
              <a:lnSpc>
                <a:spcPct val="120000"/>
              </a:lnSpc>
              <a:spcBef>
                <a:spcPts val="1000"/>
              </a:spcBef>
              <a:buClr>
                <a:schemeClr val="accent1"/>
              </a:buClr>
              <a:buSzPct val="100000"/>
            </a:pPr>
            <a:r>
              <a:rPr lang="en-US" sz="4800" dirty="0">
                <a:solidFill>
                  <a:srgbClr val="FFFFFF"/>
                </a:solidFill>
                <a:latin typeface="KG The Last Time" panose="02000505000000020004" pitchFamily="2" charset="0"/>
                <a:ea typeface="+mn-ea"/>
                <a:cs typeface="+mn-cs"/>
              </a:rPr>
              <a:t>Dismissal Tags</a:t>
            </a:r>
          </a:p>
        </p:txBody>
      </p:sp>
      <p:pic>
        <p:nvPicPr>
          <p:cNvPr id="5" name="Picture 4" descr="A picture containing text&#10;&#10;Description automatically generated">
            <a:extLst>
              <a:ext uri="{FF2B5EF4-FFF2-40B4-BE49-F238E27FC236}">
                <a16:creationId xmlns:a16="http://schemas.microsoft.com/office/drawing/2014/main" id="{3A553F33-EA91-BFFF-196C-B17BA07198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597"/>
          <a:stretch/>
        </p:blipFill>
        <p:spPr>
          <a:xfrm rot="5400000">
            <a:off x="-1100870" y="1104046"/>
            <a:ext cx="6858002" cy="4649905"/>
          </a:xfrm>
          <a:prstGeom prst="rect">
            <a:avLst/>
          </a:prstGeom>
        </p:spPr>
      </p:pic>
    </p:spTree>
    <p:extLst>
      <p:ext uri="{BB962C8B-B14F-4D97-AF65-F5344CB8AC3E}">
        <p14:creationId xmlns:p14="http://schemas.microsoft.com/office/powerpoint/2010/main" val="26595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376" name="Rectangle 1536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378" name="Picture 1536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5380" name="Straight Connector 1537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384" name="Straight Connector 15372">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375" name="Rectangle 15374">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77" name="Straight Connector 15376">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352996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799190" y="620285"/>
            <a:ext cx="4829627" cy="1472749"/>
          </a:xfrm>
        </p:spPr>
        <p:txBody>
          <a:bodyPr vert="horz" lIns="91440" tIns="45720" rIns="91440" bIns="45720" rtlCol="0" anchor="t">
            <a:normAutofit/>
          </a:bodyPr>
          <a:lstStyle/>
          <a:p>
            <a:pPr algn="ctr" defTabSz="914400"/>
            <a:r>
              <a:rPr lang="en-US" sz="3200" dirty="0">
                <a:latin typeface="KG The Last Time" panose="02000505000000020004" pitchFamily="2" charset="0"/>
              </a:rPr>
              <a:t>Transportation Changes</a:t>
            </a:r>
          </a:p>
        </p:txBody>
      </p:sp>
      <p:sp>
        <p:nvSpPr>
          <p:cNvPr id="15379" name="Rectangle 15378">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type="subTitle" idx="1"/>
          </p:nvPr>
        </p:nvSpPr>
        <p:spPr>
          <a:xfrm>
            <a:off x="1451202" y="2015732"/>
            <a:ext cx="3525605" cy="3450613"/>
          </a:xfrm>
        </p:spPr>
        <p:txBody>
          <a:bodyPr vert="horz" lIns="91440" tIns="45720" rIns="91440" bIns="45720" rtlCol="0" anchor="t">
            <a:normAutofit/>
          </a:bodyPr>
          <a:lstStyle/>
          <a:p>
            <a:pPr indent="-228600" defTabSz="914400">
              <a:lnSpc>
                <a:spcPct val="110000"/>
              </a:lnSpc>
              <a:buFont typeface="Arial" panose="020B0604020202020204" pitchFamily="34" charset="0"/>
              <a:buChar char="•"/>
            </a:pPr>
            <a:r>
              <a:rPr lang="en-US" sz="1800" dirty="0">
                <a:latin typeface="KG Neatly Printed" panose="02000506000000020003" pitchFamily="2" charset="0"/>
              </a:rPr>
              <a:t>Best practice is to send a written note to the school with your child and call the front office.  </a:t>
            </a:r>
          </a:p>
          <a:p>
            <a:pPr indent="-228600" defTabSz="914400">
              <a:lnSpc>
                <a:spcPct val="110000"/>
              </a:lnSpc>
              <a:buFont typeface="Arial" panose="020B0604020202020204" pitchFamily="34" charset="0"/>
              <a:buChar char="•"/>
            </a:pPr>
            <a:r>
              <a:rPr lang="en-US" sz="1800" dirty="0">
                <a:latin typeface="KG Neatly Printed" panose="02000506000000020003" pitchFamily="2" charset="0"/>
              </a:rPr>
              <a:t>If you need to make a last-minute emergency change, </a:t>
            </a:r>
            <a:r>
              <a:rPr lang="en-US" sz="1800" dirty="0">
                <a:highlight>
                  <a:srgbClr val="FFFF00"/>
                </a:highlight>
                <a:latin typeface="KG Neatly Printed" panose="02000506000000020003" pitchFamily="2" charset="0"/>
              </a:rPr>
              <a:t>call the front office prior to 2:00 PM.  </a:t>
            </a:r>
          </a:p>
          <a:p>
            <a:pPr defTabSz="914400">
              <a:lnSpc>
                <a:spcPct val="110000"/>
              </a:lnSpc>
            </a:pPr>
            <a:r>
              <a:rPr lang="en-US" sz="1800" dirty="0">
                <a:latin typeface="KG Neatly Printed" panose="02000506000000020003" pitchFamily="2" charset="0"/>
              </a:rPr>
              <a:t>832-223-1400 </a:t>
            </a:r>
          </a:p>
          <a:p>
            <a:pPr indent="-228600" defTabSz="914400">
              <a:lnSpc>
                <a:spcPct val="110000"/>
              </a:lnSpc>
              <a:buFont typeface="Arial" panose="020B0604020202020204" pitchFamily="34" charset="0"/>
              <a:buChar char="•"/>
            </a:pPr>
            <a:r>
              <a:rPr lang="en-US" sz="1800" b="1" dirty="0">
                <a:latin typeface="KG Neatly Printed" panose="02000506000000020003" pitchFamily="2" charset="0"/>
              </a:rPr>
              <a:t>Please </a:t>
            </a:r>
            <a:r>
              <a:rPr lang="en-US" sz="1800" b="1" dirty="0">
                <a:highlight>
                  <a:srgbClr val="FFFF00"/>
                </a:highlight>
                <a:latin typeface="KG Neatly Printed" panose="02000506000000020003" pitchFamily="2" charset="0"/>
              </a:rPr>
              <a:t>do not email </a:t>
            </a:r>
            <a:r>
              <a:rPr lang="en-US" sz="1800" b="1" dirty="0">
                <a:latin typeface="KG Neatly Printed" panose="02000506000000020003" pitchFamily="2" charset="0"/>
              </a:rPr>
              <a:t>any changes!</a:t>
            </a:r>
            <a:endParaRPr lang="en-US" sz="1800" dirty="0">
              <a:latin typeface="KG Neatly Printed" panose="02000506000000020003" pitchFamily="2" charset="0"/>
            </a:endParaRPr>
          </a:p>
        </p:txBody>
      </p:sp>
      <p:grpSp>
        <p:nvGrpSpPr>
          <p:cNvPr id="15381" name="Group 15380">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58709" y="482171"/>
            <a:ext cx="6090204" cy="5149101"/>
            <a:chOff x="5446003" y="583365"/>
            <a:chExt cx="6091790" cy="5181928"/>
          </a:xfrm>
        </p:grpSpPr>
        <p:sp>
          <p:nvSpPr>
            <p:cNvPr id="15382" name="Rectangle 15381">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83" name="Rectangle 15382">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385" name="Picture 15384">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5387" name="Straight Connector 15386">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364" name="Picture 4" descr="Farewell Clip Art | Arrival and Dismissal — Learning with Mrs. Lindsay |  School bus, School bus clipart, Kids nursery rhymes">
            <a:extLst>
              <a:ext uri="{FF2B5EF4-FFF2-40B4-BE49-F238E27FC236}">
                <a16:creationId xmlns:a16="http://schemas.microsoft.com/office/drawing/2014/main" id="{8B2D778E-FBAA-1CC3-B9DF-3352170E0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044" y="1181656"/>
            <a:ext cx="4733924" cy="372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8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692" y="228600"/>
            <a:ext cx="7797662" cy="1158140"/>
          </a:xfrm>
        </p:spPr>
        <p:txBody>
          <a:bodyPr>
            <a:noAutofit/>
          </a:bodyPr>
          <a:lstStyle/>
          <a:p>
            <a:r>
              <a:rPr lang="en-US" sz="5400" dirty="0">
                <a:solidFill>
                  <a:srgbClr val="0070C0"/>
                </a:solidFill>
                <a:latin typeface="KG The Last Time" panose="02000505000000020004" pitchFamily="2" charset="0"/>
              </a:rPr>
              <a:t>Car Riders</a:t>
            </a:r>
          </a:p>
        </p:txBody>
      </p:sp>
      <p:graphicFrame>
        <p:nvGraphicFramePr>
          <p:cNvPr id="9" name="Content Placeholder 3">
            <a:extLst>
              <a:ext uri="{FF2B5EF4-FFF2-40B4-BE49-F238E27FC236}">
                <a16:creationId xmlns:a16="http://schemas.microsoft.com/office/drawing/2014/main" id="{8B680847-9362-D6C7-60FD-F58C80362AA5}"/>
              </a:ext>
            </a:extLst>
          </p:cNvPr>
          <p:cNvGraphicFramePr>
            <a:graphicFrameLocks noGrp="1"/>
          </p:cNvGraphicFramePr>
          <p:nvPr>
            <p:ph sz="quarter" idx="13"/>
            <p:extLst>
              <p:ext uri="{D42A27DB-BD31-4B8C-83A1-F6EECF244321}">
                <p14:modId xmlns:p14="http://schemas.microsoft.com/office/powerpoint/2010/main" val="2525622215"/>
              </p:ext>
            </p:extLst>
          </p:nvPr>
        </p:nvGraphicFramePr>
        <p:xfrm>
          <a:off x="6246812" y="906541"/>
          <a:ext cx="4701084" cy="5044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0" name="Picture 2" descr="Choosing The Right Car Seat For Your Child | Texas Children's Hospital">
            <a:extLst>
              <a:ext uri="{FF2B5EF4-FFF2-40B4-BE49-F238E27FC236}">
                <a16:creationId xmlns:a16="http://schemas.microsoft.com/office/drawing/2014/main" id="{9846D285-334F-87D4-6888-82D20ED7435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704"/>
          <a:stretch/>
        </p:blipFill>
        <p:spPr bwMode="auto">
          <a:xfrm>
            <a:off x="608012" y="1428749"/>
            <a:ext cx="5159644"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54295"/>
      </p:ext>
    </p:extLst>
  </p:cSld>
  <p:clrMapOvr>
    <a:masterClrMapping/>
  </p:clrMapOvr>
  <mc:AlternateContent xmlns:mc="http://schemas.openxmlformats.org/markup-compatibility/2006" xmlns:p14="http://schemas.microsoft.com/office/powerpoint/2010/main">
    <mc:Choice Requires="p14">
      <p:transition spd="slow" p14:dur="2000" advTm="65952"/>
    </mc:Choice>
    <mc:Fallback xmlns="">
      <p:transition spd="slow" advTm="6595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665" y="457200"/>
            <a:ext cx="6729706" cy="1721410"/>
          </a:xfrm>
        </p:spPr>
        <p:txBody>
          <a:bodyPr>
            <a:normAutofit/>
          </a:bodyPr>
          <a:lstStyle/>
          <a:p>
            <a:r>
              <a:rPr lang="en-US" sz="6600" dirty="0">
                <a:solidFill>
                  <a:srgbClr val="0070C0"/>
                </a:solidFill>
                <a:latin typeface="KG The Last Time" panose="02000505000000020004" pitchFamily="2" charset="0"/>
              </a:rPr>
              <a:t>Nurse Notes</a:t>
            </a:r>
            <a:endParaRPr lang="en-US" sz="4800" dirty="0">
              <a:solidFill>
                <a:srgbClr val="0070C0"/>
              </a:solidFill>
              <a:latin typeface="KG The Last Time" panose="02000505000000020004" pitchFamily="2" charset="0"/>
            </a:endParaRPr>
          </a:p>
        </p:txBody>
      </p:sp>
      <p:sp>
        <p:nvSpPr>
          <p:cNvPr id="3" name="Content Placeholder 2"/>
          <p:cNvSpPr>
            <a:spLocks noGrp="1"/>
          </p:cNvSpPr>
          <p:nvPr>
            <p:ph idx="4294967295"/>
          </p:nvPr>
        </p:nvSpPr>
        <p:spPr>
          <a:xfrm>
            <a:off x="760412" y="1828800"/>
            <a:ext cx="10285413" cy="5029200"/>
          </a:xfrm>
        </p:spPr>
        <p:txBody>
          <a:bodyPr>
            <a:normAutofit lnSpcReduction="10000"/>
          </a:bodyPr>
          <a:lstStyle/>
          <a:p>
            <a:pPr marL="285750" indent="-285750"/>
            <a:r>
              <a:rPr lang="en-US" sz="2400" b="1" dirty="0">
                <a:latin typeface="KG Neatly Printed" panose="02000506000000020003" pitchFamily="2" charset="0"/>
              </a:rPr>
              <a:t>All medication must be kept in nurse’s clinic—this includes cough drops</a:t>
            </a:r>
          </a:p>
          <a:p>
            <a:pPr marL="285750" indent="-285750"/>
            <a:r>
              <a:rPr lang="en-US" sz="2400" b="1" dirty="0">
                <a:latin typeface="KG Neatly Printed" panose="02000506000000020003" pitchFamily="2" charset="0"/>
              </a:rPr>
              <a:t>All medication must be in original container.</a:t>
            </a:r>
          </a:p>
          <a:p>
            <a:pPr marL="285750" indent="-285750"/>
            <a:r>
              <a:rPr lang="en-US" sz="2400" b="1" dirty="0">
                <a:latin typeface="KG Neatly Printed" panose="02000506000000020003" pitchFamily="2" charset="0"/>
              </a:rPr>
              <a:t>Over the counter, short term medications, such as cough drops or antibiotics also need appropriate paperwork, which can also be found on website under nurse’s notes and is called “Parental Permit to Administer Medication At School For 6 Weeks Or Less”</a:t>
            </a:r>
          </a:p>
          <a:p>
            <a:pPr marL="285750" indent="-285750"/>
            <a:r>
              <a:rPr lang="en-US" sz="2400" b="1" dirty="0">
                <a:latin typeface="KG Neatly Printed" panose="02000506000000020003" pitchFamily="2" charset="0"/>
              </a:rPr>
              <a:t>If your child has a life-threatening allergy or asthma, please get with Nurse Jarvis to discuss and provide appropriate paperwork and medication on campus for those “in case” moments for your child’s safety.</a:t>
            </a:r>
          </a:p>
          <a:p>
            <a:pPr marL="285750" indent="-285750"/>
            <a:r>
              <a:rPr lang="en-US" sz="2400" b="1" dirty="0">
                <a:latin typeface="KG Neatly Printed" panose="02000506000000020003" pitchFamily="2" charset="0"/>
              </a:rPr>
              <a:t>If you have any questions, please feel free to contact the nurse at 832-223-1406 or email at </a:t>
            </a:r>
            <a:r>
              <a:rPr lang="en-US" sz="2800" b="1" dirty="0">
                <a:highlight>
                  <a:srgbClr val="FFFF00"/>
                </a:highlight>
                <a:latin typeface="KG Neatly Printed" panose="02000506000000020003" pitchFamily="2" charset="0"/>
              </a:rPr>
              <a:t>ajarvis@lcisd.org.</a:t>
            </a:r>
            <a:endParaRPr lang="en-US" b="1" dirty="0">
              <a:highlight>
                <a:srgbClr val="FFFF00"/>
              </a:highlight>
              <a:latin typeface="KG Neatly Printed" panose="02000506000000020003" pitchFamily="2" charset="0"/>
            </a:endParaRPr>
          </a:p>
        </p:txBody>
      </p:sp>
      <p:pic>
        <p:nvPicPr>
          <p:cNvPr id="6" name="Picture 5">
            <a:extLst>
              <a:ext uri="{FF2B5EF4-FFF2-40B4-BE49-F238E27FC236}">
                <a16:creationId xmlns:a16="http://schemas.microsoft.com/office/drawing/2014/main" id="{4BD25A00-46FD-96CB-D4E4-FB796BD969FD}"/>
              </a:ext>
            </a:extLst>
          </p:cNvPr>
          <p:cNvPicPr>
            <a:picLocks noChangeAspect="1"/>
          </p:cNvPicPr>
          <p:nvPr/>
        </p:nvPicPr>
        <p:blipFill>
          <a:blip r:embed="rId2"/>
          <a:stretch>
            <a:fillRect/>
          </a:stretch>
        </p:blipFill>
        <p:spPr>
          <a:xfrm>
            <a:off x="9437688" y="152400"/>
            <a:ext cx="1990725" cy="2795962"/>
          </a:xfrm>
          <a:prstGeom prst="rect">
            <a:avLst/>
          </a:prstGeom>
        </p:spPr>
      </p:pic>
    </p:spTree>
    <p:extLst>
      <p:ext uri="{BB962C8B-B14F-4D97-AF65-F5344CB8AC3E}">
        <p14:creationId xmlns:p14="http://schemas.microsoft.com/office/powerpoint/2010/main" val="111033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3BB0-7E19-7B6F-B744-14BD64A3AEB1}"/>
              </a:ext>
            </a:extLst>
          </p:cNvPr>
          <p:cNvSpPr>
            <a:spLocks noGrp="1"/>
          </p:cNvSpPr>
          <p:nvPr>
            <p:ph type="title"/>
          </p:nvPr>
        </p:nvSpPr>
        <p:spPr>
          <a:xfrm>
            <a:off x="1827212" y="457200"/>
            <a:ext cx="8534400" cy="1447800"/>
          </a:xfrm>
        </p:spPr>
        <p:txBody>
          <a:bodyPr anchor="ctr">
            <a:normAutofit/>
          </a:bodyPr>
          <a:lstStyle/>
          <a:p>
            <a:pPr algn="ctr"/>
            <a:r>
              <a:rPr lang="en-US" sz="4400" dirty="0">
                <a:solidFill>
                  <a:srgbClr val="0070C0"/>
                </a:solidFill>
                <a:latin typeface="KG The Last Time" panose="02000505000000020004" pitchFamily="2" charset="0"/>
                <a:ea typeface="Calibri Light"/>
                <a:cs typeface="Calibri Light"/>
              </a:rPr>
              <a:t>Absences/Attendance</a:t>
            </a:r>
          </a:p>
        </p:txBody>
      </p:sp>
      <p:sp>
        <p:nvSpPr>
          <p:cNvPr id="6" name="Content Placeholder 2">
            <a:extLst>
              <a:ext uri="{FF2B5EF4-FFF2-40B4-BE49-F238E27FC236}">
                <a16:creationId xmlns:a16="http://schemas.microsoft.com/office/drawing/2014/main" id="{AB6DD70A-798F-AB41-C51C-4AA25F1B1397}"/>
              </a:ext>
            </a:extLst>
          </p:cNvPr>
          <p:cNvSpPr txBox="1">
            <a:spLocks/>
          </p:cNvSpPr>
          <p:nvPr/>
        </p:nvSpPr>
        <p:spPr>
          <a:xfrm>
            <a:off x="1293812" y="1905000"/>
            <a:ext cx="8382000" cy="4419600"/>
          </a:xfrm>
          <a:prstGeom prst="rect">
            <a:avLst/>
          </a:prstGeom>
          <a:noFill/>
        </p:spPr>
        <p:txBody>
          <a:bodyPr vert="horz" lIns="91440" tIns="0" rIns="91440" bIns="45720" rtlCol="0" anchor="t">
            <a:normAutofit lnSpcReduction="10000"/>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200" dirty="0">
                <a:latin typeface="KG Neatly Printed" panose="02000506000000020003" pitchFamily="2" charset="0"/>
              </a:rPr>
              <a:t>Please arrive on time each day.</a:t>
            </a:r>
          </a:p>
          <a:p>
            <a:r>
              <a:rPr lang="en-US" sz="3200" dirty="0">
                <a:latin typeface="KG Neatly Printed" panose="02000506000000020003" pitchFamily="2" charset="0"/>
              </a:rPr>
              <a:t>Morning bell rings at 7:30am.</a:t>
            </a:r>
          </a:p>
          <a:p>
            <a:r>
              <a:rPr lang="en-US" sz="3200" dirty="0">
                <a:latin typeface="KG Neatly Printed" panose="02000506000000020003" pitchFamily="2" charset="0"/>
              </a:rPr>
              <a:t>If an absence is necessary, send a written note with your child the day they return in their daily folder.</a:t>
            </a:r>
          </a:p>
          <a:p>
            <a:r>
              <a:rPr lang="en-US" sz="3200" dirty="0">
                <a:latin typeface="KG Neatly Printed" panose="02000506000000020003" pitchFamily="2" charset="0"/>
              </a:rPr>
              <a:t>Five or more consecutive absences requires a doctor's note.</a:t>
            </a:r>
          </a:p>
          <a:p>
            <a:r>
              <a:rPr lang="en-US" sz="3200" dirty="0">
                <a:latin typeface="KG Neatly Printed" panose="02000506000000020003" pitchFamily="2" charset="0"/>
              </a:rPr>
              <a:t>Attendance is factored into our accountability rating. </a:t>
            </a:r>
          </a:p>
        </p:txBody>
      </p:sp>
      <p:pic>
        <p:nvPicPr>
          <p:cNvPr id="13314" name="Picture 2" descr="Attendance Matters - Evesham Township School District">
            <a:extLst>
              <a:ext uri="{FF2B5EF4-FFF2-40B4-BE49-F238E27FC236}">
                <a16:creationId xmlns:a16="http://schemas.microsoft.com/office/drawing/2014/main" id="{05CCE00C-1B5D-05CE-B861-365D01809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412" y="1905000"/>
            <a:ext cx="300037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76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8775" r="9905" b="-1"/>
          <a:stretch/>
        </p:blipFill>
        <p:spPr>
          <a:xfrm>
            <a:off x="20" y="-1"/>
            <a:ext cx="6094409" cy="6858000"/>
          </a:xfrm>
          <a:prstGeom prst="rect">
            <a:avLst/>
          </a:prstGeom>
          <a:ln w="9525">
            <a:solidFill>
              <a:schemeClr val="tx1">
                <a:alpha val="20000"/>
              </a:schemeClr>
            </a:solidFill>
          </a:ln>
        </p:spPr>
      </p:pic>
      <p:sp>
        <p:nvSpPr>
          <p:cNvPr id="2" name="Title 1"/>
          <p:cNvSpPr>
            <a:spLocks noGrp="1"/>
          </p:cNvSpPr>
          <p:nvPr>
            <p:ph type="title"/>
          </p:nvPr>
        </p:nvSpPr>
        <p:spPr>
          <a:xfrm>
            <a:off x="1229476" y="1524000"/>
            <a:ext cx="4407736" cy="3581400"/>
          </a:xfrm>
          <a:solidFill>
            <a:schemeClr val="bg1"/>
          </a:solidFill>
        </p:spPr>
        <p:txBody>
          <a:bodyPr>
            <a:normAutofit/>
          </a:bodyPr>
          <a:lstStyle/>
          <a:p>
            <a:pPr algn="ctr"/>
            <a:r>
              <a:rPr lang="en-US" sz="6000" b="1" dirty="0">
                <a:solidFill>
                  <a:srgbClr val="0070C0"/>
                </a:solidFill>
                <a:latin typeface="Lucida Bright" panose="02040602050505020304" pitchFamily="18" charset="0"/>
              </a:rPr>
              <a:t>Students Head to class at </a:t>
            </a:r>
            <a:r>
              <a:rPr lang="en-US" sz="6000" b="1" dirty="0">
                <a:highlight>
                  <a:srgbClr val="FFFF00"/>
                </a:highlight>
                <a:latin typeface="Lucida Bright" panose="02040602050505020304" pitchFamily="18" charset="0"/>
              </a:rPr>
              <a:t>7:15 am</a:t>
            </a:r>
          </a:p>
        </p:txBody>
      </p:sp>
      <p:sp>
        <p:nvSpPr>
          <p:cNvPr id="6" name="Content Placeholder 2"/>
          <p:cNvSpPr>
            <a:spLocks noGrp="1"/>
          </p:cNvSpPr>
          <p:nvPr>
            <p:ph idx="1"/>
          </p:nvPr>
        </p:nvSpPr>
        <p:spPr>
          <a:xfrm>
            <a:off x="6932612" y="457200"/>
            <a:ext cx="4497349" cy="5248622"/>
          </a:xfrm>
        </p:spPr>
        <p:txBody>
          <a:bodyPr vert="horz" lIns="91416" tIns="45708" rIns="91416" bIns="45708" rtlCol="0">
            <a:normAutofit fontScale="92500" lnSpcReduction="10000"/>
          </a:bodyPr>
          <a:lstStyle/>
          <a:p>
            <a:pPr marL="227965" indent="-227965">
              <a:buFont typeface="Wingdings" panose="05000000000000000000" pitchFamily="2" charset="2"/>
              <a:buChar char="v"/>
            </a:pPr>
            <a:r>
              <a:rPr lang="en-US" sz="2800" dirty="0">
                <a:latin typeface="KG Neatly Printed" panose="02000506000000020003" pitchFamily="2" charset="0"/>
              </a:rPr>
              <a:t>Students can unpack their backpack and get prepared for the day.</a:t>
            </a:r>
          </a:p>
          <a:p>
            <a:pPr marL="227965" indent="-227965">
              <a:buFont typeface="Wingdings" panose="05000000000000000000" pitchFamily="2" charset="2"/>
              <a:buChar char="v"/>
            </a:pPr>
            <a:endParaRPr lang="en-US" sz="3200" dirty="0">
              <a:latin typeface="KG Neatly Printed" panose="02000506000000020003" pitchFamily="2" charset="0"/>
            </a:endParaRPr>
          </a:p>
          <a:p>
            <a:pPr marL="227965" indent="-227965">
              <a:buFont typeface="Wingdings" panose="05000000000000000000" pitchFamily="2" charset="2"/>
              <a:buChar char="v"/>
            </a:pPr>
            <a:r>
              <a:rPr lang="en-US" sz="2800" dirty="0">
                <a:latin typeface="KG Neatly Printed" panose="02000506000000020003" pitchFamily="2" charset="0"/>
              </a:rPr>
              <a:t>Allows them time to get focused for the day and be ready to begin learning.</a:t>
            </a:r>
          </a:p>
          <a:p>
            <a:pPr marL="227965" indent="-227965">
              <a:buFont typeface="Wingdings" panose="05000000000000000000" pitchFamily="2" charset="2"/>
              <a:buChar char="v"/>
            </a:pPr>
            <a:endParaRPr lang="en-US" sz="2800" dirty="0">
              <a:latin typeface="KG Neatly Printed" panose="02000506000000020003" pitchFamily="2" charset="0"/>
              <a:ea typeface="Tahoma"/>
              <a:cs typeface="Tahoma"/>
            </a:endParaRPr>
          </a:p>
          <a:p>
            <a:pPr marL="227965" indent="-227965">
              <a:buFont typeface="Wingdings" panose="05000000000000000000" pitchFamily="2" charset="2"/>
              <a:buChar char="v"/>
            </a:pPr>
            <a:r>
              <a:rPr lang="en-US" sz="2800" dirty="0">
                <a:latin typeface="KG Neatly Printed" panose="02000506000000020003" pitchFamily="2" charset="0"/>
                <a:ea typeface="Tahoma" pitchFamily="34" charset="0"/>
                <a:cs typeface="Tahoma" pitchFamily="34" charset="0"/>
              </a:rPr>
              <a:t>The bell rings at 7:30 am. Students are considered tardy if not in class by the time the bell rings. </a:t>
            </a:r>
          </a:p>
          <a:p>
            <a:pPr marL="227965" indent="-227965"/>
            <a:endParaRPr lang="en-US" dirty="0">
              <a:latin typeface="Lucida Bright" panose="02040602050505020304" pitchFamily="18" charset="0"/>
              <a:ea typeface="Tahoma" pitchFamily="34" charset="0"/>
              <a:cs typeface="Tahoma" pitchFamily="34" charset="0"/>
            </a:endParaRPr>
          </a:p>
        </p:txBody>
      </p:sp>
    </p:spTree>
    <p:extLst>
      <p:ext uri="{BB962C8B-B14F-4D97-AF65-F5344CB8AC3E}">
        <p14:creationId xmlns:p14="http://schemas.microsoft.com/office/powerpoint/2010/main" val="33629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608012" y="228600"/>
            <a:ext cx="11201400" cy="1625155"/>
          </a:xfrm>
        </p:spPr>
        <p:txBody>
          <a:bodyPr>
            <a:normAutofit/>
          </a:bodyPr>
          <a:lstStyle/>
          <a:p>
            <a:pPr algn="ctr"/>
            <a:r>
              <a:rPr lang="en-US" sz="3200" dirty="0">
                <a:solidFill>
                  <a:srgbClr val="0070C0"/>
                </a:solidFill>
                <a:latin typeface="Amasis MT Pro Black" panose="02040A04050005020304" pitchFamily="18" charset="0"/>
              </a:rPr>
              <a:t>Every Day Counts!</a:t>
            </a:r>
            <a:br>
              <a:rPr lang="en-US" sz="3200" dirty="0">
                <a:solidFill>
                  <a:srgbClr val="0070C0"/>
                </a:solidFill>
                <a:latin typeface="Amasis MT Pro Black" panose="02040A04050005020304" pitchFamily="18" charset="0"/>
              </a:rPr>
            </a:br>
            <a:r>
              <a:rPr lang="en-US" sz="3200" dirty="0">
                <a:solidFill>
                  <a:srgbClr val="0070C0"/>
                </a:solidFill>
                <a:latin typeface="Amasis MT Pro Black" panose="02040A04050005020304" pitchFamily="18" charset="0"/>
              </a:rPr>
              <a:t>1 or 2 days a week doesn’t seem like much but …</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2009788131"/>
              </p:ext>
            </p:extLst>
          </p:nvPr>
        </p:nvGraphicFramePr>
        <p:xfrm>
          <a:off x="493712" y="2362200"/>
          <a:ext cx="11201400" cy="2895480"/>
        </p:xfrm>
        <a:graphic>
          <a:graphicData uri="http://schemas.openxmlformats.org/drawingml/2006/table">
            <a:tbl>
              <a:tblPr firstRow="1" bandRow="1">
                <a:tableStyleId>{5C22544A-7EE6-4342-B048-85BDC9FD1C3A}</a:tableStyleId>
              </a:tblPr>
              <a:tblGrid>
                <a:gridCol w="2800350">
                  <a:extLst>
                    <a:ext uri="{9D8B030D-6E8A-4147-A177-3AD203B41FA5}">
                      <a16:colId xmlns:a16="http://schemas.microsoft.com/office/drawing/2014/main" val="3476870601"/>
                    </a:ext>
                  </a:extLst>
                </a:gridCol>
                <a:gridCol w="2800350">
                  <a:extLst>
                    <a:ext uri="{9D8B030D-6E8A-4147-A177-3AD203B41FA5}">
                      <a16:colId xmlns:a16="http://schemas.microsoft.com/office/drawing/2014/main" val="4261964847"/>
                    </a:ext>
                  </a:extLst>
                </a:gridCol>
                <a:gridCol w="2800350">
                  <a:extLst>
                    <a:ext uri="{9D8B030D-6E8A-4147-A177-3AD203B41FA5}">
                      <a16:colId xmlns:a16="http://schemas.microsoft.com/office/drawing/2014/main" val="1538069117"/>
                    </a:ext>
                  </a:extLst>
                </a:gridCol>
                <a:gridCol w="2800350">
                  <a:extLst>
                    <a:ext uri="{9D8B030D-6E8A-4147-A177-3AD203B41FA5}">
                      <a16:colId xmlns:a16="http://schemas.microsoft.com/office/drawing/2014/main" val="4266926412"/>
                    </a:ext>
                  </a:extLst>
                </a:gridCol>
              </a:tblGrid>
              <a:tr h="609600">
                <a:tc>
                  <a:txBody>
                    <a:bodyPr/>
                    <a:lstStyle/>
                    <a:p>
                      <a:pPr algn="ctr"/>
                      <a:r>
                        <a:rPr lang="en-US" sz="2000" dirty="0"/>
                        <a:t>If your child misses. . .</a:t>
                      </a:r>
                    </a:p>
                  </a:txBody>
                  <a:tcPr marL="91416" marR="91416" marT="45708" marB="45708"/>
                </a:tc>
                <a:tc>
                  <a:txBody>
                    <a:bodyPr/>
                    <a:lstStyle/>
                    <a:p>
                      <a:pPr algn="ctr"/>
                      <a:r>
                        <a:rPr lang="en-US" sz="2000" dirty="0"/>
                        <a:t>That equals . . . </a:t>
                      </a:r>
                    </a:p>
                  </a:txBody>
                  <a:tcPr marL="91416" marR="91416" marT="45708" marB="45708"/>
                </a:tc>
                <a:tc>
                  <a:txBody>
                    <a:bodyPr/>
                    <a:lstStyle/>
                    <a:p>
                      <a:pPr algn="ctr"/>
                      <a:r>
                        <a:rPr lang="en-US" sz="2000" dirty="0"/>
                        <a:t>Which is . . .</a:t>
                      </a:r>
                    </a:p>
                  </a:txBody>
                  <a:tcPr marL="91416" marR="91416" marT="45708" marB="45708"/>
                </a:tc>
                <a:tc>
                  <a:txBody>
                    <a:bodyPr/>
                    <a:lstStyle/>
                    <a:p>
                      <a:pPr algn="ctr"/>
                      <a:r>
                        <a:rPr lang="en-US" sz="2000" dirty="0"/>
                        <a:t>And over 13 years of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dirty="0"/>
                        <a:t>1 day every 2 weeks</a:t>
                      </a:r>
                    </a:p>
                  </a:txBody>
                  <a:tcPr marL="91416" marR="91416" marT="45708" marB="45708"/>
                </a:tc>
                <a:tc>
                  <a:txBody>
                    <a:bodyPr/>
                    <a:lstStyle/>
                    <a:p>
                      <a:pPr algn="ctr"/>
                      <a:r>
                        <a:rPr lang="en-US" sz="2000" dirty="0"/>
                        <a:t>20 days per year</a:t>
                      </a:r>
                    </a:p>
                  </a:txBody>
                  <a:tcPr marL="91416" marR="91416" marT="45708" marB="45708"/>
                </a:tc>
                <a:tc>
                  <a:txBody>
                    <a:bodyPr/>
                    <a:lstStyle/>
                    <a:p>
                      <a:pPr algn="ctr"/>
                      <a:r>
                        <a:rPr lang="en-US" sz="2000" dirty="0"/>
                        <a:t>4 weeks per year</a:t>
                      </a:r>
                    </a:p>
                  </a:txBody>
                  <a:tcPr marL="91416" marR="91416" marT="45708" marB="45708"/>
                </a:tc>
                <a:tc>
                  <a:txBody>
                    <a:bodyPr/>
                    <a:lstStyle/>
                    <a:p>
                      <a:pPr algn="ctr"/>
                      <a:r>
                        <a:rPr lang="en-US" sz="2000" dirty="0"/>
                        <a:t>Nearly 1-1/2 years of school</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dirty="0"/>
                        <a:t>1 day per week</a:t>
                      </a:r>
                    </a:p>
                  </a:txBody>
                  <a:tcPr marL="91416" marR="91416" marT="45708" marB="45708"/>
                </a:tc>
                <a:tc>
                  <a:txBody>
                    <a:bodyPr/>
                    <a:lstStyle/>
                    <a:p>
                      <a:pPr algn="ctr"/>
                      <a:r>
                        <a:rPr lang="en-US" sz="2000" dirty="0"/>
                        <a:t>40 per year</a:t>
                      </a:r>
                    </a:p>
                  </a:txBody>
                  <a:tcPr marL="91416" marR="91416" marT="45708" marB="45708"/>
                </a:tc>
                <a:tc>
                  <a:txBody>
                    <a:bodyPr/>
                    <a:lstStyle/>
                    <a:p>
                      <a:pPr algn="ctr"/>
                      <a:r>
                        <a:rPr lang="en-US" sz="2000" dirty="0"/>
                        <a:t>8 weeks per year</a:t>
                      </a:r>
                    </a:p>
                  </a:txBody>
                  <a:tcPr marL="91416" marR="91416" marT="45708" marB="45708"/>
                </a:tc>
                <a:tc>
                  <a:txBody>
                    <a:bodyPr/>
                    <a:lstStyle/>
                    <a:p>
                      <a:pPr algn="ctr"/>
                      <a:r>
                        <a:rPr lang="en-US" sz="2000" dirty="0"/>
                        <a:t>Over 2-1/2 years of school</a:t>
                      </a:r>
                    </a:p>
                  </a:txBody>
                  <a:tcPr marL="91416" marR="91416" marT="45708" marB="45708"/>
                </a:tc>
                <a:extLst>
                  <a:ext uri="{0D108BD9-81ED-4DB2-BD59-A6C34878D82A}">
                    <a16:rowId xmlns:a16="http://schemas.microsoft.com/office/drawing/2014/main" val="968379451"/>
                  </a:ext>
                </a:extLst>
              </a:tr>
              <a:tr h="396137">
                <a:tc>
                  <a:txBody>
                    <a:bodyPr/>
                    <a:lstStyle/>
                    <a:p>
                      <a:pPr algn="ctr"/>
                      <a:r>
                        <a:rPr lang="en-US" sz="2000" dirty="0"/>
                        <a:t>2 days per week</a:t>
                      </a:r>
                    </a:p>
                  </a:txBody>
                  <a:tcPr marL="91416" marR="91416" marT="45708" marB="45708"/>
                </a:tc>
                <a:tc>
                  <a:txBody>
                    <a:bodyPr/>
                    <a:lstStyle/>
                    <a:p>
                      <a:pPr algn="ctr"/>
                      <a:r>
                        <a:rPr lang="en-US" sz="2000" dirty="0"/>
                        <a:t>80 days per year</a:t>
                      </a:r>
                    </a:p>
                  </a:txBody>
                  <a:tcPr marL="91416" marR="91416" marT="45708" marB="45708"/>
                </a:tc>
                <a:tc>
                  <a:txBody>
                    <a:bodyPr/>
                    <a:lstStyle/>
                    <a:p>
                      <a:pPr algn="ctr"/>
                      <a:r>
                        <a:rPr lang="en-US" sz="2000" dirty="0"/>
                        <a:t>10 weeks per year</a:t>
                      </a:r>
                    </a:p>
                  </a:txBody>
                  <a:tcPr marL="91416" marR="91416" marT="45708" marB="45708"/>
                </a:tc>
                <a:tc>
                  <a:txBody>
                    <a:bodyPr/>
                    <a:lstStyle/>
                    <a:p>
                      <a:pPr algn="ctr"/>
                      <a:r>
                        <a:rPr lang="en-US" sz="2000" dirty="0"/>
                        <a:t>Over 5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dirty="0"/>
                        <a:t>3 days per week</a:t>
                      </a:r>
                    </a:p>
                  </a:txBody>
                  <a:tcPr marL="91416" marR="91416" marT="45708" marB="45708"/>
                </a:tc>
                <a:tc>
                  <a:txBody>
                    <a:bodyPr/>
                    <a:lstStyle/>
                    <a:p>
                      <a:pPr algn="ctr"/>
                      <a:r>
                        <a:rPr lang="en-US" sz="2000" dirty="0"/>
                        <a:t>120 days per year</a:t>
                      </a:r>
                    </a:p>
                  </a:txBody>
                  <a:tcPr marL="91416" marR="91416" marT="45708" marB="45708"/>
                </a:tc>
                <a:tc>
                  <a:txBody>
                    <a:bodyPr/>
                    <a:lstStyle/>
                    <a:p>
                      <a:pPr algn="ctr"/>
                      <a:r>
                        <a:rPr lang="en-US" sz="2000" dirty="0"/>
                        <a:t>24 weeks per year</a:t>
                      </a:r>
                    </a:p>
                  </a:txBody>
                  <a:tcPr marL="91416" marR="91416" marT="45708" marB="45708"/>
                </a:tc>
                <a:tc>
                  <a:txBody>
                    <a:bodyPr/>
                    <a:lstStyle/>
                    <a:p>
                      <a:pPr algn="ctr"/>
                      <a:r>
                        <a:rPr lang="en-US" sz="2000" dirty="0"/>
                        <a:t>Nearly 8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317494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9">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11">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2" name="Straight Connector 13">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5">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17">
            <a:extLst>
              <a:ext uri="{FF2B5EF4-FFF2-40B4-BE49-F238E27FC236}">
                <a16:creationId xmlns:a16="http://schemas.microsoft.com/office/drawing/2014/main" id="{E5204C30-4ABA-4B2E-9D2B-9BEB77E44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9">
            <a:extLst>
              <a:ext uri="{FF2B5EF4-FFF2-40B4-BE49-F238E27FC236}">
                <a16:creationId xmlns:a16="http://schemas.microsoft.com/office/drawing/2014/main" id="{60D2F65F-F91E-49D5-A1AD-D5B532905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FC24533-FA4A-448F-9EEE-E0ED1D396F3E}"/>
              </a:ext>
            </a:extLst>
          </p:cNvPr>
          <p:cNvSpPr>
            <a:spLocks noGrp="1"/>
          </p:cNvSpPr>
          <p:nvPr>
            <p:ph type="title"/>
          </p:nvPr>
        </p:nvSpPr>
        <p:spPr>
          <a:xfrm>
            <a:off x="8089621" y="1151650"/>
            <a:ext cx="4199498" cy="3586570"/>
          </a:xfrm>
        </p:spPr>
        <p:txBody>
          <a:bodyPr vert="horz" lIns="91440" tIns="45720" rIns="91440" bIns="45720" rtlCol="0" anchor="ctr">
            <a:normAutofit/>
          </a:bodyPr>
          <a:lstStyle/>
          <a:p>
            <a:pPr algn="ctr" defTabSz="914400"/>
            <a:r>
              <a:rPr lang="en-US" sz="3000" dirty="0">
                <a:latin typeface="KG The Last Time" panose="02000505000000020004" pitchFamily="2" charset="0"/>
              </a:rPr>
              <a:t>Expectations</a:t>
            </a:r>
            <a:br>
              <a:rPr lang="en-US" sz="3000" dirty="0">
                <a:latin typeface="KG The Last Time" panose="02000505000000020004" pitchFamily="2" charset="0"/>
              </a:rPr>
            </a:br>
            <a:r>
              <a:rPr lang="en-US" sz="3000" dirty="0">
                <a:latin typeface="KG The Last Time" panose="02000505000000020004" pitchFamily="2" charset="0"/>
              </a:rPr>
              <a:t>(3 R’s)</a:t>
            </a:r>
            <a:br>
              <a:rPr lang="en-US" sz="3000" dirty="0">
                <a:latin typeface="KG The Last Time" panose="02000505000000020004" pitchFamily="2" charset="0"/>
              </a:rPr>
            </a:br>
            <a:br>
              <a:rPr lang="en-US" sz="3000" dirty="0">
                <a:latin typeface="KG The Last Time" panose="02000505000000020004" pitchFamily="2" charset="0"/>
              </a:rPr>
            </a:br>
            <a:r>
              <a:rPr lang="en-US" sz="2700" dirty="0">
                <a:latin typeface="KG The Last Time" panose="02000505000000020004" pitchFamily="2" charset="0"/>
              </a:rPr>
              <a:t>-Be </a:t>
            </a:r>
            <a:r>
              <a:rPr lang="en-US" sz="2700" dirty="0">
                <a:solidFill>
                  <a:srgbClr val="00B050"/>
                </a:solidFill>
                <a:latin typeface="KG The Last Time" panose="02000505000000020004" pitchFamily="2" charset="0"/>
              </a:rPr>
              <a:t>respectful</a:t>
            </a:r>
            <a:br>
              <a:rPr lang="en-US" sz="2700" dirty="0">
                <a:latin typeface="KG The Last Time" panose="02000505000000020004" pitchFamily="2" charset="0"/>
              </a:rPr>
            </a:br>
            <a:br>
              <a:rPr lang="en-US" sz="2700" dirty="0">
                <a:latin typeface="KG The Last Time" panose="02000505000000020004" pitchFamily="2" charset="0"/>
              </a:rPr>
            </a:br>
            <a:r>
              <a:rPr lang="en-US" sz="2700" dirty="0">
                <a:latin typeface="KG The Last Time" panose="02000505000000020004" pitchFamily="2" charset="0"/>
              </a:rPr>
              <a:t>-Be </a:t>
            </a:r>
            <a:r>
              <a:rPr lang="en-US" sz="2700" dirty="0">
                <a:solidFill>
                  <a:srgbClr val="00B050"/>
                </a:solidFill>
                <a:latin typeface="KG The Last Time" panose="02000505000000020004" pitchFamily="2" charset="0"/>
              </a:rPr>
              <a:t>responsible</a:t>
            </a:r>
            <a:br>
              <a:rPr lang="en-US" sz="2700" dirty="0">
                <a:latin typeface="KG The Last Time" panose="02000505000000020004" pitchFamily="2" charset="0"/>
              </a:rPr>
            </a:br>
            <a:br>
              <a:rPr lang="en-US" sz="2700" dirty="0">
                <a:latin typeface="KG The Last Time" panose="02000505000000020004" pitchFamily="2" charset="0"/>
              </a:rPr>
            </a:br>
            <a:r>
              <a:rPr lang="en-US" sz="2700" dirty="0">
                <a:latin typeface="KG The Last Time" panose="02000505000000020004" pitchFamily="2" charset="0"/>
              </a:rPr>
              <a:t>-be </a:t>
            </a:r>
            <a:r>
              <a:rPr lang="en-US" sz="2700" dirty="0">
                <a:solidFill>
                  <a:srgbClr val="00B050"/>
                </a:solidFill>
                <a:latin typeface="KG The Last Time" panose="02000505000000020004" pitchFamily="2" charset="0"/>
              </a:rPr>
              <a:t>ready</a:t>
            </a:r>
            <a:r>
              <a:rPr lang="en-US" sz="2700" dirty="0">
                <a:latin typeface="KG The Last Time" panose="02000505000000020004" pitchFamily="2" charset="0"/>
              </a:rPr>
              <a:t> </a:t>
            </a:r>
            <a:endParaRPr lang="en-US" sz="3000" dirty="0">
              <a:latin typeface="KG The Last Time" panose="02000505000000020004" pitchFamily="2" charset="0"/>
            </a:endParaRPr>
          </a:p>
        </p:txBody>
      </p:sp>
      <p:grpSp>
        <p:nvGrpSpPr>
          <p:cNvPr id="46" name="Group 21">
            <a:extLst>
              <a:ext uri="{FF2B5EF4-FFF2-40B4-BE49-F238E27FC236}">
                <a16:creationId xmlns:a16="http://schemas.microsoft.com/office/drawing/2014/main" id="{D0BDFEB6-D2AA-410C-A693-EA7E9BBA3B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2" y="482170"/>
            <a:ext cx="7558146" cy="5149101"/>
            <a:chOff x="7463258" y="583365"/>
            <a:chExt cx="7560115" cy="5181928"/>
          </a:xfrm>
        </p:grpSpPr>
        <p:sp>
          <p:nvSpPr>
            <p:cNvPr id="23" name="Rectangle 22">
              <a:extLst>
                <a:ext uri="{FF2B5EF4-FFF2-40B4-BE49-F238E27FC236}">
                  <a16:creationId xmlns:a16="http://schemas.microsoft.com/office/drawing/2014/main" id="{F57821D8-3BF6-4948-8A87-8BBC164E4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732DBE-4BC5-4FB2-8BF7-DE447BE6D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Content Placeholder 3">
            <a:extLst>
              <a:ext uri="{FF2B5EF4-FFF2-40B4-BE49-F238E27FC236}">
                <a16:creationId xmlns:a16="http://schemas.microsoft.com/office/drawing/2014/main" id="{6EB569BD-CDFD-7B2F-9F6C-834E72E7CEBC}"/>
              </a:ext>
            </a:extLst>
          </p:cNvPr>
          <p:cNvPicPr>
            <a:picLocks noGrp="1" noChangeAspect="1"/>
          </p:cNvPicPr>
          <p:nvPr>
            <p:ph idx="1"/>
          </p:nvPr>
        </p:nvPicPr>
        <p:blipFill>
          <a:blip r:embed="rId3"/>
          <a:stretch>
            <a:fillRect/>
          </a:stretch>
        </p:blipFill>
        <p:spPr>
          <a:xfrm>
            <a:off x="1659807" y="1116344"/>
            <a:ext cx="5503447" cy="3866172"/>
          </a:xfrm>
          <a:prstGeom prst="rect">
            <a:avLst/>
          </a:prstGeom>
        </p:spPr>
      </p:pic>
      <p:pic>
        <p:nvPicPr>
          <p:cNvPr id="47" name="Picture 25">
            <a:extLst>
              <a:ext uri="{FF2B5EF4-FFF2-40B4-BE49-F238E27FC236}">
                <a16:creationId xmlns:a16="http://schemas.microsoft.com/office/drawing/2014/main" id="{7CBA4719-C30A-462C-A3A7-5D93A2B30C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8" name="Straight Connector 27">
            <a:extLst>
              <a:ext uri="{FF2B5EF4-FFF2-40B4-BE49-F238E27FC236}">
                <a16:creationId xmlns:a16="http://schemas.microsoft.com/office/drawing/2014/main" id="{F30857DA-DEF8-4780-BECA-1C2205344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8C9621B-88F1-4993-0D94-4BDC0A117BAD}"/>
              </a:ext>
            </a:extLst>
          </p:cNvPr>
          <p:cNvSpPr txBox="1">
            <a:spLocks/>
          </p:cNvSpPr>
          <p:nvPr/>
        </p:nvSpPr>
        <p:spPr>
          <a:xfrm>
            <a:off x="150812" y="984735"/>
            <a:ext cx="11963399"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dirty="0">
                <a:latin typeface="Arial Rounded MT Bold" panose="020F0704030504030204" pitchFamily="34" charset="0"/>
                <a:cs typeface="Ideal Sans Medium" pitchFamily="50" charset="0"/>
              </a:rPr>
              <a:t> </a:t>
            </a:r>
          </a:p>
        </p:txBody>
      </p:sp>
    </p:spTree>
    <p:extLst>
      <p:ext uri="{BB962C8B-B14F-4D97-AF65-F5344CB8AC3E}">
        <p14:creationId xmlns:p14="http://schemas.microsoft.com/office/powerpoint/2010/main" val="111986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341312" y="609600"/>
            <a:ext cx="11506200" cy="1676400"/>
          </a:xfrm>
        </p:spPr>
        <p:txBody>
          <a:bodyPr>
            <a:normAutofit/>
          </a:bodyPr>
          <a:lstStyle/>
          <a:p>
            <a:pPr algn="ctr"/>
            <a:r>
              <a:rPr lang="en-US" sz="3600" dirty="0">
                <a:solidFill>
                  <a:srgbClr val="0070C0"/>
                </a:solidFill>
                <a:latin typeface="Amasis MT Pro Black" panose="02040A04050005020304" pitchFamily="18" charset="0"/>
              </a:rPr>
              <a:t>How about 10 minutes late a day?  Surely that won’t affect my child!</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602139936"/>
              </p:ext>
            </p:extLst>
          </p:nvPr>
        </p:nvGraphicFramePr>
        <p:xfrm>
          <a:off x="661988" y="2438400"/>
          <a:ext cx="10864848" cy="3200121"/>
        </p:xfrm>
        <a:graphic>
          <a:graphicData uri="http://schemas.openxmlformats.org/drawingml/2006/table">
            <a:tbl>
              <a:tblPr firstRow="1" bandRow="1">
                <a:tableStyleId>{5C22544A-7EE6-4342-B048-85BDC9FD1C3A}</a:tableStyleId>
              </a:tblPr>
              <a:tblGrid>
                <a:gridCol w="2716212">
                  <a:extLst>
                    <a:ext uri="{9D8B030D-6E8A-4147-A177-3AD203B41FA5}">
                      <a16:colId xmlns:a16="http://schemas.microsoft.com/office/drawing/2014/main" val="3476870601"/>
                    </a:ext>
                  </a:extLst>
                </a:gridCol>
                <a:gridCol w="2716212">
                  <a:extLst>
                    <a:ext uri="{9D8B030D-6E8A-4147-A177-3AD203B41FA5}">
                      <a16:colId xmlns:a16="http://schemas.microsoft.com/office/drawing/2014/main" val="4261964847"/>
                    </a:ext>
                  </a:extLst>
                </a:gridCol>
                <a:gridCol w="2716212">
                  <a:extLst>
                    <a:ext uri="{9D8B030D-6E8A-4147-A177-3AD203B41FA5}">
                      <a16:colId xmlns:a16="http://schemas.microsoft.com/office/drawing/2014/main" val="1538069117"/>
                    </a:ext>
                  </a:extLst>
                </a:gridCol>
                <a:gridCol w="2716212">
                  <a:extLst>
                    <a:ext uri="{9D8B030D-6E8A-4147-A177-3AD203B41FA5}">
                      <a16:colId xmlns:a16="http://schemas.microsoft.com/office/drawing/2014/main" val="4266926412"/>
                    </a:ext>
                  </a:extLst>
                </a:gridCol>
              </a:tblGrid>
              <a:tr h="700857">
                <a:tc>
                  <a:txBody>
                    <a:bodyPr/>
                    <a:lstStyle/>
                    <a:p>
                      <a:pPr algn="ctr"/>
                      <a:r>
                        <a:rPr lang="en-US" sz="2000" dirty="0"/>
                        <a:t>He/she is only missing just . . .</a:t>
                      </a:r>
                    </a:p>
                  </a:txBody>
                  <a:tcPr marL="91416" marR="91416" marT="45708" marB="45708"/>
                </a:tc>
                <a:tc>
                  <a:txBody>
                    <a:bodyPr/>
                    <a:lstStyle/>
                    <a:p>
                      <a:pPr algn="ctr"/>
                      <a:r>
                        <a:rPr lang="en-US" sz="2000" dirty="0"/>
                        <a:t>That equals . . .</a:t>
                      </a:r>
                    </a:p>
                  </a:txBody>
                  <a:tcPr marL="91416" marR="91416" marT="45708" marB="45708"/>
                </a:tc>
                <a:tc>
                  <a:txBody>
                    <a:bodyPr/>
                    <a:lstStyle/>
                    <a:p>
                      <a:pPr algn="ctr"/>
                      <a:r>
                        <a:rPr lang="en-US" sz="2000" dirty="0"/>
                        <a:t>Which is . . .</a:t>
                      </a:r>
                    </a:p>
                  </a:txBody>
                  <a:tcPr marL="91416" marR="91416" marT="45708" marB="45708"/>
                </a:tc>
                <a:tc>
                  <a:txBody>
                    <a:bodyPr/>
                    <a:lstStyle/>
                    <a:p>
                      <a:pPr algn="ctr"/>
                      <a:r>
                        <a:rPr lang="en-US" sz="2000" dirty="0"/>
                        <a:t>And over 13 years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dirty="0"/>
                        <a:t>10 min. per day</a:t>
                      </a:r>
                    </a:p>
                  </a:txBody>
                  <a:tcPr marL="91416" marR="91416" marT="45708" marB="45708"/>
                </a:tc>
                <a:tc>
                  <a:txBody>
                    <a:bodyPr/>
                    <a:lstStyle/>
                    <a:p>
                      <a:pPr algn="ctr"/>
                      <a:r>
                        <a:rPr lang="en-US" sz="2000" dirty="0"/>
                        <a:t>50 min. per week</a:t>
                      </a:r>
                    </a:p>
                  </a:txBody>
                  <a:tcPr marL="91416" marR="91416" marT="45708" marB="45708"/>
                </a:tc>
                <a:tc>
                  <a:txBody>
                    <a:bodyPr/>
                    <a:lstStyle/>
                    <a:p>
                      <a:pPr algn="ctr"/>
                      <a:r>
                        <a:rPr lang="en-US" sz="2000" dirty="0"/>
                        <a:t>Nearly 1-1/2 weeks per year</a:t>
                      </a:r>
                    </a:p>
                  </a:txBody>
                  <a:tcPr marL="91416" marR="91416" marT="45708" marB="45708"/>
                </a:tc>
                <a:tc>
                  <a:txBody>
                    <a:bodyPr/>
                    <a:lstStyle/>
                    <a:p>
                      <a:pPr algn="ctr"/>
                      <a:r>
                        <a:rPr lang="en-US" sz="2000" dirty="0"/>
                        <a:t>Nearly ½ year</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dirty="0"/>
                        <a:t>20 min. per day</a:t>
                      </a:r>
                    </a:p>
                  </a:txBody>
                  <a:tcPr marL="91416" marR="91416" marT="45708" marB="45708"/>
                </a:tc>
                <a:tc>
                  <a:txBody>
                    <a:bodyPr/>
                    <a:lstStyle/>
                    <a:p>
                      <a:pPr algn="ctr"/>
                      <a:r>
                        <a:rPr lang="en-US" sz="2000" dirty="0"/>
                        <a:t>1 hr. 40 min. per week</a:t>
                      </a:r>
                    </a:p>
                  </a:txBody>
                  <a:tcPr marL="91416" marR="91416" marT="45708" marB="45708"/>
                </a:tc>
                <a:tc>
                  <a:txBody>
                    <a:bodyPr/>
                    <a:lstStyle/>
                    <a:p>
                      <a:pPr algn="ctr"/>
                      <a:r>
                        <a:rPr lang="en-US" sz="2000" dirty="0"/>
                        <a:t>Over 2-1/2 weeks per year</a:t>
                      </a:r>
                    </a:p>
                  </a:txBody>
                  <a:tcPr marL="91416" marR="91416" marT="45708" marB="45708"/>
                </a:tc>
                <a:tc>
                  <a:txBody>
                    <a:bodyPr/>
                    <a:lstStyle/>
                    <a:p>
                      <a:pPr algn="ctr"/>
                      <a:r>
                        <a:rPr lang="en-US" sz="2000" dirty="0"/>
                        <a:t>Nearly 1 year</a:t>
                      </a:r>
                    </a:p>
                  </a:txBody>
                  <a:tcPr marL="91416" marR="91416" marT="45708" marB="45708"/>
                </a:tc>
                <a:extLst>
                  <a:ext uri="{0D108BD9-81ED-4DB2-BD59-A6C34878D82A}">
                    <a16:rowId xmlns:a16="http://schemas.microsoft.com/office/drawing/2014/main" val="968379451"/>
                  </a:ext>
                </a:extLst>
              </a:tr>
              <a:tr h="700857">
                <a:tc>
                  <a:txBody>
                    <a:bodyPr/>
                    <a:lstStyle/>
                    <a:p>
                      <a:pPr algn="ctr"/>
                      <a:r>
                        <a:rPr lang="en-US" sz="2000" dirty="0"/>
                        <a:t>30 min. per day</a:t>
                      </a:r>
                    </a:p>
                  </a:txBody>
                  <a:tcPr marL="91416" marR="91416" marT="45708" marB="45708"/>
                </a:tc>
                <a:tc>
                  <a:txBody>
                    <a:bodyPr/>
                    <a:lstStyle/>
                    <a:p>
                      <a:pPr algn="ctr"/>
                      <a:r>
                        <a:rPr lang="en-US" sz="2000" dirty="0"/>
                        <a:t>Half a day per week</a:t>
                      </a:r>
                    </a:p>
                  </a:txBody>
                  <a:tcPr marL="91416" marR="91416" marT="45708" marB="45708"/>
                </a:tc>
                <a:tc>
                  <a:txBody>
                    <a:bodyPr/>
                    <a:lstStyle/>
                    <a:p>
                      <a:pPr algn="ctr"/>
                      <a:r>
                        <a:rPr lang="en-US" sz="2000" dirty="0"/>
                        <a:t>4 weeks per year</a:t>
                      </a:r>
                    </a:p>
                  </a:txBody>
                  <a:tcPr marL="91416" marR="91416" marT="45708" marB="45708"/>
                </a:tc>
                <a:tc>
                  <a:txBody>
                    <a:bodyPr/>
                    <a:lstStyle/>
                    <a:p>
                      <a:pPr algn="ctr"/>
                      <a:r>
                        <a:rPr lang="en-US" sz="2000" dirty="0"/>
                        <a:t>Nearly 1-1/2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dirty="0"/>
                        <a:t>1 hour per day</a:t>
                      </a:r>
                    </a:p>
                  </a:txBody>
                  <a:tcPr marL="91416" marR="91416" marT="45708" marB="45708"/>
                </a:tc>
                <a:tc>
                  <a:txBody>
                    <a:bodyPr/>
                    <a:lstStyle/>
                    <a:p>
                      <a:pPr algn="ctr"/>
                      <a:r>
                        <a:rPr lang="en-US" sz="2000" dirty="0"/>
                        <a:t>1 day per week</a:t>
                      </a:r>
                    </a:p>
                  </a:txBody>
                  <a:tcPr marL="91416" marR="91416" marT="45708" marB="45708"/>
                </a:tc>
                <a:tc>
                  <a:txBody>
                    <a:bodyPr/>
                    <a:lstStyle/>
                    <a:p>
                      <a:pPr algn="ctr"/>
                      <a:r>
                        <a:rPr lang="en-US" sz="2000" dirty="0"/>
                        <a:t>8 weeks per year</a:t>
                      </a:r>
                    </a:p>
                  </a:txBody>
                  <a:tcPr marL="91416" marR="91416" marT="45708" marB="45708"/>
                </a:tc>
                <a:tc>
                  <a:txBody>
                    <a:bodyPr/>
                    <a:lstStyle/>
                    <a:p>
                      <a:pPr algn="ctr"/>
                      <a:r>
                        <a:rPr lang="en-US" sz="2000" dirty="0"/>
                        <a:t>Over 2-1/2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92922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dirty="0">
                <a:solidFill>
                  <a:srgbClr val="0070C0"/>
                </a:solidFill>
                <a:latin typeface="Amasis MT Pro Black" panose="02040A04050005020304" pitchFamily="18" charset="0"/>
              </a:rPr>
              <a:t>Dickinson Elementary PTO</a:t>
            </a:r>
            <a:br>
              <a:rPr lang="en-US" sz="4500" dirty="0">
                <a:solidFill>
                  <a:srgbClr val="0070C0"/>
                </a:solidFill>
                <a:latin typeface="Amasis MT Pro Black" panose="02040A04050005020304" pitchFamily="18" charset="0"/>
              </a:rPr>
            </a:br>
            <a:r>
              <a:rPr lang="en-US" sz="1600" dirty="0">
                <a:solidFill>
                  <a:srgbClr val="0070C0"/>
                </a:solidFill>
                <a:latin typeface="Amasis MT Pro Black" panose="02040A04050005020304" pitchFamily="18" charset="0"/>
              </a:rPr>
              <a:t>https://dickinsonpto.membershiptoolkit.com/Home</a:t>
            </a:r>
          </a:p>
        </p:txBody>
      </p:sp>
      <p:sp>
        <p:nvSpPr>
          <p:cNvPr id="3" name="Subtitle 2"/>
          <p:cNvSpPr>
            <a:spLocks noGrp="1"/>
          </p:cNvSpPr>
          <p:nvPr>
            <p:ph type="subTitle" idx="4294967295"/>
          </p:nvPr>
        </p:nvSpPr>
        <p:spPr>
          <a:xfrm>
            <a:off x="2859533" y="146970"/>
            <a:ext cx="6784111" cy="829240"/>
          </a:xfrm>
        </p:spPr>
        <p:txBody>
          <a:bodyPr>
            <a:noAutofit/>
          </a:bodyPr>
          <a:lstStyle/>
          <a:p>
            <a:pPr marL="0" indent="0">
              <a:buNone/>
            </a:pPr>
            <a:r>
              <a:rPr lang="en-US" sz="3200" b="1" dirty="0">
                <a:latin typeface="KG The Last Time" panose="02000505000000020004" pitchFamily="2" charset="0"/>
              </a:rPr>
              <a:t>How you help your school?</a:t>
            </a:r>
          </a:p>
        </p:txBody>
      </p:sp>
      <p:pic>
        <p:nvPicPr>
          <p:cNvPr id="6" name="Picture 5"/>
          <p:cNvPicPr>
            <a:picLocks noChangeAspect="1"/>
          </p:cNvPicPr>
          <p:nvPr/>
        </p:nvPicPr>
        <p:blipFill>
          <a:blip r:embed="rId3">
            <a:alphaModFix/>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459662" y="2360215"/>
            <a:ext cx="2115635" cy="1558169"/>
          </a:xfrm>
          <a:prstGeom prst="rect">
            <a:avLst/>
          </a:prstGeom>
          <a:blipFill dpi="0" rotWithShape="1">
            <a:blip r:embed="rId4">
              <a:alphaModFix/>
              <a:duotone>
                <a:prstClr val="black"/>
                <a:schemeClr val="accent3">
                  <a:tint val="45000"/>
                  <a:satMod val="400000"/>
                </a:schemeClr>
              </a:duotone>
            </a:blip>
            <a:srcRect/>
            <a:tile tx="0" ty="0" sx="100000" sy="100000" flip="none" algn="tl"/>
          </a:blipFill>
          <a:ln w="38100">
            <a:solidFill>
              <a:schemeClr val="tx1"/>
            </a:solidFill>
          </a:ln>
          <a:effectLst>
            <a:softEdge rad="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5665" y="2474063"/>
            <a:ext cx="2123495" cy="1444321"/>
          </a:xfrm>
          <a:prstGeom prst="rect">
            <a:avLst/>
          </a:prstGeom>
          <a:ln w="38100">
            <a:solidFill>
              <a:schemeClr val="tx2"/>
            </a:solidFill>
          </a:ln>
        </p:spPr>
      </p:pic>
      <p:sp>
        <p:nvSpPr>
          <p:cNvPr id="10" name="Rectangle 9"/>
          <p:cNvSpPr/>
          <p:nvPr/>
        </p:nvSpPr>
        <p:spPr>
          <a:xfrm>
            <a:off x="836612" y="4806367"/>
            <a:ext cx="9777547" cy="1163872"/>
          </a:xfrm>
          <a:prstGeom prst="rect">
            <a:avLst/>
          </a:prstGeom>
        </p:spPr>
        <p:txBody>
          <a:bodyPr wrap="none">
            <a:prstTxWarp prst="textWave1">
              <a:avLst/>
            </a:prstTxWarp>
            <a:spAutoFit/>
          </a:bodyPr>
          <a:lstStyle/>
          <a:p>
            <a:pPr algn="ctr"/>
            <a:r>
              <a:rPr lang="en-US" sz="1350" b="1" dirty="0">
                <a:ln w="12700">
                  <a:solidFill>
                    <a:schemeClr val="accent5"/>
                  </a:solidFill>
                  <a:prstDash val="solid"/>
                </a:ln>
                <a:solidFill>
                  <a:srgbClr val="FFC000"/>
                </a:solidFill>
              </a:rPr>
              <a:t>                                “We make a LIVING by what we GET, </a:t>
            </a:r>
          </a:p>
          <a:p>
            <a:pPr algn="ctr"/>
            <a:r>
              <a:rPr lang="en-US" sz="1350" b="1" dirty="0">
                <a:ln w="12700">
                  <a:solidFill>
                    <a:schemeClr val="accent5"/>
                  </a:solidFill>
                  <a:prstDash val="solid"/>
                </a:ln>
                <a:solidFill>
                  <a:srgbClr val="FFC000"/>
                </a:solidFill>
              </a:rPr>
              <a:t>but we make a LIFE by what we GIVE. “  -Winston Churchill</a:t>
            </a:r>
          </a:p>
        </p:txBody>
      </p:sp>
      <p:pic>
        <p:nvPicPr>
          <p:cNvPr id="11" name="Picture 2" descr="https://tse4.mm.bing.net/th?id=OIP.M584d74f659ae0a3b30f1ab09a5aad33eH0&amp;pid=15.1&amp;P=0&amp;w=300&amp;h=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9012" y="2378428"/>
            <a:ext cx="1550394" cy="155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25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7061" name="Rectangle 87047">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062" name="Straight Connector 87049">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6149" y="1847088"/>
            <a:ext cx="351945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7063" name="Rectangle 87051">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7064" name="Group 87053">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2" y="482171"/>
            <a:ext cx="6102741" cy="5149101"/>
            <a:chOff x="7463259" y="583365"/>
            <a:chExt cx="6104330" cy="5181928"/>
          </a:xfrm>
        </p:grpSpPr>
        <p:sp>
          <p:nvSpPr>
            <p:cNvPr id="87055" name="Rectangle 87054">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65" name="Rectangle 87055">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Text&#10;&#10;Description automatically generated">
            <a:extLst>
              <a:ext uri="{FF2B5EF4-FFF2-40B4-BE49-F238E27FC236}">
                <a16:creationId xmlns:a16="http://schemas.microsoft.com/office/drawing/2014/main" id="{308A4C33-A845-6B22-6ADC-641AE0AC141A}"/>
              </a:ext>
            </a:extLst>
          </p:cNvPr>
          <p:cNvPicPr>
            <a:picLocks noChangeAspect="1"/>
          </p:cNvPicPr>
          <p:nvPr/>
        </p:nvPicPr>
        <p:blipFill rotWithShape="1">
          <a:blip r:embed="rId2">
            <a:extLst>
              <a:ext uri="{28A0092B-C50C-407E-A947-70E740481C1C}">
                <a14:useLocalDpi xmlns:a14="http://schemas.microsoft.com/office/drawing/2010/main" val="0"/>
              </a:ext>
            </a:extLst>
          </a:blip>
          <a:srcRect r="2681" b="3"/>
          <a:stretch/>
        </p:blipFill>
        <p:spPr>
          <a:xfrm>
            <a:off x="1270891" y="1116345"/>
            <a:ext cx="4823892" cy="3866172"/>
          </a:xfrm>
          <a:prstGeom prst="rect">
            <a:avLst/>
          </a:prstGeom>
        </p:spPr>
      </p:pic>
      <p:sp>
        <p:nvSpPr>
          <p:cNvPr id="87043" name="Rectangle 3">
            <a:extLst>
              <a:ext uri="{FF2B5EF4-FFF2-40B4-BE49-F238E27FC236}">
                <a16:creationId xmlns:a16="http://schemas.microsoft.com/office/drawing/2014/main" id="{281B9120-4BAC-46D3-9F8D-B2F536D1C432}"/>
              </a:ext>
            </a:extLst>
          </p:cNvPr>
          <p:cNvSpPr>
            <a:spLocks noGrp="1" noChangeArrowheads="1"/>
          </p:cNvSpPr>
          <p:nvPr>
            <p:ph idx="1"/>
          </p:nvPr>
        </p:nvSpPr>
        <p:spPr>
          <a:xfrm>
            <a:off x="6815564" y="2085892"/>
            <a:ext cx="4320620" cy="3561345"/>
          </a:xfrm>
        </p:spPr>
        <p:txBody>
          <a:bodyPr spcFirstLastPara="1" vert="horz" lIns="91440" tIns="45720" rIns="91440" bIns="45720" rtlCol="0" anchorCtr="0">
            <a:normAutofit/>
          </a:bodyPr>
          <a:lstStyle/>
          <a:p>
            <a:pPr marL="0" indent="0" algn="ctr">
              <a:buNone/>
            </a:pPr>
            <a:r>
              <a:rPr lang="en-US" altLang="en-US" sz="3600" dirty="0">
                <a:latin typeface="KG The Last Time" panose="02000505000000020004" pitchFamily="2" charset="0"/>
                <a:cs typeface="Arial"/>
              </a:rPr>
              <a:t>Thanks for being a great audience! </a:t>
            </a:r>
            <a:endParaRPr lang="en-US" sz="3600" dirty="0">
              <a:latin typeface="KG The Last Time" panose="02000505000000020004" pitchFamily="2" charset="0"/>
            </a:endParaRPr>
          </a:p>
          <a:p>
            <a:pPr marL="0" indent="0">
              <a:buNone/>
            </a:pPr>
            <a:endParaRPr lang="en-US" altLang="en-US" dirty="0"/>
          </a:p>
          <a:p>
            <a:pPr marL="0" indent="0">
              <a:buNone/>
            </a:pPr>
            <a:endParaRPr lang="en-US" altLang="en-US" dirty="0">
              <a:cs typeface="Arial"/>
            </a:endParaRPr>
          </a:p>
          <a:p>
            <a:pPr marL="0" indent="0">
              <a:buNone/>
            </a:pPr>
            <a:endParaRPr lang="en-US" altLang="en-US" dirty="0"/>
          </a:p>
        </p:txBody>
      </p:sp>
      <p:pic>
        <p:nvPicPr>
          <p:cNvPr id="87066" name="Picture 87057">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87060" name="Straight Connector 87059">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2055812" y="110957"/>
            <a:ext cx="7848600" cy="1816627"/>
          </a:xfrm>
        </p:spPr>
        <p:txBody>
          <a:bodyPr vert="horz" lIns="91440" tIns="45720" rIns="91440" bIns="45720" rtlCol="0" anchor="ctr">
            <a:normAutofit/>
          </a:bodyPr>
          <a:lstStyle/>
          <a:p>
            <a:pPr algn="ctr" defTabSz="914400"/>
            <a:r>
              <a:rPr lang="en-US" sz="5400" dirty="0">
                <a:solidFill>
                  <a:srgbClr val="0070C0"/>
                </a:solidFill>
                <a:latin typeface="KG The Last Time" panose="02000505000000020004" pitchFamily="2" charset="0"/>
              </a:rPr>
              <a:t>Classroom Rewards</a:t>
            </a:r>
          </a:p>
        </p:txBody>
      </p:sp>
      <p:pic>
        <p:nvPicPr>
          <p:cNvPr id="5" name="Picture 4">
            <a:extLst>
              <a:ext uri="{FF2B5EF4-FFF2-40B4-BE49-F238E27FC236}">
                <a16:creationId xmlns:a16="http://schemas.microsoft.com/office/drawing/2014/main" id="{820AE3D2-9349-AB1D-D651-33F84E586CAE}"/>
              </a:ext>
            </a:extLst>
          </p:cNvPr>
          <p:cNvPicPr>
            <a:picLocks noChangeAspect="1"/>
          </p:cNvPicPr>
          <p:nvPr/>
        </p:nvPicPr>
        <p:blipFill>
          <a:blip r:embed="rId2"/>
          <a:stretch>
            <a:fillRect/>
          </a:stretch>
        </p:blipFill>
        <p:spPr>
          <a:xfrm rot="20611659">
            <a:off x="608799" y="2294457"/>
            <a:ext cx="1968829" cy="2050341"/>
          </a:xfrm>
          <a:prstGeom prst="rect">
            <a:avLst/>
          </a:prstGeom>
        </p:spPr>
      </p:pic>
      <p:pic>
        <p:nvPicPr>
          <p:cNvPr id="2050" name="Picture 2" descr="Dolphin Dollars by Emily Buckler | Teachers Pay Teachers">
            <a:extLst>
              <a:ext uri="{FF2B5EF4-FFF2-40B4-BE49-F238E27FC236}">
                <a16:creationId xmlns:a16="http://schemas.microsoft.com/office/drawing/2014/main" id="{FA8B2FC5-791A-F907-FAC9-DD8AAF4FE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2" y="2049095"/>
            <a:ext cx="2971800" cy="22670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ass Dojo">
            <a:extLst>
              <a:ext uri="{FF2B5EF4-FFF2-40B4-BE49-F238E27FC236}">
                <a16:creationId xmlns:a16="http://schemas.microsoft.com/office/drawing/2014/main" id="{77CBE7E3-DB79-DF52-6259-EE76F5A77E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2305">
            <a:off x="8903196" y="2096092"/>
            <a:ext cx="3109912" cy="24470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8BF2B8-1A16-CDB0-CFE4-1676ADCE63ED}"/>
              </a:ext>
            </a:extLst>
          </p:cNvPr>
          <p:cNvPicPr>
            <a:picLocks noChangeAspect="1"/>
          </p:cNvPicPr>
          <p:nvPr/>
        </p:nvPicPr>
        <p:blipFill>
          <a:blip r:embed="rId5"/>
          <a:stretch>
            <a:fillRect/>
          </a:stretch>
        </p:blipFill>
        <p:spPr>
          <a:xfrm>
            <a:off x="2434646" y="4711671"/>
            <a:ext cx="2338243" cy="2125191"/>
          </a:xfrm>
          <a:prstGeom prst="rect">
            <a:avLst/>
          </a:prstGeom>
        </p:spPr>
      </p:pic>
      <p:pic>
        <p:nvPicPr>
          <p:cNvPr id="2054" name="Picture 6" descr="Cute Aesthetic Vinyl Stickers - A Thrifty Mom - Recipes, Crafts, DIY and  more">
            <a:extLst>
              <a:ext uri="{FF2B5EF4-FFF2-40B4-BE49-F238E27FC236}">
                <a16:creationId xmlns:a16="http://schemas.microsoft.com/office/drawing/2014/main" id="{944129DE-5066-79BB-6668-C78D2C15DD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1769" y="4527486"/>
            <a:ext cx="2338243" cy="230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94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1370012" y="457200"/>
            <a:ext cx="9598696" cy="1303867"/>
          </a:xfrm>
        </p:spPr>
        <p:txBody>
          <a:bodyPr vert="horz" lIns="91440" tIns="45720" rIns="91440" bIns="45720" rtlCol="0" anchor="ctr">
            <a:normAutofit/>
          </a:bodyPr>
          <a:lstStyle/>
          <a:p>
            <a:pPr algn="ctr" defTabSz="457200"/>
            <a:r>
              <a:rPr lang="en-US" sz="4800" dirty="0">
                <a:solidFill>
                  <a:srgbClr val="0070C0"/>
                </a:solidFill>
                <a:latin typeface="KG The Last Time" panose="02000505000000020004" pitchFamily="2" charset="0"/>
                <a:cs typeface="Ideal Sans Medium" pitchFamily="50" charset="0"/>
              </a:rPr>
              <a:t>Discipline Procedures</a:t>
            </a:r>
          </a:p>
        </p:txBody>
      </p:sp>
      <p:sp>
        <p:nvSpPr>
          <p:cNvPr id="3" name="TextBox 2">
            <a:extLst>
              <a:ext uri="{FF2B5EF4-FFF2-40B4-BE49-F238E27FC236}">
                <a16:creationId xmlns:a16="http://schemas.microsoft.com/office/drawing/2014/main" id="{2DD9E583-94BD-4DCA-8A65-DDDF0BA0B384}"/>
              </a:ext>
            </a:extLst>
          </p:cNvPr>
          <p:cNvSpPr txBox="1"/>
          <p:nvPr/>
        </p:nvSpPr>
        <p:spPr>
          <a:xfrm>
            <a:off x="150812" y="2209800"/>
            <a:ext cx="7056288"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pPr>
            <a:r>
              <a:rPr lang="en-US" sz="2400" dirty="0">
                <a:solidFill>
                  <a:schemeClr val="tx1">
                    <a:lumMod val="85000"/>
                    <a:lumOff val="15000"/>
                  </a:schemeClr>
                </a:solidFill>
                <a:latin typeface="Arial Rounded MT Bold" panose="020F0704030504030204" pitchFamily="34" charset="0"/>
                <a:cs typeface="Ideal Sans Medium" pitchFamily="50" charset="0"/>
              </a:rPr>
              <a:t>Steps that will be taken by the teacher:</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Signal (hand gesture) </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Verbal reminder</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Private conversation with student</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Note on behavior chart in Daily Folder</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Note/email home</a:t>
            </a:r>
          </a:p>
          <a:p>
            <a:pPr marL="285750" indent="-285750">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p:txBody>
      </p:sp>
      <p:pic>
        <p:nvPicPr>
          <p:cNvPr id="5" name="Picture 4">
            <a:extLst>
              <a:ext uri="{FF2B5EF4-FFF2-40B4-BE49-F238E27FC236}">
                <a16:creationId xmlns:a16="http://schemas.microsoft.com/office/drawing/2014/main" id="{2F28D0F6-D783-187A-9762-0ADFA2ABEB33}"/>
              </a:ext>
            </a:extLst>
          </p:cNvPr>
          <p:cNvPicPr>
            <a:picLocks noChangeAspect="1"/>
          </p:cNvPicPr>
          <p:nvPr/>
        </p:nvPicPr>
        <p:blipFill>
          <a:blip r:embed="rId2"/>
          <a:stretch>
            <a:fillRect/>
          </a:stretch>
        </p:blipFill>
        <p:spPr>
          <a:xfrm>
            <a:off x="6932612" y="2213264"/>
            <a:ext cx="4829175" cy="3377103"/>
          </a:xfrm>
          <a:prstGeom prst="rect">
            <a:avLst/>
          </a:prstGeom>
        </p:spPr>
      </p:pic>
    </p:spTree>
    <p:extLst>
      <p:ext uri="{BB962C8B-B14F-4D97-AF65-F5344CB8AC3E}">
        <p14:creationId xmlns:p14="http://schemas.microsoft.com/office/powerpoint/2010/main" val="386833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760412" y="2514600"/>
            <a:ext cx="4892287" cy="1151965"/>
          </a:xfrm>
        </p:spPr>
        <p:txBody>
          <a:bodyPr>
            <a:normAutofit fontScale="90000"/>
          </a:bodyPr>
          <a:lstStyle/>
          <a:p>
            <a:pPr algn="ctr"/>
            <a:r>
              <a:rPr lang="en-US" sz="7200" dirty="0">
                <a:solidFill>
                  <a:srgbClr val="0070C0"/>
                </a:solidFill>
                <a:latin typeface="KG The Last Time" panose="02000505000000020004" pitchFamily="2" charset="0"/>
                <a:cs typeface="Ideal Sans Medium" pitchFamily="50" charset="0"/>
              </a:rPr>
              <a:t>Daily </a:t>
            </a:r>
            <a:br>
              <a:rPr lang="en-US" sz="7200" dirty="0">
                <a:solidFill>
                  <a:srgbClr val="0070C0"/>
                </a:solidFill>
                <a:latin typeface="KG The Last Time" panose="02000505000000020004" pitchFamily="2" charset="0"/>
                <a:cs typeface="Ideal Sans Medium" pitchFamily="50" charset="0"/>
              </a:rPr>
            </a:br>
            <a:r>
              <a:rPr lang="en-US" sz="7200" dirty="0">
                <a:solidFill>
                  <a:srgbClr val="0070C0"/>
                </a:solidFill>
                <a:latin typeface="KG The Last Time" panose="02000505000000020004" pitchFamily="2" charset="0"/>
                <a:cs typeface="Ideal Sans Medium" pitchFamily="50" charset="0"/>
              </a:rPr>
              <a:t>Schedule</a:t>
            </a:r>
            <a:endParaRPr lang="en-US" dirty="0">
              <a:solidFill>
                <a:srgbClr val="0070C0"/>
              </a:solidFill>
              <a:latin typeface="KG The Last Time" panose="02000505000000020004" pitchFamily="2" charset="0"/>
              <a:cs typeface="Ideal Sans Medium" pitchFamily="50" charset="0"/>
            </a:endParaRPr>
          </a:p>
        </p:txBody>
      </p:sp>
      <p:pic>
        <p:nvPicPr>
          <p:cNvPr id="4" name="Picture 3">
            <a:extLst>
              <a:ext uri="{FF2B5EF4-FFF2-40B4-BE49-F238E27FC236}">
                <a16:creationId xmlns:a16="http://schemas.microsoft.com/office/drawing/2014/main" id="{DCB23CB9-21A6-3DCD-B80B-7DA0D1630A8A}"/>
              </a:ext>
            </a:extLst>
          </p:cNvPr>
          <p:cNvPicPr>
            <a:picLocks noChangeAspect="1"/>
          </p:cNvPicPr>
          <p:nvPr/>
        </p:nvPicPr>
        <p:blipFill>
          <a:blip r:embed="rId2"/>
          <a:stretch>
            <a:fillRect/>
          </a:stretch>
        </p:blipFill>
        <p:spPr>
          <a:xfrm>
            <a:off x="6095133" y="214312"/>
            <a:ext cx="4972050" cy="6429375"/>
          </a:xfrm>
          <a:prstGeom prst="rect">
            <a:avLst/>
          </a:prstGeom>
        </p:spPr>
      </p:pic>
    </p:spTree>
    <p:extLst>
      <p:ext uri="{BB962C8B-B14F-4D97-AF65-F5344CB8AC3E}">
        <p14:creationId xmlns:p14="http://schemas.microsoft.com/office/powerpoint/2010/main" val="99985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0EF9-DB21-4708-8F09-CCA8C544955C}"/>
              </a:ext>
            </a:extLst>
          </p:cNvPr>
          <p:cNvSpPr>
            <a:spLocks noGrp="1"/>
          </p:cNvSpPr>
          <p:nvPr>
            <p:ph type="title"/>
          </p:nvPr>
        </p:nvSpPr>
        <p:spPr>
          <a:xfrm>
            <a:off x="834330" y="342419"/>
            <a:ext cx="10520164" cy="1049235"/>
          </a:xfrm>
        </p:spPr>
        <p:txBody>
          <a:bodyPr>
            <a:noAutofit/>
          </a:bodyPr>
          <a:lstStyle/>
          <a:p>
            <a:pPr algn="ctr"/>
            <a:r>
              <a:rPr lang="en-US" sz="8000" dirty="0">
                <a:solidFill>
                  <a:srgbClr val="0070C0"/>
                </a:solidFill>
                <a:latin typeface="KG The Last Time" panose="02000505000000020004" pitchFamily="2" charset="0"/>
                <a:cs typeface="Ideal Sans Medium" pitchFamily="50" charset="0"/>
              </a:rPr>
              <a:t>Reading</a:t>
            </a:r>
          </a:p>
        </p:txBody>
      </p:sp>
      <p:sp>
        <p:nvSpPr>
          <p:cNvPr id="3" name="Content Placeholder 2">
            <a:extLst>
              <a:ext uri="{FF2B5EF4-FFF2-40B4-BE49-F238E27FC236}">
                <a16:creationId xmlns:a16="http://schemas.microsoft.com/office/drawing/2014/main" id="{519A951F-82BE-4902-917C-B5B7C6F41A8F}"/>
              </a:ext>
            </a:extLst>
          </p:cNvPr>
          <p:cNvSpPr>
            <a:spLocks noGrp="1"/>
          </p:cNvSpPr>
          <p:nvPr>
            <p:ph idx="1"/>
          </p:nvPr>
        </p:nvSpPr>
        <p:spPr>
          <a:xfrm>
            <a:off x="684212" y="2015733"/>
            <a:ext cx="6324600" cy="4080267"/>
          </a:xfrm>
        </p:spPr>
        <p:txBody>
          <a:bodyPr>
            <a:normAutofit fontScale="92500" lnSpcReduction="10000"/>
          </a:bodyPr>
          <a:lstStyle/>
          <a:p>
            <a:pPr lvl="1"/>
            <a:r>
              <a:rPr lang="en-US" sz="2400" dirty="0">
                <a:latin typeface="KG Neatly Printed" panose="02000506000000020003" pitchFamily="2" charset="0"/>
              </a:rPr>
              <a:t>Story Elements (characters, setting, problem, solution) </a:t>
            </a:r>
          </a:p>
          <a:p>
            <a:pPr lvl="1"/>
            <a:r>
              <a:rPr lang="en-US" sz="2400" dirty="0">
                <a:latin typeface="KG Neatly Printed" panose="02000506000000020003" pitchFamily="2" charset="0"/>
              </a:rPr>
              <a:t>Retelling (beginning, middle, end) </a:t>
            </a:r>
          </a:p>
          <a:p>
            <a:pPr lvl="1"/>
            <a:r>
              <a:rPr lang="en-US" sz="2400" dirty="0">
                <a:latin typeface="KG Neatly Printed" panose="02000506000000020003" pitchFamily="2" charset="0"/>
              </a:rPr>
              <a:t>Making connections </a:t>
            </a:r>
          </a:p>
          <a:p>
            <a:pPr lvl="1"/>
            <a:r>
              <a:rPr lang="en-US" sz="2400" dirty="0">
                <a:latin typeface="KG Neatly Printed" panose="02000506000000020003" pitchFamily="2" charset="0"/>
              </a:rPr>
              <a:t>Making predictions </a:t>
            </a:r>
          </a:p>
          <a:p>
            <a:pPr lvl="1"/>
            <a:r>
              <a:rPr lang="en-US" sz="2400" dirty="0">
                <a:latin typeface="KG Neatly Printed" panose="02000506000000020003" pitchFamily="2" charset="0"/>
              </a:rPr>
              <a:t>Characteristics of Fiction vs. Informational text </a:t>
            </a:r>
          </a:p>
          <a:p>
            <a:pPr lvl="1"/>
            <a:r>
              <a:rPr lang="en-US" sz="2400" dirty="0">
                <a:latin typeface="KG Neatly Printed" panose="02000506000000020003" pitchFamily="2" charset="0"/>
              </a:rPr>
              <a:t>Informational text features </a:t>
            </a:r>
          </a:p>
          <a:p>
            <a:pPr lvl="1"/>
            <a:r>
              <a:rPr lang="en-US" sz="2400" dirty="0">
                <a:latin typeface="KG Neatly Printed" panose="02000506000000020003" pitchFamily="2" charset="0"/>
              </a:rPr>
              <a:t>Genres </a:t>
            </a:r>
          </a:p>
          <a:p>
            <a:pPr lvl="1"/>
            <a:r>
              <a:rPr lang="en-US" sz="2400" dirty="0">
                <a:latin typeface="KG Neatly Printed" panose="02000506000000020003" pitchFamily="2" charset="0"/>
              </a:rPr>
              <a:t>Poetry</a:t>
            </a:r>
          </a:p>
          <a:p>
            <a:pPr lvl="1"/>
            <a:r>
              <a:rPr lang="en-US" sz="2400" dirty="0">
                <a:latin typeface="KG Neatly Printed" panose="02000506000000020003" pitchFamily="2" charset="0"/>
                <a:cs typeface="Ideal Sans Medium" pitchFamily="50" charset="0"/>
              </a:rPr>
              <a:t>Sight Words</a:t>
            </a:r>
          </a:p>
        </p:txBody>
      </p:sp>
      <p:pic>
        <p:nvPicPr>
          <p:cNvPr id="3074" name="Picture 2" descr="Free Pictures Of Students Reading, Download Free Pictures Of Students  Reading png images, Free ClipArts on Clipart Library">
            <a:extLst>
              <a:ext uri="{FF2B5EF4-FFF2-40B4-BE49-F238E27FC236}">
                <a16:creationId xmlns:a16="http://schemas.microsoft.com/office/drawing/2014/main" id="{7BC21360-5961-4591-8E69-2C54E43BD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212" y="2133600"/>
            <a:ext cx="4183132"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20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2"/>
          <p:cNvSpPr/>
          <p:nvPr/>
        </p:nvSpPr>
        <p:spPr>
          <a:xfrm>
            <a:off x="74613" y="228600"/>
            <a:ext cx="11811000" cy="1384954"/>
          </a:xfrm>
          <a:prstGeom prst="rect">
            <a:avLst/>
          </a:prstGeom>
          <a:noFill/>
          <a:ln>
            <a:noFill/>
          </a:ln>
        </p:spPr>
        <p:txBody>
          <a:bodyPr spcFirstLastPara="1" wrap="square" lIns="91425" tIns="45700" rIns="91425" bIns="45700" anchor="t" anchorCtr="0">
            <a:spAutoFit/>
          </a:bodyPr>
          <a:lstStyle/>
          <a:p>
            <a:pPr algn="ctr"/>
            <a:r>
              <a:rPr lang="en-US" sz="4000" dirty="0">
                <a:solidFill>
                  <a:srgbClr val="0070C0"/>
                </a:solidFill>
                <a:latin typeface="KG The Last Time" panose="02000505000000020004" pitchFamily="2" charset="0"/>
                <a:cs typeface="Ideal Sans Medium" pitchFamily="50" charset="0"/>
              </a:rPr>
              <a:t>Guided Reading Assessment</a:t>
            </a:r>
            <a:r>
              <a:rPr lang="en-US" sz="4000" dirty="0">
                <a:solidFill>
                  <a:srgbClr val="0070C0"/>
                </a:solidFill>
                <a:latin typeface="KG The Last Time" panose="02000505000000020004" pitchFamily="2" charset="0"/>
                <a:ea typeface="Arial"/>
                <a:cs typeface="Ideal Sans Medium" pitchFamily="50" charset="0"/>
                <a:sym typeface="Arial"/>
              </a:rPr>
              <a:t> Levels</a:t>
            </a:r>
            <a:r>
              <a:rPr lang="en-US" sz="4400" dirty="0">
                <a:solidFill>
                  <a:srgbClr val="0070C0"/>
                </a:solidFill>
                <a:latin typeface="KG The Last Time" panose="02000505000000020004" pitchFamily="2" charset="0"/>
                <a:ea typeface="Arial"/>
                <a:cs typeface="Ideal Sans Medium" pitchFamily="50" charset="0"/>
                <a:sym typeface="Arial"/>
              </a:rPr>
              <a:t> (GRA)</a:t>
            </a:r>
            <a:endParaRPr sz="4400" dirty="0">
              <a:solidFill>
                <a:srgbClr val="0070C0"/>
              </a:solidFill>
              <a:latin typeface="KG The Last Time" panose="02000505000000020004" pitchFamily="2" charset="0"/>
              <a:ea typeface="Arial"/>
              <a:cs typeface="Ideal Sans Medium" pitchFamily="50" charset="0"/>
              <a:sym typeface="Arial"/>
            </a:endParaRPr>
          </a:p>
        </p:txBody>
      </p:sp>
      <p:pic>
        <p:nvPicPr>
          <p:cNvPr id="2" name="Picture 2" descr="A screenshot of a cell phone&#10;&#10;Description automatically generated">
            <a:extLst>
              <a:ext uri="{FF2B5EF4-FFF2-40B4-BE49-F238E27FC236}">
                <a16:creationId xmlns:a16="http://schemas.microsoft.com/office/drawing/2014/main" id="{AB634FC8-C9A3-45AB-8D32-C428FDF8FC88}"/>
              </a:ext>
            </a:extLst>
          </p:cNvPr>
          <p:cNvPicPr>
            <a:picLocks noChangeAspect="1"/>
          </p:cNvPicPr>
          <p:nvPr/>
        </p:nvPicPr>
        <p:blipFill rotWithShape="1">
          <a:blip r:embed="rId3"/>
          <a:srcRect l="1516" t="12053" r="3043" b="2512"/>
          <a:stretch/>
        </p:blipFill>
        <p:spPr>
          <a:xfrm>
            <a:off x="912812" y="2286000"/>
            <a:ext cx="10241278" cy="32766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A4F03A96C99D48A85EADBA41740246" ma:contentTypeVersion="29" ma:contentTypeDescription="Create a new document." ma:contentTypeScope="" ma:versionID="36f710d889bfe54465bde2862ccb90da">
  <xsd:schema xmlns:xsd="http://www.w3.org/2001/XMLSchema" xmlns:xs="http://www.w3.org/2001/XMLSchema" xmlns:p="http://schemas.microsoft.com/office/2006/metadata/properties" xmlns:ns3="8cda1d95-6dc8-4c09-941a-ecb0fc068a3e" xmlns:ns4="345ebd72-6969-486b-bbc2-6392e6fa7c1c" targetNamespace="http://schemas.microsoft.com/office/2006/metadata/properties" ma:root="true" ma:fieldsID="73f0189863cbf2c4571002f22442e363" ns3:_="" ns4:_="">
    <xsd:import namespace="8cda1d95-6dc8-4c09-941a-ecb0fc068a3e"/>
    <xsd:import namespace="345ebd72-6969-486b-bbc2-6392e6fa7c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da1d95-6dc8-4c09-941a-ecb0fc068a3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5ebd72-6969-486b-bbc2-6392e6fa7c1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mplates xmlns="345ebd72-6969-486b-bbc2-6392e6fa7c1c" xsi:nil="true"/>
    <FolderType xmlns="345ebd72-6969-486b-bbc2-6392e6fa7c1c" xsi:nil="true"/>
    <CultureName xmlns="345ebd72-6969-486b-bbc2-6392e6fa7c1c" xsi:nil="true"/>
    <Students xmlns="345ebd72-6969-486b-bbc2-6392e6fa7c1c">
      <UserInfo>
        <DisplayName/>
        <AccountId xsi:nil="true"/>
        <AccountType/>
      </UserInfo>
    </Students>
    <Student_Groups xmlns="345ebd72-6969-486b-bbc2-6392e6fa7c1c">
      <UserInfo>
        <DisplayName/>
        <AccountId xsi:nil="true"/>
        <AccountType/>
      </UserInfo>
    </Student_Groups>
    <TeamsChannelId xmlns="345ebd72-6969-486b-bbc2-6392e6fa7c1c" xsi:nil="true"/>
    <DefaultSectionNames xmlns="345ebd72-6969-486b-bbc2-6392e6fa7c1c" xsi:nil="true"/>
    <NotebookType xmlns="345ebd72-6969-486b-bbc2-6392e6fa7c1c" xsi:nil="true"/>
    <Teachers xmlns="345ebd72-6969-486b-bbc2-6392e6fa7c1c">
      <UserInfo>
        <DisplayName/>
        <AccountId xsi:nil="true"/>
        <AccountType/>
      </UserInfo>
    </Teachers>
    <IsNotebookLocked xmlns="345ebd72-6969-486b-bbc2-6392e6fa7c1c" xsi:nil="true"/>
    <Is_Collaboration_Space_Locked xmlns="345ebd72-6969-486b-bbc2-6392e6fa7c1c" xsi:nil="true"/>
    <Has_Teacher_Only_SectionGroup xmlns="345ebd72-6969-486b-bbc2-6392e6fa7c1c" xsi:nil="true"/>
    <Owner xmlns="345ebd72-6969-486b-bbc2-6392e6fa7c1c">
      <UserInfo>
        <DisplayName/>
        <AccountId xsi:nil="true"/>
        <AccountType/>
      </UserInfo>
    </Owner>
    <AppVersion xmlns="345ebd72-6969-486b-bbc2-6392e6fa7c1c" xsi:nil="true"/>
    <Invited_Students xmlns="345ebd72-6969-486b-bbc2-6392e6fa7c1c" xsi:nil="true"/>
    <Self_Registration_Enabled xmlns="345ebd72-6969-486b-bbc2-6392e6fa7c1c" xsi:nil="true"/>
    <Invited_Teachers xmlns="345ebd72-6969-486b-bbc2-6392e6fa7c1c" xsi:nil="true"/>
  </documentManagement>
</p:properties>
</file>

<file path=customXml/itemProps1.xml><?xml version="1.0" encoding="utf-8"?>
<ds:datastoreItem xmlns:ds="http://schemas.openxmlformats.org/officeDocument/2006/customXml" ds:itemID="{A509C492-1810-4B38-923B-D5EE1E628B17}">
  <ds:schemaRefs>
    <ds:schemaRef ds:uri="http://schemas.microsoft.com/sharepoint/v3/contenttype/forms"/>
  </ds:schemaRefs>
</ds:datastoreItem>
</file>

<file path=customXml/itemProps2.xml><?xml version="1.0" encoding="utf-8"?>
<ds:datastoreItem xmlns:ds="http://schemas.openxmlformats.org/officeDocument/2006/customXml" ds:itemID="{D38BE9A5-494D-4974-9B7B-87097F7A114B}">
  <ds:schemaRefs>
    <ds:schemaRef ds:uri="345ebd72-6969-486b-bbc2-6392e6fa7c1c"/>
    <ds:schemaRef ds:uri="8cda1d95-6dc8-4c09-941a-ecb0fc068a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35E791-7449-4708-8DE9-182EC4D8A134}">
  <ds:schemaRefs>
    <ds:schemaRef ds:uri="345ebd72-6969-486b-bbc2-6392e6fa7c1c"/>
    <ds:schemaRef ds:uri="8cda1d95-6dc8-4c09-941a-ecb0fc068a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Gallery</Template>
  <TotalTime>825</TotalTime>
  <Words>2274</Words>
  <Application>Microsoft Office PowerPoint</Application>
  <PresentationFormat>Custom</PresentationFormat>
  <Paragraphs>256</Paragraphs>
  <Slides>42</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Amasis MT Pro Black</vt:lpstr>
      <vt:lpstr>Arial</vt:lpstr>
      <vt:lpstr>Arial Rounded MT Bold</vt:lpstr>
      <vt:lpstr>Century</vt:lpstr>
      <vt:lpstr>Gill Sans MT</vt:lpstr>
      <vt:lpstr>HelloJourney</vt:lpstr>
      <vt:lpstr>Ideal Sans Medium</vt:lpstr>
      <vt:lpstr>KG Neatly Printed</vt:lpstr>
      <vt:lpstr>KG The Last Time</vt:lpstr>
      <vt:lpstr>Lucida Bright</vt:lpstr>
      <vt:lpstr>Wingdings</vt:lpstr>
      <vt:lpstr>Gallery</vt:lpstr>
      <vt:lpstr>Welcome to Dickinson Elementary</vt:lpstr>
      <vt:lpstr>Meet the Instructional Leadership Team!</vt:lpstr>
      <vt:lpstr>PowerPoint Presentation</vt:lpstr>
      <vt:lpstr>Expectations (3 R’s)  -Be respectful  -Be responsible  -be ready </vt:lpstr>
      <vt:lpstr>Classroom Rewards</vt:lpstr>
      <vt:lpstr>Discipline Procedures</vt:lpstr>
      <vt:lpstr>Daily  Schedule</vt:lpstr>
      <vt:lpstr>Reading</vt:lpstr>
      <vt:lpstr>PowerPoint Presentation</vt:lpstr>
      <vt:lpstr>PowerPoint Presentation</vt:lpstr>
      <vt:lpstr>PowerPoint Presentation</vt:lpstr>
      <vt:lpstr>Writing</vt:lpstr>
      <vt:lpstr>Math</vt:lpstr>
      <vt:lpstr>Dreambox</vt:lpstr>
      <vt:lpstr>How To Access Dreambox</vt:lpstr>
      <vt:lpstr>District Expectation</vt:lpstr>
      <vt:lpstr>TIPS FOR PARENTS </vt:lpstr>
      <vt:lpstr>WHAT INFORMATION IS AVAILABLE TO ME AS A PARENT? </vt:lpstr>
      <vt:lpstr>PowerPoint Presentation</vt:lpstr>
      <vt:lpstr>Grades</vt:lpstr>
      <vt:lpstr>Reassessment Guidelines</vt:lpstr>
      <vt:lpstr>Communication</vt:lpstr>
      <vt:lpstr>WEEKLY  NEWSLETTER</vt:lpstr>
      <vt:lpstr>Class Link </vt:lpstr>
      <vt:lpstr>Classroom Snack</vt:lpstr>
      <vt:lpstr>Peanut Free  Classrooms</vt:lpstr>
      <vt:lpstr>Cafeteria Procedures</vt:lpstr>
      <vt:lpstr>How to purchase school lunch</vt:lpstr>
      <vt:lpstr>Birthday Treats</vt:lpstr>
      <vt:lpstr>PowerPoint Presentation</vt:lpstr>
      <vt:lpstr>Smart Tags</vt:lpstr>
      <vt:lpstr>Register  </vt:lpstr>
      <vt:lpstr>Please Leave on backpack!    Name &amp; Dismissal Information   Replacement is $2</vt:lpstr>
      <vt:lpstr>Transportation Changes</vt:lpstr>
      <vt:lpstr>Car Riders</vt:lpstr>
      <vt:lpstr>Nurse Notes</vt:lpstr>
      <vt:lpstr>Absences/Attendance</vt:lpstr>
      <vt:lpstr>Students Head to class at 7:15 am</vt:lpstr>
      <vt:lpstr>Every Day Counts! 1 or 2 days a week doesn’t seem like much but …</vt:lpstr>
      <vt:lpstr>How about 10 minutes late a day?  Surely that won’t affect my child!</vt:lpstr>
      <vt:lpstr>Dickinson Elementary PTO https://dickinsonpto.membershiptoolkit.com/Home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______ Grade at Adolphus Elementary</dc:title>
  <dc:creator>Channon M Almendarez</dc:creator>
  <cp:lastModifiedBy>Joanne Peltier-Bromonsky</cp:lastModifiedBy>
  <cp:revision>19</cp:revision>
  <cp:lastPrinted>2021-08-31T20:36:09Z</cp:lastPrinted>
  <dcterms:created xsi:type="dcterms:W3CDTF">2018-08-15T19:28:19Z</dcterms:created>
  <dcterms:modified xsi:type="dcterms:W3CDTF">2022-09-22T21:21:46Z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0x010100A0A4F03A96C99D48A85EADBA41740246</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