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2" r:id="rId4"/>
  </p:sldMasterIdLst>
  <p:notesMasterIdLst>
    <p:notesMasterId r:id="rId28"/>
  </p:notesMasterIdLst>
  <p:handoutMasterIdLst>
    <p:handoutMasterId r:id="rId29"/>
  </p:handoutMasterIdLst>
  <p:sldIdLst>
    <p:sldId id="257" r:id="rId5"/>
    <p:sldId id="272" r:id="rId6"/>
    <p:sldId id="264" r:id="rId7"/>
    <p:sldId id="263" r:id="rId8"/>
    <p:sldId id="276" r:id="rId9"/>
    <p:sldId id="265" r:id="rId10"/>
    <p:sldId id="288" r:id="rId11"/>
    <p:sldId id="285" r:id="rId12"/>
    <p:sldId id="283" r:id="rId13"/>
    <p:sldId id="284" r:id="rId14"/>
    <p:sldId id="282" r:id="rId15"/>
    <p:sldId id="277" r:id="rId16"/>
    <p:sldId id="278" r:id="rId17"/>
    <p:sldId id="286" r:id="rId18"/>
    <p:sldId id="279" r:id="rId19"/>
    <p:sldId id="280" r:id="rId20"/>
    <p:sldId id="290" r:id="rId21"/>
    <p:sldId id="294" r:id="rId22"/>
    <p:sldId id="275" r:id="rId23"/>
    <p:sldId id="289" r:id="rId24"/>
    <p:sldId id="269" r:id="rId25"/>
    <p:sldId id="287" r:id="rId26"/>
    <p:sldId id="292" r:id="rId2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0E942-34A7-4EA0-AA48-363951EC5124}" v="323" dt="2019-08-19T18:55:54.056"/>
    <p1510:client id="{B5CCFF3B-3374-4379-B147-0D6EC65B2C9F}" v="252" dt="2019-08-21T14:33:44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280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571D5F-9984-48F5-8F12-8341E820BB98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37491B-C2EF-48D0-91B9-B06AA5BCFB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16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447E6F-EA68-4F5C-8E44-1C5B92957FE8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3648C5-006B-4D2A-9648-39C3B21C0A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48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48C5-006B-4D2A-9648-39C3B21C0A6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68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48C5-006B-4D2A-9648-39C3B21C0A6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1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48C5-006B-4D2A-9648-39C3B21C0A6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63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48C5-006B-4D2A-9648-39C3B21C0A6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0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48C5-006B-4D2A-9648-39C3B21C0A6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67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48C5-006B-4D2A-9648-39C3B21C0A6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23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48C5-006B-4D2A-9648-39C3B21C0A6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5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9F103D-966D-48B3-AEBA-5EBA6F25E3CD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40030F-3B3C-43F1-B828-BB73622CB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302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103D-966D-48B3-AEBA-5EBA6F25E3CD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030F-3B3C-43F1-B828-BB73622CB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5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103D-966D-48B3-AEBA-5EBA6F25E3CD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030F-3B3C-43F1-B828-BB73622CB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4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103D-966D-48B3-AEBA-5EBA6F25E3CD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030F-3B3C-43F1-B828-BB73622CB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4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9F103D-966D-48B3-AEBA-5EBA6F25E3CD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40030F-3B3C-43F1-B828-BB73622CB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58164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103D-966D-48B3-AEBA-5EBA6F25E3CD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030F-3B3C-43F1-B828-BB73622CB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415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103D-966D-48B3-AEBA-5EBA6F25E3CD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030F-3B3C-43F1-B828-BB73622CB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4598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103D-966D-48B3-AEBA-5EBA6F25E3CD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030F-3B3C-43F1-B828-BB73622CB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8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103D-966D-48B3-AEBA-5EBA6F25E3CD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030F-3B3C-43F1-B828-BB73622CB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8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D49F103D-966D-48B3-AEBA-5EBA6F25E3CD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3940030F-3B3C-43F1-B828-BB73622CB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82025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D49F103D-966D-48B3-AEBA-5EBA6F25E3CD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3940030F-3B3C-43F1-B828-BB73622CB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477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49F103D-966D-48B3-AEBA-5EBA6F25E3CD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40030F-3B3C-43F1-B828-BB73622CB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2431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71600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Welcome to Briscoe Jr.</a:t>
            </a:r>
            <a:r>
              <a:rPr lang="en-US" b="1" dirty="0"/>
              <a:t> </a:t>
            </a:r>
            <a:r>
              <a:rPr lang="en-US" sz="4400" b="1" dirty="0"/>
              <a:t>High</a:t>
            </a:r>
            <a:br>
              <a:rPr lang="en-US" b="1" dirty="0"/>
            </a:br>
            <a:r>
              <a:rPr lang="en-US" sz="2700" b="1" i="1" dirty="0">
                <a:ln w="11430"/>
                <a:solidFill>
                  <a:sysClr val="windowText" lastClr="000000"/>
                </a:solidFill>
              </a:rPr>
              <a:t>2019-2020</a:t>
            </a:r>
            <a:br>
              <a:rPr lang="en-US" b="1" i="1" dirty="0">
                <a:ln w="11430"/>
                <a:solidFill>
                  <a:sysClr val="windowText" lastClr="000000"/>
                </a:solidFill>
              </a:rPr>
            </a:b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2631" y="2209801"/>
            <a:ext cx="6798736" cy="2971799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4758567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“Educating the whole child by celebrating excellence, diversity and innovation.”</a:t>
            </a:r>
          </a:p>
        </p:txBody>
      </p:sp>
      <p:pic>
        <p:nvPicPr>
          <p:cNvPr id="7" name="Picture 6" descr="Protect the Nes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00400"/>
            <a:ext cx="5481639" cy="14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6837"/>
            <a:ext cx="7633742" cy="1492132"/>
          </a:xfrm>
        </p:spPr>
        <p:txBody>
          <a:bodyPr>
            <a:normAutofit/>
          </a:bodyPr>
          <a:lstStyle/>
          <a:p>
            <a:r>
              <a:rPr lang="en-US" dirty="0"/>
              <a:t>Morning Arrival/ Afternoon Dismissal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962400"/>
          </a:xfrm>
        </p:spPr>
        <p:txBody>
          <a:bodyPr>
            <a:normAutofit fontScale="55000" lnSpcReduction="20000"/>
          </a:bodyPr>
          <a:lstStyle/>
          <a:p>
            <a:r>
              <a:rPr lang="en-US" sz="2300" dirty="0"/>
              <a:t>Morning:  </a:t>
            </a:r>
            <a:r>
              <a:rPr lang="en-US" sz="2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Start Time 8:15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(Doors open at </a:t>
            </a:r>
            <a:r>
              <a:rPr lang="en-US" sz="2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7:30am</a:t>
            </a:r>
            <a:r>
              <a:rPr lang="en-US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200" dirty="0">
              <a:solidFill>
                <a:srgbClr val="FFC000"/>
              </a:solidFill>
            </a:endParaRPr>
          </a:p>
          <a:p>
            <a:pPr lvl="2"/>
            <a:r>
              <a:rPr lang="en-US" sz="1900" dirty="0"/>
              <a:t> If you want breakfast, then you report to the cafeteria upon arrival.  8</a:t>
            </a:r>
            <a:r>
              <a:rPr lang="en-US" sz="1900" baseline="30000" dirty="0"/>
              <a:t>th</a:t>
            </a:r>
            <a:r>
              <a:rPr lang="en-US" sz="1900" dirty="0"/>
              <a:t> grade students will be released to the Forum and 7</a:t>
            </a:r>
            <a:r>
              <a:rPr lang="en-US" sz="1900" baseline="30000" dirty="0"/>
              <a:t>th</a:t>
            </a:r>
            <a:r>
              <a:rPr lang="en-US" sz="1900" dirty="0"/>
              <a:t> grade students will be released to the large gym once they have eaten.</a:t>
            </a:r>
          </a:p>
          <a:p>
            <a:pPr lvl="2"/>
            <a:r>
              <a:rPr lang="en-US" sz="1900" dirty="0"/>
              <a:t>If you do not want breakfast, 7</a:t>
            </a:r>
            <a:r>
              <a:rPr lang="en-US" sz="1900" baseline="30000" dirty="0"/>
              <a:t>th</a:t>
            </a:r>
            <a:r>
              <a:rPr lang="en-US" sz="1900" dirty="0"/>
              <a:t> graders report to the Competition (Large) Gym and 8</a:t>
            </a:r>
            <a:r>
              <a:rPr lang="en-US" sz="1900" baseline="30000" dirty="0"/>
              <a:t>th</a:t>
            </a:r>
            <a:r>
              <a:rPr lang="en-US" sz="1900" dirty="0"/>
              <a:t> graders report to the Forum.  The students will stay in these areas until dismissed.</a:t>
            </a:r>
          </a:p>
          <a:p>
            <a:pPr marL="914400" lvl="2" indent="0">
              <a:buNone/>
            </a:pPr>
            <a:r>
              <a:rPr lang="en-US" sz="1900" dirty="0"/>
              <a:t>                                  </a:t>
            </a:r>
          </a:p>
          <a:p>
            <a:r>
              <a:rPr lang="en-US" sz="2300" dirty="0"/>
              <a:t>Afternoon:  </a:t>
            </a:r>
            <a:r>
              <a:rPr lang="en-US" sz="2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Dismissal Time 3:30</a:t>
            </a:r>
            <a:endParaRPr lang="en-US" sz="2300" dirty="0">
              <a:solidFill>
                <a:srgbClr val="FFC000"/>
              </a:solidFill>
            </a:endParaRPr>
          </a:p>
          <a:p>
            <a:pPr lvl="2"/>
            <a:r>
              <a:rPr lang="en-US" sz="1900" dirty="0"/>
              <a:t>Car riders are dismissed first.</a:t>
            </a:r>
          </a:p>
          <a:p>
            <a:pPr lvl="2"/>
            <a:r>
              <a:rPr lang="en-US" sz="1900" dirty="0"/>
              <a:t>Bus riders are dismissed by bus numbers. Students will stay in their 7</a:t>
            </a:r>
            <a:r>
              <a:rPr lang="en-US" sz="1900" baseline="30000" dirty="0"/>
              <a:t>th</a:t>
            </a:r>
            <a:r>
              <a:rPr lang="en-US" sz="1900" dirty="0"/>
              <a:t> period classroom until the specific bus number is called.</a:t>
            </a:r>
          </a:p>
          <a:p>
            <a:pPr lvl="2"/>
            <a:r>
              <a:rPr lang="en-US" sz="1900" dirty="0"/>
              <a:t>We will have bus information on your child, but to help your child please check your bus information on-line to help with this information.  </a:t>
            </a:r>
          </a:p>
          <a:p>
            <a:r>
              <a:rPr lang="en-US" sz="2300" dirty="0"/>
              <a:t>Bus Information:  </a:t>
            </a:r>
          </a:p>
          <a:p>
            <a:pPr lvl="2"/>
            <a:r>
              <a:rPr lang="en-US" sz="1900" dirty="0"/>
              <a:t>Click on “Find My Bus/School” icon on the LCISD website or the bus icon on the district page.  </a:t>
            </a:r>
          </a:p>
          <a:p>
            <a:pPr lvl="2"/>
            <a:r>
              <a:rPr lang="en-US" sz="1900" dirty="0"/>
              <a:t>Also please remember to be patient during the first week of school,  as elementary and secondary are learning the routes and safety is of the utmost importance. </a:t>
            </a:r>
          </a:p>
          <a:p>
            <a:pPr lvl="2"/>
            <a:r>
              <a:rPr lang="en-US" sz="1900" dirty="0"/>
              <a:t>Buses will only pick up Briscoe and Wertheimer students.</a:t>
            </a:r>
          </a:p>
          <a:p>
            <a:pPr lvl="2"/>
            <a:endParaRPr lang="en-US" dirty="0"/>
          </a:p>
        </p:txBody>
      </p:sp>
      <p:pic>
        <p:nvPicPr>
          <p:cNvPr id="5" name="Picture 2" descr="C:\Documents and Settings\lcisd\Local Settings\Temporary Internet Files\Content.IE5\HLJA10QV\MCj039855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6186" y="1295400"/>
            <a:ext cx="1139614" cy="7643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7183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142063"/>
          </a:xfrm>
          <a:noFill/>
        </p:spPr>
        <p:txBody>
          <a:bodyPr/>
          <a:lstStyle/>
          <a:p>
            <a:r>
              <a:rPr lang="en-US" dirty="0"/>
              <a:t>Schedule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20000" cy="3581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Please wait until your child comes home with their printed schedule on Monday,  August 26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Schedule Change forms will be located by the entrance of the counselor’s office.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form must be filled out and turned into the counselor’s office by 4:00 pm on Friday,  August 30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Schedule changes will be completed by </a:t>
            </a:r>
            <a:r>
              <a:rPr lang="en-US" dirty="0">
                <a:highlight>
                  <a:srgbClr val="FFFF00"/>
                </a:highlight>
              </a:rPr>
              <a:t>September 6</a:t>
            </a:r>
            <a:r>
              <a:rPr lang="en-US" baseline="30000" dirty="0">
                <a:highlight>
                  <a:srgbClr val="FFFF00"/>
                </a:highlight>
              </a:rPr>
              <a:t>th</a:t>
            </a:r>
            <a:r>
              <a:rPr lang="en-US" dirty="0">
                <a:highlight>
                  <a:srgbClr val="FFFF00"/>
                </a:highlight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highlight>
                  <a:srgbClr val="FF0000"/>
                </a:highlight>
              </a:rPr>
              <a:t>*</a:t>
            </a:r>
            <a:r>
              <a:rPr lang="en-US" b="1" dirty="0">
                <a:solidFill>
                  <a:schemeClr val="tx1"/>
                </a:solidFill>
                <a:highlight>
                  <a:srgbClr val="FF0000"/>
                </a:highlight>
              </a:rPr>
              <a:t>The schedule given out today is subject to change.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highlight>
                  <a:srgbClr val="FF0000"/>
                </a:highlight>
              </a:rPr>
              <a:t>*</a:t>
            </a:r>
            <a:r>
              <a:rPr lang="en-US" b="1" dirty="0">
                <a:solidFill>
                  <a:schemeClr val="tx1"/>
                </a:solidFill>
                <a:highlight>
                  <a:srgbClr val="FF0000"/>
                </a:highlight>
              </a:rPr>
              <a:t>Official schedules will be given out the first day of school, August 26</a:t>
            </a:r>
            <a:r>
              <a:rPr lang="en-US" b="1" baseline="30000" dirty="0">
                <a:solidFill>
                  <a:schemeClr val="tx1"/>
                </a:solidFill>
                <a:highlight>
                  <a:srgbClr val="FF0000"/>
                </a:highlight>
              </a:rPr>
              <a:t>th</a:t>
            </a:r>
            <a:r>
              <a:rPr lang="en-US" dirty="0">
                <a:highlight>
                  <a:srgbClr val="FF0000"/>
                </a:highligh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3710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Textbook Information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Briscoe uses digital textbooks.  Handouts will be disseminated to students starting on the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day of school with instructions of how to access the digital textbooks. 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Parents can request a hard set of textbooks by contacting the appropriate AP office.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the supreme court has ruled that textbooks and other goods made and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502631"/>
            <a:ext cx="1287912" cy="170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52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Tardy Policy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1</a:t>
            </a:r>
            <a:r>
              <a:rPr lang="en-US" baseline="30000" dirty="0"/>
              <a:t>st</a:t>
            </a:r>
            <a:r>
              <a:rPr lang="en-US" dirty="0"/>
              <a:t> Tardy		Warning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2</a:t>
            </a:r>
            <a:r>
              <a:rPr lang="en-US" baseline="30000" dirty="0"/>
              <a:t>nd</a:t>
            </a:r>
            <a:r>
              <a:rPr lang="en-US" dirty="0"/>
              <a:t> Tardy		Lunch Detention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3</a:t>
            </a:r>
            <a:r>
              <a:rPr lang="en-US" baseline="30000" dirty="0"/>
              <a:t>rd</a:t>
            </a:r>
            <a:r>
              <a:rPr lang="en-US" dirty="0"/>
              <a:t> Tardy		2 Lunch Detentions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4</a:t>
            </a:r>
            <a:r>
              <a:rPr lang="en-US" baseline="30000" dirty="0"/>
              <a:t>th</a:t>
            </a:r>
            <a:r>
              <a:rPr lang="en-US" dirty="0"/>
              <a:t> Tardy		Friday Night School (4 PM to 7 PM)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5</a:t>
            </a:r>
            <a:r>
              <a:rPr lang="en-US" baseline="30000" dirty="0"/>
              <a:t>th</a:t>
            </a:r>
            <a:r>
              <a:rPr lang="en-US" dirty="0"/>
              <a:t> Tardy +	AP Discipline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178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1837"/>
            <a:ext cx="7587953" cy="990600"/>
          </a:xfrm>
          <a:noFill/>
        </p:spPr>
        <p:txBody>
          <a:bodyPr>
            <a:noAutofit/>
          </a:bodyPr>
          <a:lstStyle/>
          <a:p>
            <a:r>
              <a:rPr lang="en-US" sz="4000" dirty="0"/>
              <a:t>State of Texas Assessments of Academic Readiness (STAAR)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26" y="2362200"/>
            <a:ext cx="8089900" cy="4373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7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grade students will take the Writing, Reading and Math STAAR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    8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grade students will take the Reading, Math, History and Science STAAR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April 7</a:t>
            </a:r>
            <a:r>
              <a:rPr lang="en-US" baseline="30000" dirty="0"/>
              <a:t>th</a:t>
            </a:r>
            <a:r>
              <a:rPr lang="en-US" dirty="0"/>
              <a:t>, 2019 - 7</a:t>
            </a:r>
            <a:r>
              <a:rPr lang="en-US" baseline="30000" dirty="0"/>
              <a:t>th</a:t>
            </a:r>
            <a:r>
              <a:rPr lang="en-US" dirty="0"/>
              <a:t> grade Writing and 8</a:t>
            </a:r>
            <a:r>
              <a:rPr lang="en-US" baseline="30000" dirty="0"/>
              <a:t>th</a:t>
            </a:r>
            <a:r>
              <a:rPr lang="en-US" dirty="0"/>
              <a:t> grade Math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April 8</a:t>
            </a:r>
            <a:r>
              <a:rPr lang="en-US" baseline="30000" dirty="0"/>
              <a:t>th</a:t>
            </a:r>
            <a:r>
              <a:rPr lang="en-US" dirty="0"/>
              <a:t>, 2019 - 8</a:t>
            </a:r>
            <a:r>
              <a:rPr lang="en-US" baseline="30000" dirty="0"/>
              <a:t>th</a:t>
            </a:r>
            <a:r>
              <a:rPr lang="en-US" dirty="0"/>
              <a:t> grade Reading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May 12</a:t>
            </a:r>
            <a:r>
              <a:rPr lang="en-US" baseline="30000" dirty="0"/>
              <a:t>th</a:t>
            </a:r>
            <a:r>
              <a:rPr lang="en-US" dirty="0"/>
              <a:t>, 2019 - 7</a:t>
            </a:r>
            <a:r>
              <a:rPr lang="en-US" baseline="30000" dirty="0"/>
              <a:t>th</a:t>
            </a:r>
            <a:r>
              <a:rPr lang="en-US" dirty="0"/>
              <a:t> grade Math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May 13</a:t>
            </a:r>
            <a:r>
              <a:rPr lang="en-US" baseline="30000" dirty="0"/>
              <a:t>th</a:t>
            </a:r>
            <a:r>
              <a:rPr lang="en-US" dirty="0"/>
              <a:t>, 2019 - 7</a:t>
            </a:r>
            <a:r>
              <a:rPr lang="en-US" baseline="30000" dirty="0"/>
              <a:t>th</a:t>
            </a:r>
            <a:r>
              <a:rPr lang="en-US" dirty="0"/>
              <a:t> grade Reading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May 7</a:t>
            </a:r>
            <a:r>
              <a:rPr lang="en-US" baseline="30000" dirty="0"/>
              <a:t>th</a:t>
            </a:r>
            <a:r>
              <a:rPr lang="en-US" dirty="0"/>
              <a:t>, 2019 - 8</a:t>
            </a:r>
            <a:r>
              <a:rPr lang="en-US" baseline="30000" dirty="0"/>
              <a:t>th</a:t>
            </a:r>
            <a:r>
              <a:rPr lang="en-US" dirty="0"/>
              <a:t> grade Science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May 8</a:t>
            </a:r>
            <a:r>
              <a:rPr lang="en-US" baseline="30000" dirty="0"/>
              <a:t>th</a:t>
            </a:r>
            <a:r>
              <a:rPr lang="en-US" dirty="0"/>
              <a:t>, 2019 - 8</a:t>
            </a:r>
            <a:r>
              <a:rPr lang="en-US" baseline="30000" dirty="0"/>
              <a:t>th</a:t>
            </a:r>
            <a:r>
              <a:rPr lang="en-US" dirty="0"/>
              <a:t> grade History</a:t>
            </a:r>
          </a:p>
          <a:p>
            <a:pPr lvl="1" algn="ctr">
              <a:buNone/>
            </a:pPr>
            <a:endParaRPr lang="en-US" sz="2400" dirty="0"/>
          </a:p>
          <a:p>
            <a:pPr lvl="1" algn="ctr">
              <a:buNone/>
            </a:pPr>
            <a:endParaRPr lang="en-US" sz="2400" dirty="0"/>
          </a:p>
          <a:p>
            <a:pPr lvl="1" algn="ctr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34" name="Picture 10" descr="C:\Users\jharvey\AppData\Local\Microsoft\Windows\Temporary Internet Files\Content.IE5\MH99GO3V\MP90040889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770" y="5257800"/>
            <a:ext cx="125338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333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990600"/>
            <a:ext cx="3637806" cy="20502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 Information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Boys &amp; Girls PE Clothes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7</a:t>
            </a:r>
            <a:r>
              <a:rPr lang="en-US" sz="2400" baseline="30000" dirty="0"/>
              <a:t>th</a:t>
            </a:r>
            <a:r>
              <a:rPr lang="en-US" sz="2400" dirty="0"/>
              <a:t> grade (White Briscoe shirt)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8</a:t>
            </a:r>
            <a:r>
              <a:rPr lang="en-US" sz="2400" baseline="30000" dirty="0"/>
              <a:t>th</a:t>
            </a:r>
            <a:r>
              <a:rPr lang="en-US" sz="2400" dirty="0"/>
              <a:t> grade (Grey Briscoe shirt)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Students will provide their own athletic shorts, tennis </a:t>
            </a:r>
          </a:p>
          <a:p>
            <a:pPr marL="457200" lvl="1" indent="0">
              <a:buNone/>
            </a:pPr>
            <a:r>
              <a:rPr lang="en-US" sz="2400" dirty="0"/>
              <a:t>    shoes and lock for locker.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Shirts are available for purchase in the cafeteria for </a:t>
            </a:r>
          </a:p>
          <a:p>
            <a:pPr marL="457200" lvl="1" indent="0">
              <a:buNone/>
            </a:pPr>
            <a:r>
              <a:rPr lang="en-US" sz="2400" dirty="0"/>
              <a:t>    $10.  You do not need to purchase a PE shirt if they are   </a:t>
            </a:r>
          </a:p>
          <a:p>
            <a:pPr marL="457200" lvl="1" indent="0">
              <a:buNone/>
            </a:pPr>
            <a:r>
              <a:rPr lang="en-US" sz="2400" dirty="0"/>
              <a:t>    in football.</a:t>
            </a:r>
          </a:p>
          <a:p>
            <a:pPr marL="633413" lvl="1" indent="-169863">
              <a:buFont typeface="Arial" panose="020B0604020202020204" pitchFamily="34" charset="0"/>
              <a:buChar char="•"/>
            </a:pPr>
            <a:r>
              <a:rPr lang="en-US" sz="2400" dirty="0"/>
              <a:t> If you are trying out for volleyball, wait until after tryouts.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33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913015"/>
          </a:xfrm>
        </p:spPr>
        <p:txBody>
          <a:bodyPr>
            <a:normAutofit/>
          </a:bodyPr>
          <a:lstStyle/>
          <a:p>
            <a:r>
              <a:rPr lang="fr-CA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Athletic Information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633742" cy="46482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Girls Volleyball (Please see Coach Leal for any questions)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Tryouts begin August 26</a:t>
            </a:r>
            <a:r>
              <a:rPr lang="en-US" baseline="30000" dirty="0"/>
              <a:t>th </a:t>
            </a:r>
            <a:r>
              <a:rPr lang="en-US" dirty="0"/>
              <a:t> (4 PM - 6 PM)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August 27</a:t>
            </a:r>
            <a:r>
              <a:rPr lang="en-US" baseline="30000" dirty="0"/>
              <a:t>th</a:t>
            </a:r>
            <a:r>
              <a:rPr lang="en-US" dirty="0"/>
              <a:t> – August 30</a:t>
            </a:r>
            <a:r>
              <a:rPr lang="en-US" baseline="30000" dirty="0"/>
              <a:t>th</a:t>
            </a:r>
            <a:r>
              <a:rPr lang="en-US" dirty="0"/>
              <a:t>  (4 PM - 5:30 PM) – 8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August 27</a:t>
            </a:r>
            <a:r>
              <a:rPr lang="en-US" baseline="30000" dirty="0"/>
              <a:t>th</a:t>
            </a:r>
            <a:r>
              <a:rPr lang="en-US" dirty="0"/>
              <a:t> – August 30</a:t>
            </a:r>
            <a:r>
              <a:rPr lang="en-US" baseline="30000" dirty="0"/>
              <a:t>th </a:t>
            </a:r>
            <a:r>
              <a:rPr lang="en-US" dirty="0"/>
              <a:t> (6:45 AM) – 7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>
              <a:buClr>
                <a:srgbClr val="2A1A00"/>
              </a:buClr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Football (Please see Coach Bristol for any questions)</a:t>
            </a:r>
          </a:p>
          <a:p>
            <a:pPr lvl="1">
              <a:buClr>
                <a:srgbClr val="2A1A00"/>
              </a:buClr>
              <a:buFont typeface="Arial" pitchFamily="34" charset="0"/>
              <a:buChar char="•"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Practice begins August 26</a:t>
            </a:r>
            <a:r>
              <a:rPr lang="en-US" baseline="30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th </a:t>
            </a:r>
          </a:p>
          <a:p>
            <a:pPr lvl="1">
              <a:buClr>
                <a:srgbClr val="2A1A00"/>
              </a:buClr>
              <a:buFont typeface="Arial" pitchFamily="34" charset="0"/>
              <a:buChar char="•"/>
            </a:pPr>
            <a:endParaRPr lang="en-US" baseline="30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buClr>
                <a:srgbClr val="2A1A00"/>
              </a:buClr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Cross Country  (Please see Coach Herring for any questions)</a:t>
            </a:r>
          </a:p>
          <a:p>
            <a:pPr lvl="1">
              <a:buClr>
                <a:srgbClr val="2A1A00"/>
              </a:buClr>
              <a:buFont typeface="Arial" pitchFamily="34" charset="0"/>
              <a:buChar char="•"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Practice begins August 28</a:t>
            </a:r>
            <a:r>
              <a:rPr lang="en-US" baseline="30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th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</a:p>
          <a:p>
            <a:pPr lvl="1">
              <a:buClr>
                <a:srgbClr val="2A1A00"/>
              </a:buCl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Physicals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Any student trying out for a team must have a valid LCISD physical and online Rank One form on file prior to trying 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58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294015"/>
          </a:xfrm>
        </p:spPr>
        <p:txBody>
          <a:bodyPr>
            <a:normAutofit fontScale="90000"/>
          </a:bodyPr>
          <a:lstStyle/>
          <a:p>
            <a:r>
              <a:rPr lang="en-US" dirty="0"/>
              <a:t>Briscoe JHS Cellphone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are allowed to use their phones prior to the 1</a:t>
            </a:r>
            <a:r>
              <a:rPr lang="en-US" baseline="30000" dirty="0"/>
              <a:t>st</a:t>
            </a:r>
            <a:r>
              <a:rPr lang="en-US" dirty="0"/>
              <a:t> period bell at 8:15 AM and when bell rings for dismissal at 3:30 PM. </a:t>
            </a:r>
          </a:p>
          <a:p>
            <a:r>
              <a:rPr lang="en-US" dirty="0"/>
              <a:t>Students are also allowed to use their phones in the classroom with the teachers permission </a:t>
            </a:r>
            <a:r>
              <a:rPr lang="en-US" b="1" u="sng" dirty="0"/>
              <a:t>only</a:t>
            </a:r>
            <a:r>
              <a:rPr lang="en-US" dirty="0"/>
              <a:t>.</a:t>
            </a:r>
          </a:p>
          <a:p>
            <a:r>
              <a:rPr lang="en-US" dirty="0"/>
              <a:t>Cellphones are </a:t>
            </a:r>
            <a:r>
              <a:rPr lang="en-US" b="1" dirty="0"/>
              <a:t>not</a:t>
            </a:r>
            <a:r>
              <a:rPr lang="en-US" dirty="0"/>
              <a:t> to be visible in the hallways, cafeteria, or restrooms during school hours.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28919"/>
            <a:ext cx="1219200" cy="9681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250820"/>
            <a:ext cx="1783594" cy="2238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9052" y="4250819"/>
            <a:ext cx="1802142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51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4"/>
            <a:ext cx="7633742" cy="2056015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Practice Cellphone Safety</a:t>
            </a:r>
            <a:br>
              <a:rPr lang="en-US" dirty="0"/>
            </a:br>
            <a:r>
              <a:rPr lang="en-US" dirty="0"/>
              <a:t>“THINK”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dirty="0"/>
              <a:t>T</a:t>
            </a:r>
            <a:r>
              <a:rPr lang="en-US" sz="4400" dirty="0"/>
              <a:t>rue</a:t>
            </a:r>
          </a:p>
          <a:p>
            <a:r>
              <a:rPr lang="en-US" sz="4400" b="1" dirty="0"/>
              <a:t>H</a:t>
            </a:r>
            <a:r>
              <a:rPr lang="en-US" sz="4400" dirty="0"/>
              <a:t>elpful</a:t>
            </a:r>
          </a:p>
          <a:p>
            <a:r>
              <a:rPr lang="en-US" sz="4400" b="1" dirty="0"/>
              <a:t>I</a:t>
            </a:r>
            <a:r>
              <a:rPr lang="en-US" sz="4400" dirty="0"/>
              <a:t>nspiring</a:t>
            </a:r>
          </a:p>
          <a:p>
            <a:r>
              <a:rPr lang="en-US" sz="4400" b="1" dirty="0"/>
              <a:t>N</a:t>
            </a:r>
            <a:r>
              <a:rPr lang="en-US" sz="4400" dirty="0"/>
              <a:t>ecessary</a:t>
            </a:r>
          </a:p>
          <a:p>
            <a:r>
              <a:rPr lang="en-US" sz="4400" b="1" dirty="0"/>
              <a:t>K</a:t>
            </a:r>
            <a:r>
              <a:rPr lang="en-US" sz="4400" dirty="0"/>
              <a:t>ind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9752" y="2330197"/>
            <a:ext cx="4413956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85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1837"/>
            <a:ext cx="7587953" cy="9906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/>
              <a:t>Remind 101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22437"/>
            <a:ext cx="7943850" cy="4372682"/>
          </a:xfrm>
        </p:spPr>
        <p:txBody>
          <a:bodyPr/>
          <a:lstStyle/>
          <a:p>
            <a:pPr lvl="1" algn="ctr">
              <a:buNone/>
            </a:pPr>
            <a:endParaRPr lang="en-US" sz="2400" dirty="0"/>
          </a:p>
          <a:p>
            <a:pPr lvl="1">
              <a:buNone/>
            </a:pPr>
            <a:r>
              <a:rPr lang="en-US" sz="2400" dirty="0"/>
              <a:t>Stay informed with Briscoe!!! Receive messages via text, by texting @briscoejhp to 81010. You can opt-out of messages at anytime by replying, unsubscribe @briscoejhp.</a:t>
            </a:r>
          </a:p>
          <a:p>
            <a:pPr lvl="1">
              <a:buNone/>
            </a:pPr>
            <a:endParaRPr lang="en-US" sz="2400" dirty="0"/>
          </a:p>
          <a:p>
            <a:pPr lvl="1" algn="ctr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7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835900" cy="609600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Administration/Counselors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219200"/>
            <a:ext cx="8229600" cy="4830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/>
              <a:t>Mr</a:t>
            </a:r>
            <a:r>
              <a:rPr lang="en-US" b="1" dirty="0"/>
              <a:t>s. Jennifer Zebold</a:t>
            </a:r>
            <a:r>
              <a:rPr lang="en-US" sz="2000" b="1" dirty="0"/>
              <a:t>-Principal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70C0"/>
                </a:solidFill>
              </a:rPr>
              <a:t>jzebold@lcisd.org</a:t>
            </a:r>
          </a:p>
          <a:p>
            <a:pPr marL="0" indent="0" algn="ctr">
              <a:buNone/>
            </a:pPr>
            <a:r>
              <a:rPr lang="en-US" sz="2000" b="1" dirty="0"/>
              <a:t>Mr</a:t>
            </a:r>
            <a:r>
              <a:rPr lang="en-US" b="1" dirty="0"/>
              <a:t>. Juan Torres</a:t>
            </a:r>
            <a:r>
              <a:rPr lang="en-US" sz="2000" b="1" dirty="0"/>
              <a:t> – 7</a:t>
            </a:r>
            <a:r>
              <a:rPr lang="en-US" sz="2000" b="1" baseline="30000" dirty="0"/>
              <a:t>th</a:t>
            </a:r>
            <a:r>
              <a:rPr lang="en-US" sz="2000" b="1" dirty="0"/>
              <a:t> Grade Assistant Principal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jutorres</a:t>
            </a:r>
            <a:r>
              <a:rPr lang="en-US" sz="2000" dirty="0">
                <a:solidFill>
                  <a:srgbClr val="0070C0"/>
                </a:solidFill>
              </a:rPr>
              <a:t>@lcisd.org</a:t>
            </a:r>
          </a:p>
          <a:p>
            <a:pPr marL="0" indent="0" algn="ctr">
              <a:buNone/>
            </a:pPr>
            <a:r>
              <a:rPr lang="en-US" sz="2000" b="1" dirty="0"/>
              <a:t>Mrs. Julie Haines – 7</a:t>
            </a:r>
            <a:r>
              <a:rPr lang="en-US" sz="2000" b="1" baseline="30000" dirty="0"/>
              <a:t>th</a:t>
            </a:r>
            <a:r>
              <a:rPr lang="en-US" sz="2000" b="1" dirty="0"/>
              <a:t> Grade Counselor</a:t>
            </a:r>
            <a:endParaRPr lang="en-US" sz="20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0070C0"/>
                </a:solidFill>
              </a:rPr>
              <a:t>jhaines@lcisd.org</a:t>
            </a:r>
          </a:p>
          <a:p>
            <a:pPr marL="0" indent="0" algn="ctr">
              <a:buNone/>
            </a:pPr>
            <a:r>
              <a:rPr lang="en-US" sz="2000" b="1" dirty="0"/>
              <a:t>Mrs. Rhonda Johnson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rhjohnson</a:t>
            </a:r>
            <a:r>
              <a:rPr lang="en-US" sz="2000" dirty="0">
                <a:solidFill>
                  <a:srgbClr val="0070C0"/>
                </a:solidFill>
              </a:rPr>
              <a:t>@lcisd.org</a:t>
            </a:r>
          </a:p>
          <a:p>
            <a:pPr marL="0" indent="0" algn="ctr">
              <a:buNone/>
            </a:pPr>
            <a:r>
              <a:rPr lang="en-US" sz="2000" b="1" dirty="0"/>
              <a:t>Mrs. Rocio Espinoza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respinoza</a:t>
            </a:r>
            <a:r>
              <a:rPr lang="en-US" sz="2000" dirty="0">
                <a:solidFill>
                  <a:srgbClr val="0070C0"/>
                </a:solidFill>
              </a:rPr>
              <a:t>@lcisd.org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informed at Briscoe!!!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Follow us on Twitter for important information, helpful reminders, and all the great things happening a Briscoe JHS!!!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B0F0"/>
                </a:solidFill>
              </a:rPr>
              <a:t>@briscoe_eagles</a:t>
            </a:r>
          </a:p>
        </p:txBody>
      </p:sp>
      <p:pic>
        <p:nvPicPr>
          <p:cNvPr id="4" name="Picture 3" descr="Пасує до: періодика , соцмережі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85376"/>
            <a:ext cx="1716779" cy="139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96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543800" cy="449580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Open House for BJH</a:t>
            </a:r>
            <a:br>
              <a:rPr lang="en-US" sz="60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br>
              <a:rPr lang="en-US" sz="60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9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tuesday, September 10</a:t>
            </a:r>
            <a:r>
              <a:rPr lang="en-US" sz="4900" b="1" baseline="30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r>
              <a:rPr lang="en-US" sz="49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, 2019 at 6:00 pm</a:t>
            </a:r>
            <a:br>
              <a:rPr lang="en-US" sz="60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br>
              <a:rPr lang="en-US" sz="60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Hope to see you there!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else can I do today?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990600" y="2438400"/>
            <a:ext cx="6629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Get a copy of your schedule.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Meet your child’s teachers.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Sign up to be a volunteer (Parents of                    	Briscoe Table).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Buy PE Clothes (Cafeteria).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Purchase Briscoe gear (Cafeteria).</a:t>
            </a:r>
          </a:p>
        </p:txBody>
      </p:sp>
    </p:spTree>
    <p:extLst>
      <p:ext uri="{BB962C8B-B14F-4D97-AF65-F5344CB8AC3E}">
        <p14:creationId xmlns:p14="http://schemas.microsoft.com/office/powerpoint/2010/main" val="1690301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Welcome to The Briscoe family!</a:t>
            </a:r>
          </a:p>
        </p:txBody>
      </p:sp>
      <p:pic>
        <p:nvPicPr>
          <p:cNvPr id="4" name="Picture 3" descr="Protect the Nes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27" y="3962400"/>
            <a:ext cx="5253038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302911" y="2502960"/>
            <a:ext cx="6015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Aim For The Best </a:t>
            </a:r>
          </a:p>
        </p:txBody>
      </p:sp>
    </p:spTree>
    <p:extLst>
      <p:ext uri="{BB962C8B-B14F-4D97-AF65-F5344CB8AC3E}">
        <p14:creationId xmlns:p14="http://schemas.microsoft.com/office/powerpoint/2010/main" val="418068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Day at Briscoe JH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2937934" cy="3151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100" dirty="0"/>
              <a:t>Each 7</a:t>
            </a:r>
            <a:r>
              <a:rPr lang="en-US" sz="2100" baseline="30000" dirty="0"/>
              <a:t>th</a:t>
            </a:r>
            <a:r>
              <a:rPr lang="en-US" sz="2100" dirty="0"/>
              <a:t> grade student will attend daily:</a:t>
            </a:r>
          </a:p>
          <a:p>
            <a:r>
              <a:rPr lang="en-US" sz="2100" dirty="0"/>
              <a:t>Math</a:t>
            </a:r>
          </a:p>
          <a:p>
            <a:r>
              <a:rPr lang="en-US" sz="2100" dirty="0"/>
              <a:t>Science</a:t>
            </a:r>
          </a:p>
          <a:p>
            <a:r>
              <a:rPr lang="en-US" sz="2100" dirty="0"/>
              <a:t>TX History    </a:t>
            </a:r>
          </a:p>
          <a:p>
            <a:r>
              <a:rPr lang="en-US" sz="2100" dirty="0"/>
              <a:t>English</a:t>
            </a:r>
          </a:p>
          <a:p>
            <a:r>
              <a:rPr lang="en-US" sz="2100" dirty="0"/>
              <a:t>Reading      </a:t>
            </a:r>
          </a:p>
          <a:p>
            <a:r>
              <a:rPr lang="en-US" sz="2100" dirty="0"/>
              <a:t>PE    </a:t>
            </a:r>
          </a:p>
          <a:p>
            <a:r>
              <a:rPr lang="en-US" sz="2100" dirty="0"/>
              <a:t>1 Elective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029200" y="2487168"/>
            <a:ext cx="2822448" cy="3304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/>
              <a:t>Each 8</a:t>
            </a:r>
            <a:r>
              <a:rPr lang="en-US" sz="1800" baseline="30000" dirty="0"/>
              <a:t>th</a:t>
            </a:r>
            <a:r>
              <a:rPr lang="en-US" sz="1800" dirty="0"/>
              <a:t> grade student will       attend daily:</a:t>
            </a:r>
          </a:p>
          <a:p>
            <a:r>
              <a:rPr lang="en-US" sz="1800" dirty="0"/>
              <a:t>Math</a:t>
            </a:r>
          </a:p>
          <a:p>
            <a:r>
              <a:rPr lang="en-US" sz="1800" dirty="0"/>
              <a:t>Science</a:t>
            </a:r>
          </a:p>
          <a:p>
            <a:r>
              <a:rPr lang="en-US" sz="1800" dirty="0"/>
              <a:t>US History    </a:t>
            </a:r>
          </a:p>
          <a:p>
            <a:r>
              <a:rPr lang="en-US" sz="1800" dirty="0"/>
              <a:t>ELA     </a:t>
            </a:r>
          </a:p>
          <a:p>
            <a:r>
              <a:rPr lang="en-US" sz="1800" dirty="0"/>
              <a:t>PE    </a:t>
            </a:r>
          </a:p>
          <a:p>
            <a:r>
              <a:rPr lang="en-US" sz="1800" dirty="0"/>
              <a:t>2 Electives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  <p:pic>
        <p:nvPicPr>
          <p:cNvPr id="7" name="Picture 2" descr="C:\Documents and Settings\lcisd\Local Settings\Temporary Internet Files\Content.IE5\ZCKALQN0\MCj039705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62613"/>
            <a:ext cx="1295400" cy="1371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3876" y="5560367"/>
            <a:ext cx="6556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**Students will have a 4 minute passing period.**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60855" y="1371600"/>
            <a:ext cx="6705600" cy="1828800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7</a:t>
            </a:r>
            <a:r>
              <a:rPr lang="en-US" sz="2800" baseline="30000" dirty="0"/>
              <a:t>th</a:t>
            </a:r>
            <a:r>
              <a:rPr lang="en-US" sz="2800" dirty="0"/>
              <a:t> Grade Students All Upstairs </a:t>
            </a:r>
          </a:p>
        </p:txBody>
      </p:sp>
      <p:pic>
        <p:nvPicPr>
          <p:cNvPr id="19458" name="Picture 2" descr="C:\Documents and Settings\lcisd\Local Settings\Temporary Internet Files\Content.IE5\ZCKALQN0\MCj044189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524000"/>
            <a:ext cx="1758950" cy="1552575"/>
          </a:xfrm>
          <a:prstGeom prst="rect">
            <a:avLst/>
          </a:prstGeom>
          <a:noFill/>
        </p:spPr>
      </p:pic>
      <p:pic>
        <p:nvPicPr>
          <p:cNvPr id="19459" name="Picture 3" descr="C:\Documents and Settings\lcisd\Local Settings\Temporary Internet Files\Content.IE5\G0EIN4FR\MCj044190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250055"/>
            <a:ext cx="1858710" cy="1371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80592" y="3446413"/>
            <a:ext cx="5645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03697" y="4151025"/>
            <a:ext cx="6619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800" dirty="0"/>
              <a:t>8</a:t>
            </a:r>
            <a:r>
              <a:rPr lang="en-US" sz="2800" baseline="30000" dirty="0"/>
              <a:t>th</a:t>
            </a:r>
            <a:r>
              <a:rPr lang="en-US" sz="2800" dirty="0"/>
              <a:t> Grade Students All Downstairs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976642" cy="1492132"/>
          </a:xfrm>
        </p:spPr>
        <p:txBody>
          <a:bodyPr>
            <a:noAutofit/>
          </a:bodyPr>
          <a:lstStyle/>
          <a:p>
            <a:r>
              <a:rPr lang="fr-CA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Extra-curricular Activities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400" dirty="0"/>
              <a:t> Academic UIL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Athletics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Fellowship of Christian Students (FCS)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NJHS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Junior FFA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938" lvl="1" indent="0">
              <a:buNone/>
            </a:pPr>
            <a:endParaRPr lang="en-US" sz="2400" dirty="0"/>
          </a:p>
          <a:p>
            <a:pPr marL="236538" lvl="1">
              <a:buFont typeface="Arial" pitchFamily="34" charset="0"/>
              <a:buChar char="•"/>
            </a:pPr>
            <a:r>
              <a:rPr lang="en-US" sz="2400" dirty="0"/>
              <a:t> Spanish Club</a:t>
            </a:r>
          </a:p>
          <a:p>
            <a:pPr marL="236538" lvl="1">
              <a:buFont typeface="Arial" pitchFamily="34" charset="0"/>
              <a:buChar char="•"/>
            </a:pPr>
            <a:r>
              <a:rPr lang="en-US" sz="2400" dirty="0"/>
              <a:t> Student Council</a:t>
            </a:r>
          </a:p>
          <a:p>
            <a:pPr marL="236538" lvl="1">
              <a:buFont typeface="Arial" pitchFamily="34" charset="0"/>
              <a:buChar char="•"/>
            </a:pPr>
            <a:r>
              <a:rPr lang="en-US" sz="2400" dirty="0"/>
              <a:t>School Yearbook</a:t>
            </a:r>
          </a:p>
          <a:p>
            <a:pPr marL="236538" lvl="1">
              <a:buFont typeface="Arial" pitchFamily="34" charset="0"/>
              <a:buChar char="•"/>
            </a:pPr>
            <a:r>
              <a:rPr lang="en-US" sz="2400" dirty="0"/>
              <a:t>Technology Student Association </a:t>
            </a:r>
          </a:p>
          <a:p>
            <a:pPr marL="236538" lvl="1">
              <a:buFont typeface="Arial" pitchFamily="34" charset="0"/>
              <a:buChar char="•"/>
            </a:pPr>
            <a:r>
              <a:rPr lang="en-US" sz="2400" dirty="0"/>
              <a:t>Art Club</a:t>
            </a:r>
          </a:p>
          <a:p>
            <a:pPr marL="236538" lvl="1">
              <a:buFont typeface="Arial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1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Day of School</a:t>
            </a:r>
            <a:br>
              <a:rPr lang="en-US" dirty="0"/>
            </a:br>
            <a:r>
              <a:rPr lang="en-US" dirty="0"/>
              <a:t>Monday, August 26</a:t>
            </a:r>
            <a:r>
              <a:rPr lang="en-US" baseline="30000" dirty="0"/>
              <a:t>th</a:t>
            </a:r>
            <a:r>
              <a:rPr lang="en-US" dirty="0"/>
              <a:t>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96719"/>
            <a:ext cx="7848600" cy="35230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All </a:t>
            </a:r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grade students </a:t>
            </a:r>
            <a:r>
              <a:rPr lang="en-US" dirty="0"/>
              <a:t>report to the Competition (Large) Gym to pick up their schedules.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Tables will be set up alphabetically for them to receive their schedules.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All students will remain in the gym until dismissed by Mr. Torres to first period.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All students must have a schedule on bright pink paper to be admitted to first period. </a:t>
            </a:r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5" name="Picture 3" descr="C:\Documents and Settings\lcisd\Local Settings\Temporary Internet Files\Content.IE5\ZCKALQN0\MCj038257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68859"/>
            <a:ext cx="1447800" cy="1072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Day of School</a:t>
            </a:r>
            <a:br>
              <a:rPr lang="en-US" dirty="0"/>
            </a:br>
            <a:r>
              <a:rPr lang="en-US" dirty="0"/>
              <a:t>Monday, August 26</a:t>
            </a:r>
            <a:r>
              <a:rPr lang="en-US" baseline="30000" dirty="0"/>
              <a:t>th</a:t>
            </a:r>
            <a:r>
              <a:rPr lang="en-US" dirty="0"/>
              <a:t>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96719"/>
            <a:ext cx="7848600" cy="35230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All 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grade students </a:t>
            </a:r>
            <a:r>
              <a:rPr lang="en-US" dirty="0"/>
              <a:t>report to the Cafeteria to pick up their schedules.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Tables will be set up alphabetically for them to receive their schedule.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All students will report to the forum until dismissed by Mrs. Johnson to first period.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All students must have a schedule on colored paper to be admitted to first period. </a:t>
            </a:r>
          </a:p>
          <a:p>
            <a:endParaRPr lang="en-US" sz="1600" dirty="0"/>
          </a:p>
        </p:txBody>
      </p:sp>
      <p:pic>
        <p:nvPicPr>
          <p:cNvPr id="5" name="Picture 3" descr="C:\Documents and Settings\lcisd\Local Settings\Temporary Internet Files\Content.IE5\ZCKALQN0\MCj038257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228600"/>
            <a:ext cx="1371600" cy="11397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297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0"/>
            <a:ext cx="7467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 </a:t>
            </a:r>
            <a:r>
              <a:rPr lang="en-US" sz="2000" b="1" u="sng" dirty="0"/>
              <a:t>ATTENTION: Important Health Notice</a:t>
            </a:r>
            <a:endParaRPr lang="en-US" sz="2000" dirty="0"/>
          </a:p>
          <a:p>
            <a:endParaRPr lang="en-US" sz="2000" dirty="0"/>
          </a:p>
          <a:p>
            <a:r>
              <a:rPr lang="en-US" sz="2000" b="1" dirty="0"/>
              <a:t>  </a:t>
            </a:r>
            <a:r>
              <a:rPr lang="en-US" sz="2000" b="1" u="sng" dirty="0"/>
              <a:t>ALL 7</a:t>
            </a:r>
            <a:r>
              <a:rPr lang="en-US" sz="2000" b="1" u="sng" baseline="30000" dirty="0"/>
              <a:t>TH</a:t>
            </a:r>
            <a:r>
              <a:rPr lang="en-US" sz="2000" b="1" u="sng" dirty="0"/>
              <a:t> GRADE STUDENTS MUST SHOW PROOF OF:</a:t>
            </a:r>
          </a:p>
          <a:p>
            <a:endParaRPr lang="en-US" sz="2000" dirty="0"/>
          </a:p>
          <a:p>
            <a:pPr lvl="0"/>
            <a:r>
              <a:rPr lang="en-US" dirty="0"/>
              <a:t>4 doses of Polio (The 4</a:t>
            </a:r>
            <a:r>
              <a:rPr lang="en-US" baseline="30000" dirty="0"/>
              <a:t>th</a:t>
            </a:r>
            <a:r>
              <a:rPr lang="en-US" dirty="0"/>
              <a:t> dose is not required if the 3</a:t>
            </a:r>
            <a:r>
              <a:rPr lang="en-US" baseline="30000" dirty="0"/>
              <a:t>rd</a:t>
            </a:r>
            <a:r>
              <a:rPr lang="en-US" dirty="0"/>
              <a:t> dose was received on or after the 4</a:t>
            </a:r>
            <a:r>
              <a:rPr lang="en-US" baseline="30000" dirty="0"/>
              <a:t>th</a:t>
            </a:r>
            <a:r>
              <a:rPr lang="en-US" dirty="0"/>
              <a:t> birthday)</a:t>
            </a:r>
          </a:p>
          <a:p>
            <a:pPr lvl="0"/>
            <a:r>
              <a:rPr lang="en-US" dirty="0"/>
              <a:t>3 doses of Hepatitis B vaccine</a:t>
            </a:r>
          </a:p>
          <a:p>
            <a:pPr lvl="0"/>
            <a:r>
              <a:rPr lang="en-US" dirty="0"/>
              <a:t>2 doses of Measles vaccine on or after the first birthday (separated by at least 1 month)</a:t>
            </a:r>
          </a:p>
          <a:p>
            <a:pPr lvl="0"/>
            <a:r>
              <a:rPr lang="en-US" dirty="0"/>
              <a:t>1 dose of Mumps vaccine</a:t>
            </a:r>
          </a:p>
          <a:p>
            <a:pPr lvl="0"/>
            <a:r>
              <a:rPr lang="en-US" dirty="0"/>
              <a:t>1 dose of Rubella vaccine</a:t>
            </a:r>
          </a:p>
          <a:p>
            <a:pPr lvl="0"/>
            <a:r>
              <a:rPr lang="en-US" dirty="0"/>
              <a:t>3 doses of DTP/DTaP/DT/Td vaccine (with one dose after the fourth birthday) and</a:t>
            </a:r>
          </a:p>
          <a:p>
            <a:pPr lvl="0"/>
            <a:r>
              <a:rPr lang="en-US" b="1" dirty="0"/>
              <a:t>1 dose of Tdap Booster if at least five years have passed since the last dose of a tetanus-containing vaccine</a:t>
            </a:r>
            <a:endParaRPr lang="en-US" dirty="0"/>
          </a:p>
          <a:p>
            <a:pPr lvl="0"/>
            <a:r>
              <a:rPr lang="en-US" b="1" dirty="0"/>
              <a:t>1 dose of Meningococcal vaccine</a:t>
            </a:r>
            <a:endParaRPr lang="en-US" dirty="0"/>
          </a:p>
          <a:p>
            <a:pPr lvl="0"/>
            <a:r>
              <a:rPr lang="en-US" b="1" dirty="0"/>
              <a:t>2 doses of Varicella vaccine on or after the first birthday (separated by at least 1 month)  </a:t>
            </a:r>
            <a:r>
              <a:rPr lang="en-US" b="1" u="sng" dirty="0"/>
              <a:t>OR</a:t>
            </a:r>
            <a:r>
              <a:rPr lang="en-US" b="1" dirty="0"/>
              <a:t> provide a statement that your child has had the disease (chickenpox)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**State Law does not allow for a child to attend school without up-to-date immunizations.  If your child’s immunizations are not completed by the first day of school, they will not receive a schedule and will not be allowed to attend school until required shots are up to date.**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5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28938"/>
            <a:ext cx="6798734" cy="837263"/>
          </a:xfrm>
        </p:spPr>
        <p:txBody>
          <a:bodyPr>
            <a:normAutofit fontScale="90000"/>
          </a:bodyPr>
          <a:lstStyle/>
          <a:p>
            <a:r>
              <a:rPr lang="en-US" dirty="0"/>
              <a:t>Rookie Camp – 7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914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Graders will learn about daily routines, procedures, and rules at Briscoe Junior High School throughout their first day with their team of teachers.</a:t>
            </a:r>
          </a:p>
          <a:p>
            <a:r>
              <a:rPr lang="en-US" dirty="0"/>
              <a:t>We feel it is important for the students to start their first day seeing each teacher, locate their classrooms, and navigate the school.  </a:t>
            </a:r>
          </a:p>
          <a:p>
            <a:r>
              <a:rPr lang="en-US" dirty="0"/>
              <a:t>Breathe, stay calm, and we will get you where you need to be! 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16397" name="Picture 13" descr="C:\Documents and Settings\lcisd\Local Settings\Temporary Internet Files\Content.IE5\KYL7D0YT\MCSL00227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04051"/>
            <a:ext cx="1905000" cy="869468"/>
          </a:xfrm>
          <a:prstGeom prst="rect">
            <a:avLst/>
          </a:prstGeom>
          <a:noFill/>
        </p:spPr>
      </p:pic>
      <p:pic>
        <p:nvPicPr>
          <p:cNvPr id="5" name="Picture 13" descr="C:\Documents and Settings\lcisd\Local Settings\Temporary Internet Files\Content.IE5\KYL7D0YT\MCSL00227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3310" y="1431483"/>
            <a:ext cx="1905000" cy="869468"/>
          </a:xfrm>
          <a:prstGeom prst="rect">
            <a:avLst/>
          </a:prstGeom>
          <a:noFill/>
        </p:spPr>
      </p:pic>
      <p:pic>
        <p:nvPicPr>
          <p:cNvPr id="6" name="Picture 13" descr="C:\Documents and Settings\lcisd\Local Settings\Temporary Internet Files\Content.IE5\KYL7D0YT\MCSL00227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1700" y="1394907"/>
            <a:ext cx="1905000" cy="8694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434746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1D57C1E02ABE4D832AA1712082FFBA" ma:contentTypeVersion="9" ma:contentTypeDescription="Create a new document." ma:contentTypeScope="" ma:versionID="29f5a1cd87be1f688ad303eba4b631b2">
  <xsd:schema xmlns:xsd="http://www.w3.org/2001/XMLSchema" xmlns:xs="http://www.w3.org/2001/XMLSchema" xmlns:p="http://schemas.microsoft.com/office/2006/metadata/properties" xmlns:ns3="d1306e75-ba0f-45dd-90f8-6dc2a38f6912" xmlns:ns4="9f4f5375-6308-4815-a058-9d5db7ed70df" targetNamespace="http://schemas.microsoft.com/office/2006/metadata/properties" ma:root="true" ma:fieldsID="8fb8d049d72e9a33fa6b1911175c665a" ns3:_="" ns4:_="">
    <xsd:import namespace="d1306e75-ba0f-45dd-90f8-6dc2a38f6912"/>
    <xsd:import namespace="9f4f5375-6308-4815-a058-9d5db7ed70d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306e75-ba0f-45dd-90f8-6dc2a38f69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4f5375-6308-4815-a058-9d5db7ed70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DC1E23-DF24-4E45-AEF8-C92634B4843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9f4f5375-6308-4815-a058-9d5db7ed70df"/>
    <ds:schemaRef ds:uri="http://www.w3.org/XML/1998/namespace"/>
    <ds:schemaRef ds:uri="d1306e75-ba0f-45dd-90f8-6dc2a38f6912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3443553-B22E-47C1-B460-9D38B0FCD9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C271B-8887-4DC6-94F6-937B6974F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306e75-ba0f-45dd-90f8-6dc2a38f6912"/>
    <ds:schemaRef ds:uri="9f4f5375-6308-4815-a058-9d5db7ed70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5732</TotalTime>
  <Words>1195</Words>
  <Application>Microsoft Office PowerPoint</Application>
  <PresentationFormat>On-screen Show (4:3)</PresentationFormat>
  <Paragraphs>182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Gill Sans MT</vt:lpstr>
      <vt:lpstr>Impact</vt:lpstr>
      <vt:lpstr>Wingdings</vt:lpstr>
      <vt:lpstr>Badge</vt:lpstr>
      <vt:lpstr>Welcome to Briscoe Jr. High 2019-2020 </vt:lpstr>
      <vt:lpstr>Administration/Counselors</vt:lpstr>
      <vt:lpstr>A Day at Briscoe JH</vt:lpstr>
      <vt:lpstr>PowerPoint Presentation</vt:lpstr>
      <vt:lpstr>Extra-curricular Activities</vt:lpstr>
      <vt:lpstr>First Day of School Monday, August 26th     </vt:lpstr>
      <vt:lpstr>First Day of School Monday, August 26th     </vt:lpstr>
      <vt:lpstr>PowerPoint Presentation</vt:lpstr>
      <vt:lpstr>Rookie Camp – 7th Grade</vt:lpstr>
      <vt:lpstr>Morning Arrival/ Afternoon Dismissal</vt:lpstr>
      <vt:lpstr>Schedule Changes</vt:lpstr>
      <vt:lpstr>Textbook Information</vt:lpstr>
      <vt:lpstr>Tardy Policy</vt:lpstr>
      <vt:lpstr>State of Texas Assessments of Academic Readiness (STAAR) </vt:lpstr>
      <vt:lpstr>PE Information</vt:lpstr>
      <vt:lpstr>Athletic Information</vt:lpstr>
      <vt:lpstr>Briscoe JHS Cellphone Policy </vt:lpstr>
      <vt:lpstr>Practice Cellphone Safety “THINK”</vt:lpstr>
      <vt:lpstr>Remind 101 </vt:lpstr>
      <vt:lpstr>Stay informed at Briscoe!!!</vt:lpstr>
      <vt:lpstr>Open House for BJH  tuesday, September 10th , 2019 at 6:00 pm  Hope to see you there!</vt:lpstr>
      <vt:lpstr>What else can I do today?</vt:lpstr>
      <vt:lpstr>Welcome to The Briscoe family!</vt:lpstr>
    </vt:vector>
  </TitlesOfParts>
  <Company>Lamar CISD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Briscoe Jr. High</dc:title>
  <dc:creator>lcisd</dc:creator>
  <cp:lastModifiedBy>Kelle Coleman</cp:lastModifiedBy>
  <cp:revision>173</cp:revision>
  <cp:lastPrinted>2017-08-24T17:30:37Z</cp:lastPrinted>
  <dcterms:created xsi:type="dcterms:W3CDTF">2009-07-28T16:47:11Z</dcterms:created>
  <dcterms:modified xsi:type="dcterms:W3CDTF">2019-08-22T20:11:48Z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0x010100951D57C1E02ABE4D832AA1712082FFBA</vt:lpwstr>
  </property>
</Properties>
</file>