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57" r:id="rId2"/>
    <p:sldId id="358" r:id="rId3"/>
    <p:sldId id="327" r:id="rId4"/>
    <p:sldId id="359" r:id="rId5"/>
    <p:sldId id="313" r:id="rId6"/>
    <p:sldId id="320" r:id="rId7"/>
    <p:sldId id="360" r:id="rId8"/>
    <p:sldId id="341" r:id="rId9"/>
    <p:sldId id="361" r:id="rId10"/>
    <p:sldId id="362" r:id="rId11"/>
    <p:sldId id="344" r:id="rId12"/>
    <p:sldId id="322" r:id="rId13"/>
    <p:sldId id="304" r:id="rId14"/>
    <p:sldId id="342" r:id="rId15"/>
    <p:sldId id="299" r:id="rId16"/>
    <p:sldId id="348" r:id="rId17"/>
    <p:sldId id="373" r:id="rId18"/>
    <p:sldId id="374" r:id="rId19"/>
    <p:sldId id="367" r:id="rId20"/>
    <p:sldId id="368" r:id="rId21"/>
    <p:sldId id="323" r:id="rId22"/>
    <p:sldId id="324" r:id="rId23"/>
    <p:sldId id="325" r:id="rId24"/>
    <p:sldId id="265" r:id="rId25"/>
    <p:sldId id="369" r:id="rId26"/>
    <p:sldId id="266" r:id="rId27"/>
    <p:sldId id="256" r:id="rId28"/>
    <p:sldId id="257" r:id="rId29"/>
    <p:sldId id="258" r:id="rId30"/>
    <p:sldId id="267" r:id="rId31"/>
    <p:sldId id="370" r:id="rId32"/>
    <p:sldId id="270" r:id="rId33"/>
    <p:sldId id="375" r:id="rId34"/>
    <p:sldId id="356" r:id="rId35"/>
    <p:sldId id="31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5A"/>
    <a:srgbClr val="69D969"/>
    <a:srgbClr val="47D147"/>
    <a:srgbClr val="7AF689"/>
    <a:srgbClr val="15E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08"/>
    <p:restoredTop sz="95369"/>
  </p:normalViewPr>
  <p:slideViewPr>
    <p:cSldViewPr>
      <p:cViewPr varScale="1">
        <p:scale>
          <a:sx n="67" d="100"/>
          <a:sy n="67" d="100"/>
        </p:scale>
        <p:origin x="126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C1458-61CB-754F-83F9-2A64143F07E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FA56E-8168-0844-9B64-5B8BD55F4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06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09DA-3CB6-4DD8-ABE3-8EE5863283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0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Play video to introduce families to </a:t>
            </a:r>
            <a:r>
              <a:rPr lang="en-US" dirty="0" err="1"/>
              <a:t>Raz</a:t>
            </a:r>
            <a:r>
              <a:rPr lang="en-US"/>
              <a:t> Kids.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D09DA-3CB6-4DD8-ABE3-8EE5863283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2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BB8D6-9C15-4F05-A6C4-A097087A765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96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BB8D6-9C15-4F05-A6C4-A097087A765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34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BB8D6-9C15-4F05-A6C4-A097087A765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09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641A-E4CA-41A3-B15A-A55372136E9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5D95-A6BA-4A2F-B78E-DD8BF0D2F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641A-E4CA-41A3-B15A-A55372136E9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5D95-A6BA-4A2F-B78E-DD8BF0D2F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641A-E4CA-41A3-B15A-A55372136E9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5D95-A6BA-4A2F-B78E-DD8BF0D2F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641A-E4CA-41A3-B15A-A55372136E9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5D95-A6BA-4A2F-B78E-DD8BF0D2F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641A-E4CA-41A3-B15A-A55372136E9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5D95-A6BA-4A2F-B78E-DD8BF0D2F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641A-E4CA-41A3-B15A-A55372136E9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5D95-A6BA-4A2F-B78E-DD8BF0D2F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641A-E4CA-41A3-B15A-A55372136E9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5D95-A6BA-4A2F-B78E-DD8BF0D2F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641A-E4CA-41A3-B15A-A55372136E9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5D95-A6BA-4A2F-B78E-DD8BF0D2F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641A-E4CA-41A3-B15A-A55372136E9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5D95-A6BA-4A2F-B78E-DD8BF0D2F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641A-E4CA-41A3-B15A-A55372136E9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5D95-A6BA-4A2F-B78E-DD8BF0D2F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641A-E4CA-41A3-B15A-A55372136E9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45D95-A6BA-4A2F-B78E-DD8BF0D2F1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D641A-E4CA-41A3-B15A-A55372136E94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45D95-A6BA-4A2F-B78E-DD8BF0D2F1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C85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C85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C85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C85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C85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C85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z-kids.com/main/VideoLibrary/id/67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cisd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asheer.khan@lcisd.org" TargetMode="External"/><Relationship Id="rId2" Type="http://schemas.openxmlformats.org/officeDocument/2006/relationships/hyperlink" Target="mailto:kcongram@lcisd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hammond@lcisd.org" TargetMode="External"/><Relationship Id="rId4" Type="http://schemas.openxmlformats.org/officeDocument/2006/relationships/hyperlink" Target="mailto:sdoherty@lcisd.or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38400" y="533400"/>
            <a:ext cx="4305300" cy="4305300"/>
          </a:xfrm>
          <a:prstGeom prst="ellipse">
            <a:avLst/>
          </a:prstGeom>
          <a:solidFill>
            <a:schemeClr val="bg1">
              <a:lumMod val="95000"/>
              <a:alpha val="72000"/>
            </a:schemeClr>
          </a:solidFill>
          <a:ln w="57150">
            <a:solidFill>
              <a:srgbClr val="69D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24559" y="614796"/>
            <a:ext cx="4138178" cy="4138178"/>
          </a:xfrm>
          <a:prstGeom prst="ellipse">
            <a:avLst/>
          </a:prstGeom>
          <a:solidFill>
            <a:srgbClr val="69D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B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2476500" y="1143000"/>
            <a:ext cx="42672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Curriculum Night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+mj-lt"/>
                <a:ea typeface="+mj-ea"/>
                <a:cs typeface="+mj-cs"/>
              </a:rPr>
              <a:t>2020-21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Kindergarten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88443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0F11B6-956C-4149-9AEC-E71577F84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5090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44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"/>
            <a:ext cx="879348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Problem Solving at Frost Elementary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498080" cy="5181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At Frost, teachers will implement problem solving with fidelity.</a:t>
            </a:r>
          </a:p>
          <a:p>
            <a:r>
              <a:rPr lang="en-US" sz="2800" dirty="0">
                <a:solidFill>
                  <a:schemeClr val="tx1"/>
                </a:solidFill>
              </a:rPr>
              <a:t>Students will have time for guided and independent practice in the classroom.</a:t>
            </a:r>
          </a:p>
          <a:p>
            <a:r>
              <a:rPr lang="en-US" sz="2800" dirty="0">
                <a:solidFill>
                  <a:schemeClr val="tx1"/>
                </a:solidFill>
              </a:rPr>
              <a:t>In kindergarten, the LCISD Problem Solving Model will be implemented in whole group instruction using teacher demonstration of the process and student participation during the lesson.</a:t>
            </a:r>
          </a:p>
          <a:p>
            <a:pPr marL="82296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71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228601"/>
            <a:ext cx="4256677" cy="8382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Poetry Journals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066801"/>
            <a:ext cx="6648449" cy="4514849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Shared reading component of Balanced Literacy model </a:t>
            </a:r>
            <a:r>
              <a:rPr lang="en-US" sz="2400" i="1" dirty="0">
                <a:solidFill>
                  <a:schemeClr val="tx1"/>
                </a:solidFill>
              </a:rPr>
              <a:t>(includes guided practice and independent practice)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Follow daily instructions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Reading skills and strategies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Rhyming skills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Sight words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Return each day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090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Kindergarten Word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04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Kindergarten will use </a:t>
            </a:r>
            <a:r>
              <a:rPr lang="en-US" b="1" i="1" dirty="0">
                <a:solidFill>
                  <a:schemeClr val="tx1"/>
                </a:solidFill>
              </a:rPr>
              <a:t>Zoo Phonics </a:t>
            </a:r>
            <a:r>
              <a:rPr lang="en-US" dirty="0">
                <a:solidFill>
                  <a:schemeClr val="tx1"/>
                </a:solidFill>
              </a:rPr>
              <a:t>as an adventure into reading, spelling and writing.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This approaches will provide students with opportunities to learn letters and letter patterns using movement and hands-on activities. The program is playful, brain-efficient, and concrete.  </a:t>
            </a:r>
          </a:p>
          <a:p>
            <a:pPr marL="82296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58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457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Kindergarten Word Study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AD5DBDC-C4C1-46CD-A55B-EE451EA66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327443"/>
            <a:ext cx="3694443" cy="4800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56CCD3-A276-4D0A-B8F6-D028F6243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27443"/>
            <a:ext cx="365067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18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63500"/>
            <a:ext cx="8915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Kindergarten GRA Reading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914400"/>
            <a:ext cx="8229600" cy="289560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Teachers will administer the GRA reading assessment for the 2</a:t>
            </a:r>
            <a:r>
              <a:rPr lang="en-US" sz="2400" baseline="30000" dirty="0">
                <a:solidFill>
                  <a:prstClr val="black"/>
                </a:solidFill>
                <a:latin typeface="Calibri"/>
              </a:rPr>
              <a:t>nd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and 4</a:t>
            </a:r>
            <a:r>
              <a:rPr lang="en-US" sz="2400" baseline="30000" dirty="0">
                <a:solidFill>
                  <a:prstClr val="black"/>
                </a:solidFill>
                <a:latin typeface="Calibri"/>
              </a:rPr>
              <a:t>th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nine weeks. </a:t>
            </a:r>
          </a:p>
          <a:p>
            <a:pPr marL="342900" lvl="0" indent="-3429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Teachers will use running record assessments to determine reading levels for the 3</a:t>
            </a:r>
            <a:r>
              <a:rPr lang="en-US" sz="2400" baseline="30000" dirty="0">
                <a:solidFill>
                  <a:prstClr val="black"/>
                </a:solidFill>
                <a:latin typeface="Calibri"/>
              </a:rPr>
              <a:t>rd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nine weeks. </a:t>
            </a:r>
          </a:p>
          <a:p>
            <a:pPr marL="342900" lvl="0" indent="-342900">
              <a:spcBef>
                <a:spcPct val="20000"/>
              </a:spcBef>
              <a:buClrTx/>
              <a:buSzTx/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Reading levels will be reported on the report card for the 2</a:t>
            </a:r>
            <a:r>
              <a:rPr lang="en-US" sz="2400" baseline="30000" dirty="0">
                <a:solidFill>
                  <a:prstClr val="black"/>
                </a:solidFill>
                <a:latin typeface="Calibri"/>
              </a:rPr>
              <a:t>nd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, 3</a:t>
            </a:r>
            <a:r>
              <a:rPr lang="en-US" sz="2400" baseline="30000" dirty="0">
                <a:solidFill>
                  <a:prstClr val="black"/>
                </a:solidFill>
                <a:latin typeface="Calibri"/>
              </a:rPr>
              <a:t>rd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and 4</a:t>
            </a:r>
            <a:r>
              <a:rPr lang="en-US" sz="2400" baseline="30000" dirty="0">
                <a:solidFill>
                  <a:prstClr val="black"/>
                </a:solidFill>
                <a:latin typeface="Calibri"/>
              </a:rPr>
              <a:t>th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nine week grading periods. </a:t>
            </a:r>
            <a:endParaRPr lang="en-US" sz="1100" b="1" dirty="0">
              <a:solidFill>
                <a:prstClr val="black"/>
              </a:solidFill>
              <a:latin typeface="Calibri"/>
            </a:endParaRPr>
          </a:p>
          <a:p>
            <a:pPr marL="0" lvl="0" indent="0" algn="ctr">
              <a:spcBef>
                <a:spcPct val="20000"/>
              </a:spcBef>
              <a:buClrTx/>
              <a:buSzTx/>
              <a:buNone/>
            </a:pPr>
            <a:r>
              <a:rPr lang="en-US" sz="2400" b="1" dirty="0">
                <a:solidFill>
                  <a:prstClr val="black"/>
                </a:solidFill>
                <a:latin typeface="Calibri"/>
              </a:rPr>
              <a:t>Minimum Reading Levels for Kindergarten</a:t>
            </a:r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094F4D9-0358-4BDA-8AD8-E2767D164C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150984"/>
              </p:ext>
            </p:extLst>
          </p:nvPr>
        </p:nvGraphicFramePr>
        <p:xfrm>
          <a:off x="1412875" y="3833114"/>
          <a:ext cx="6242050" cy="967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0179">
                  <a:extLst>
                    <a:ext uri="{9D8B030D-6E8A-4147-A177-3AD203B41FA5}">
                      <a16:colId xmlns:a16="http://schemas.microsoft.com/office/drawing/2014/main" val="1046093925"/>
                    </a:ext>
                  </a:extLst>
                </a:gridCol>
                <a:gridCol w="1560179">
                  <a:extLst>
                    <a:ext uri="{9D8B030D-6E8A-4147-A177-3AD203B41FA5}">
                      <a16:colId xmlns:a16="http://schemas.microsoft.com/office/drawing/2014/main" val="1091764295"/>
                    </a:ext>
                  </a:extLst>
                </a:gridCol>
                <a:gridCol w="1560846">
                  <a:extLst>
                    <a:ext uri="{9D8B030D-6E8A-4147-A177-3AD203B41FA5}">
                      <a16:colId xmlns:a16="http://schemas.microsoft.com/office/drawing/2014/main" val="1072961845"/>
                    </a:ext>
                  </a:extLst>
                </a:gridCol>
                <a:gridCol w="1560846">
                  <a:extLst>
                    <a:ext uri="{9D8B030D-6E8A-4147-A177-3AD203B41FA5}">
                      <a16:colId xmlns:a16="http://schemas.microsoft.com/office/drawing/2014/main" val="42955346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r>
                        <a:rPr lang="en-US" sz="1600" baseline="30000" dirty="0">
                          <a:effectLst/>
                        </a:rPr>
                        <a:t>st</a:t>
                      </a:r>
                      <a:r>
                        <a:rPr lang="en-US" sz="1600" dirty="0">
                          <a:effectLst/>
                        </a:rPr>
                        <a:t> Nine Weeks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r>
                        <a:rPr lang="en-US" sz="1600" baseline="30000" dirty="0">
                          <a:effectLst/>
                        </a:rPr>
                        <a:t>nd</a:t>
                      </a:r>
                      <a:r>
                        <a:rPr lang="en-US" sz="1600" dirty="0">
                          <a:effectLst/>
                        </a:rPr>
                        <a:t> Nine Weeks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r>
                        <a:rPr lang="en-US" sz="1600" baseline="30000" dirty="0">
                          <a:effectLst/>
                        </a:rPr>
                        <a:t>rd</a:t>
                      </a:r>
                      <a:r>
                        <a:rPr lang="en-US" sz="1600" dirty="0">
                          <a:effectLst/>
                        </a:rPr>
                        <a:t> Nine Weeks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r>
                        <a:rPr lang="en-US" sz="1600" baseline="30000" dirty="0">
                          <a:effectLst/>
                        </a:rPr>
                        <a:t>th</a:t>
                      </a:r>
                      <a:r>
                        <a:rPr lang="en-US" sz="1600" dirty="0">
                          <a:effectLst/>
                        </a:rPr>
                        <a:t> Nine Weeks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833441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Not Recorded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Running Record 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5802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316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</a:rPr>
              <a:t>Raz</a:t>
            </a:r>
            <a:r>
              <a:rPr lang="en-US" sz="4800" b="1" dirty="0">
                <a:solidFill>
                  <a:srgbClr val="002060"/>
                </a:solidFill>
              </a:rPr>
              <a:t>-Kids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0480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https://www.raz-kids.com/main/VideoLibrary/id/670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Soon all Frost students will have access to </a:t>
            </a:r>
            <a:r>
              <a:rPr lang="en-US" dirty="0" err="1">
                <a:solidFill>
                  <a:srgbClr val="000000"/>
                </a:solidFill>
              </a:rPr>
              <a:t>Raz</a:t>
            </a:r>
            <a:r>
              <a:rPr lang="en-US" dirty="0">
                <a:solidFill>
                  <a:srgbClr val="000000"/>
                </a:solidFill>
              </a:rPr>
              <a:t> Kids at school and at home.</a:t>
            </a:r>
          </a:p>
          <a:p>
            <a:r>
              <a:rPr lang="en-US" dirty="0">
                <a:solidFill>
                  <a:srgbClr val="000000"/>
                </a:solidFill>
              </a:rPr>
              <a:t>Keep an eye out for log-in information in your child’s Tuesday folder. </a:t>
            </a:r>
          </a:p>
        </p:txBody>
      </p:sp>
    </p:spTree>
    <p:extLst>
      <p:ext uri="{BB962C8B-B14F-4D97-AF65-F5344CB8AC3E}">
        <p14:creationId xmlns:p14="http://schemas.microsoft.com/office/powerpoint/2010/main" val="2536505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4A25D-20FC-6E4D-89D2-29953807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ea typeface="+mj-lt"/>
                <a:cs typeface="+mj-lt"/>
              </a:rPr>
              <a:t>ELEMENTARY Virtual Instruction</a:t>
            </a:r>
          </a:p>
          <a:p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97251-01DF-E64A-8D1C-15B66E792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990600"/>
            <a:ext cx="7696200" cy="4419600"/>
          </a:xfrm>
        </p:spPr>
        <p:txBody>
          <a:bodyPr vert="horz" lIns="68580" tIns="34290" rIns="68580" bIns="3429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u="sng" dirty="0">
                <a:solidFill>
                  <a:schemeClr val="tx1"/>
                </a:solidFill>
              </a:rPr>
              <a:t>Zoom Expectations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Background distractions should be limited</a:t>
            </a:r>
          </a:p>
          <a:p>
            <a:r>
              <a:rPr lang="en-US" dirty="0">
                <a:solidFill>
                  <a:schemeClr val="tx1"/>
                </a:solidFill>
              </a:rPr>
              <a:t>Students should be dressed appropriately (LCISD Dress Code)</a:t>
            </a:r>
          </a:p>
          <a:p>
            <a:r>
              <a:rPr lang="en-US" dirty="0">
                <a:solidFill>
                  <a:schemeClr val="tx1"/>
                </a:solidFill>
              </a:rPr>
              <a:t>Students should have a work space with needed materials and should be sitting up during Zoom lessons</a:t>
            </a:r>
          </a:p>
          <a:p>
            <a:r>
              <a:rPr lang="en-US" dirty="0">
                <a:solidFill>
                  <a:schemeClr val="tx1"/>
                </a:solidFill>
              </a:rPr>
              <a:t>No toys during Zoom lessons</a:t>
            </a:r>
          </a:p>
          <a:p>
            <a:r>
              <a:rPr lang="en-US" dirty="0">
                <a:solidFill>
                  <a:schemeClr val="tx1"/>
                </a:solidFill>
              </a:rPr>
              <a:t>Virtual students must have video on and be muted during Graded Assignments, as Teachers are required to monitor</a:t>
            </a:r>
          </a:p>
          <a:p>
            <a:r>
              <a:rPr lang="en-US" dirty="0">
                <a:solidFill>
                  <a:schemeClr val="tx1"/>
                </a:solidFill>
              </a:rPr>
              <a:t>On Campus and Virtual students have the same number of Minor and Major Grades</a:t>
            </a:r>
          </a:p>
          <a:p>
            <a:r>
              <a:rPr lang="en-US" dirty="0">
                <a:solidFill>
                  <a:schemeClr val="tx1"/>
                </a:solidFill>
              </a:rPr>
              <a:t>Daily Assignments are for practice and reinforcement (do not contribute to grades)</a:t>
            </a:r>
          </a:p>
          <a:p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77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AA775-382C-1D45-AD43-AC09080F6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429499" cy="1108928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Sample Daily Virtual Schedule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7F3736-BA9D-8342-B0D1-6CC9D97A5B5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528"/>
            <a:ext cx="9067800" cy="55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86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Skyward Family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93800"/>
            <a:ext cx="7498080" cy="4800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Allows parents to track student grades and progress</a:t>
            </a:r>
          </a:p>
          <a:p>
            <a:r>
              <a:rPr lang="en-US" sz="2800" dirty="0">
                <a:solidFill>
                  <a:schemeClr val="tx1"/>
                </a:solidFill>
              </a:rPr>
              <a:t>Go to </a:t>
            </a:r>
            <a:r>
              <a:rPr lang="en-US" sz="2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www.lcisd.org</a:t>
            </a:r>
            <a:r>
              <a:rPr lang="en-US" sz="2800" dirty="0">
                <a:solidFill>
                  <a:schemeClr val="tx1"/>
                </a:solidFill>
              </a:rPr>
              <a:t> and click on the Family Access button at the top of the page.</a:t>
            </a:r>
          </a:p>
          <a:p>
            <a:r>
              <a:rPr lang="en-US" sz="2800" dirty="0">
                <a:solidFill>
                  <a:schemeClr val="tx1"/>
                </a:solidFill>
              </a:rPr>
              <a:t>Sign in with your username and password.</a:t>
            </a:r>
          </a:p>
          <a:p>
            <a:r>
              <a:rPr lang="en-US" sz="2800" dirty="0">
                <a:solidFill>
                  <a:schemeClr val="tx1"/>
                </a:solidFill>
              </a:rPr>
              <a:t>Update all email addresses associated with your account.</a:t>
            </a:r>
          </a:p>
        </p:txBody>
      </p:sp>
    </p:spTree>
    <p:extLst>
      <p:ext uri="{BB962C8B-B14F-4D97-AF65-F5344CB8AC3E}">
        <p14:creationId xmlns:p14="http://schemas.microsoft.com/office/powerpoint/2010/main" val="196707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1223"/>
            <a:ext cx="8229600" cy="1940923"/>
          </a:xfrm>
        </p:spPr>
        <p:txBody>
          <a:bodyPr>
            <a:normAutofit fontScale="92500" lnSpcReduction="20000"/>
          </a:bodyPr>
          <a:lstStyle/>
          <a:p>
            <a:pPr marL="82296" indent="0" algn="ctr">
              <a:buNone/>
            </a:pPr>
            <a:endParaRPr lang="en-US" sz="6600" b="1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  <a:p>
            <a:pPr marL="82296" indent="0" algn="ctr">
              <a:buNone/>
            </a:pPr>
            <a:r>
              <a:rPr lang="en-US" sz="6600" b="1" dirty="0">
                <a:solidFill>
                  <a:srgbClr val="002060"/>
                </a:solidFill>
                <a:latin typeface="Adobe Caslon Pro Bold" panose="0205070206050A020403" pitchFamily="18" charset="0"/>
              </a:rPr>
              <a:t>Better Together!</a:t>
            </a:r>
          </a:p>
          <a:p>
            <a:pPr marL="82296" indent="0" algn="ctr">
              <a:buNone/>
            </a:pPr>
            <a:endParaRPr lang="en-US" sz="6600" b="1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5" name="AutoShape 4" descr="Image result for Game Night"/>
          <p:cNvSpPr>
            <a:spLocks noChangeAspect="1" noChangeArrowheads="1"/>
          </p:cNvSpPr>
          <p:nvPr/>
        </p:nvSpPr>
        <p:spPr bwMode="auto">
          <a:xfrm>
            <a:off x="3810000" y="3850277"/>
            <a:ext cx="2743200" cy="194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94760" y="5955396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4</a:t>
            </a:r>
            <a:r>
              <a:rPr lang="en-US" sz="3600" b="1" baseline="30000" dirty="0"/>
              <a:t>th</a:t>
            </a:r>
            <a:r>
              <a:rPr lang="en-US" sz="3600" b="1" dirty="0"/>
              <a:t>  Grade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17E06D5-5AB3-8441-A61F-200B79C12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12916"/>
            <a:ext cx="8229600" cy="1688307"/>
          </a:xfrm>
        </p:spPr>
        <p:txBody>
          <a:bodyPr>
            <a:norm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FRIENDS</a:t>
            </a:r>
          </a:p>
        </p:txBody>
      </p:sp>
    </p:spTree>
    <p:extLst>
      <p:ext uri="{BB962C8B-B14F-4D97-AF65-F5344CB8AC3E}">
        <p14:creationId xmlns:p14="http://schemas.microsoft.com/office/powerpoint/2010/main" val="3524589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Parent Conference Dates</a:t>
            </a:r>
            <a:r>
              <a:rPr lang="en-US" dirty="0"/>
              <a:t>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5105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Teachers will meet with parents to review student progress for the first nine weeks.</a:t>
            </a:r>
          </a:p>
          <a:p>
            <a:r>
              <a:rPr lang="en-US" dirty="0">
                <a:solidFill>
                  <a:schemeClr val="tx1"/>
                </a:solidFill>
              </a:rPr>
              <a:t>Virtual Conferences will be held on October 29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and 30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The first nine weeks report card will be distributed at the conference.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83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381000"/>
            <a:ext cx="2784475" cy="5715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Snack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1712" y="1371600"/>
            <a:ext cx="6724650" cy="3371849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Afternoon snack is after 12:30 and happens in the cafeteria setting for safety purposes.</a:t>
            </a:r>
          </a:p>
          <a:p>
            <a:r>
              <a:rPr lang="en-US" dirty="0">
                <a:solidFill>
                  <a:schemeClr val="tx1"/>
                </a:solidFill>
              </a:rPr>
              <a:t>Please follow the approved snack list and provide small portions.</a:t>
            </a:r>
          </a:p>
          <a:p>
            <a:r>
              <a:rPr lang="en-US" dirty="0">
                <a:solidFill>
                  <a:schemeClr val="tx1"/>
                </a:solidFill>
              </a:rPr>
              <a:t>Snacks should be sent in zip-lock bags, including a napkin, and labeled with child’s name.</a:t>
            </a:r>
          </a:p>
          <a:p>
            <a:r>
              <a:rPr lang="en-US" dirty="0">
                <a:solidFill>
                  <a:schemeClr val="tx1"/>
                </a:solidFill>
              </a:rPr>
              <a:t>Please either open prepackaged bags at home or send snacks in zip-lock bags to allow students to be “independent </a:t>
            </a:r>
            <a:r>
              <a:rPr lang="en-US" dirty="0" err="1">
                <a:solidFill>
                  <a:schemeClr val="tx1"/>
                </a:solidFill>
              </a:rPr>
              <a:t>snackers</a:t>
            </a:r>
            <a:r>
              <a:rPr lang="en-US" dirty="0">
                <a:solidFill>
                  <a:schemeClr val="tx1"/>
                </a:solidFill>
              </a:rPr>
              <a:t>.”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30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19999" cy="5715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Important Information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0200" y="1143000"/>
            <a:ext cx="6515100" cy="38100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Daily Folder                                                                          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Tuesday Folder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Please return ALL important papers in the </a:t>
            </a:r>
            <a:r>
              <a:rPr lang="en-US" b="1" dirty="0">
                <a:solidFill>
                  <a:schemeClr val="tx1"/>
                </a:solidFill>
              </a:rPr>
              <a:t>Daily Folder</a:t>
            </a:r>
            <a:r>
              <a:rPr lang="en-US" dirty="0">
                <a:solidFill>
                  <a:schemeClr val="tx1"/>
                </a:solidFill>
              </a:rPr>
              <a:t>, as this is checked daily. Papers returned in the Blue Tuesday folder may not be seen until the following week.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Weekly newsletter is available on the Frost web page -</a:t>
            </a:r>
            <a:r>
              <a:rPr lang="en-US" sz="1350" dirty="0"/>
              <a:t> </a:t>
            </a:r>
            <a:r>
              <a:rPr lang="en-US" dirty="0">
                <a:solidFill>
                  <a:schemeClr val="tx1"/>
                </a:solidFill>
              </a:rPr>
              <a:t>Newsletters, Select Grade Level, Select Date</a:t>
            </a:r>
            <a:r>
              <a:rPr lang="en-US" sz="1350" dirty="0"/>
              <a:t>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22230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10607" y="228600"/>
            <a:ext cx="5522785" cy="5715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Friend of the Week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990600"/>
            <a:ext cx="7010399" cy="53340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 class mascot will visit your student during the school year.</a:t>
            </a:r>
          </a:p>
          <a:p>
            <a:r>
              <a:rPr lang="en-US" sz="2800" dirty="0">
                <a:solidFill>
                  <a:schemeClr val="tx1"/>
                </a:solidFill>
              </a:rPr>
              <a:t>Students will keep a journal of the mascot’s visit with his or his or her family.</a:t>
            </a:r>
          </a:p>
          <a:p>
            <a:r>
              <a:rPr lang="en-US" sz="2800" dirty="0">
                <a:solidFill>
                  <a:schemeClr val="tx1"/>
                </a:solidFill>
              </a:rPr>
              <a:t>Students should bring a poster and favorite items from home.</a:t>
            </a:r>
          </a:p>
          <a:p>
            <a:r>
              <a:rPr lang="en-US" sz="2800" dirty="0">
                <a:solidFill>
                  <a:schemeClr val="tx1"/>
                </a:solidFill>
              </a:rPr>
              <a:t>Class mascots are sent home on Friday and should be returned by Thursday.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7830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3721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500" b="1" dirty="0">
                <a:solidFill>
                  <a:srgbClr val="002060"/>
                </a:solidFill>
                <a:latin typeface="+mn-lt"/>
              </a:rPr>
              <a:t>Birthday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668" y="1295400"/>
            <a:ext cx="6904664" cy="3577541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 accordance with district policy, we discourage food being brought in by parents/grandparents for the following reasons: protect instructional time; student food allergies (peanut, gluten, eggs); student medical conditions (diabetes); liability assumed by person bringing in food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Foods brought in must be store purchased and individually wrapped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Flowers, balloons, pencils, invitations and any other treats in honor or recognition of a child’s birthday cannot be delivered or distributed at school.</a:t>
            </a:r>
          </a:p>
        </p:txBody>
      </p:sp>
    </p:spTree>
    <p:extLst>
      <p:ext uri="{BB962C8B-B14F-4D97-AF65-F5344CB8AC3E}">
        <p14:creationId xmlns:p14="http://schemas.microsoft.com/office/powerpoint/2010/main" val="447240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Tardy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498080" cy="5181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Students are counted as tardy if they are not in the classroom by 7:30 a.m.</a:t>
            </a:r>
          </a:p>
          <a:p>
            <a:r>
              <a:rPr lang="en-US" sz="2800" dirty="0">
                <a:solidFill>
                  <a:schemeClr val="tx1"/>
                </a:solidFill>
              </a:rPr>
              <a:t>Students with excessive tardiness will be referred to the attendance committee for consideration of ISS and a home visit by the social worker.</a:t>
            </a:r>
          </a:p>
          <a:p>
            <a:r>
              <a:rPr lang="en-US" sz="2800" dirty="0">
                <a:solidFill>
                  <a:schemeClr val="tx1"/>
                </a:solidFill>
              </a:rPr>
              <a:t>Three or more </a:t>
            </a:r>
            <a:r>
              <a:rPr lang="en-US" sz="2800" dirty="0" err="1">
                <a:solidFill>
                  <a:schemeClr val="tx1"/>
                </a:solidFill>
              </a:rPr>
              <a:t>tardies</a:t>
            </a:r>
            <a:r>
              <a:rPr lang="en-US" sz="2800" dirty="0">
                <a:solidFill>
                  <a:schemeClr val="tx1"/>
                </a:solidFill>
              </a:rPr>
              <a:t> in a 9 week period will disqualify students from attendance awards.</a:t>
            </a:r>
          </a:p>
          <a:p>
            <a:pPr marL="82296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02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4327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500" b="1" dirty="0">
                <a:solidFill>
                  <a:srgbClr val="002060"/>
                </a:solidFill>
                <a:latin typeface="+mn-lt"/>
              </a:rPr>
              <a:t>Attendance Policy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273" y="1311274"/>
            <a:ext cx="6835454" cy="339914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Excused absences include Holy Days, death in the immediate family, medical appointments, and personal illness.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If absent, send a signed note on the day the child returns to school.  Medical verification from a doctor may be required.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Parents of students with excessive absences will attend a meeting with the Attendance Review Committee.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86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15C9AD6-C499-44E6-B2E9-595250748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52400"/>
            <a:ext cx="7581901" cy="5105399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On Campus Attendance</a:t>
            </a:r>
            <a:endParaRPr lang="en-US" sz="3600" b="1" dirty="0">
              <a:solidFill>
                <a:srgbClr val="002060"/>
              </a:solidFill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Official attendance taking time is at 9:30 a.m. each day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When absent, a student must bring a note signed by parent or medical professional giving the date(s) of the absence(s) and describing the reasons for the absence. 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The absence will be documented as excused or unexcused. 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A student absent for more than five consecutive days because of personal illness, must bring a statement from a doctor.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A student is considered tardy if they are not in the building by the 7:30 bell.</a:t>
            </a:r>
          </a:p>
        </p:txBody>
      </p:sp>
    </p:spTree>
    <p:extLst>
      <p:ext uri="{BB962C8B-B14F-4D97-AF65-F5344CB8AC3E}">
        <p14:creationId xmlns:p14="http://schemas.microsoft.com/office/powerpoint/2010/main" val="1828089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16614-F3EA-413B-A74E-47948D0DC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4007644" cy="99417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Response to On Campus Absences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9933F2-504A-4958-B457-7E7758990925}"/>
              </a:ext>
            </a:extLst>
          </p:cNvPr>
          <p:cNvSpPr/>
          <p:nvPr/>
        </p:nvSpPr>
        <p:spPr>
          <a:xfrm>
            <a:off x="304800" y="1053862"/>
            <a:ext cx="4572000" cy="36068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75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1350" dirty="0">
                <a:ea typeface="Times New Roman" panose="02020603050405020304" pitchFamily="18" charset="0"/>
                <a:cs typeface="Times New Roman" panose="02020603050405020304" pitchFamily="18" charset="0"/>
              </a:rPr>
              <a:t>3 Unexcused absences </a:t>
            </a:r>
            <a:br>
              <a:rPr lang="en-US" sz="135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35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Skyward parent letter &amp; phone call</a:t>
            </a:r>
            <a:br>
              <a:rPr lang="en-US" sz="1350" b="1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1350" dirty="0">
                <a:ea typeface="Times New Roman" panose="02020603050405020304" pitchFamily="18" charset="0"/>
                <a:cs typeface="Times New Roman" panose="02020603050405020304" pitchFamily="18" charset="0"/>
              </a:rPr>
              <a:t>5 Unexcused absences </a:t>
            </a:r>
            <a:br>
              <a:rPr lang="en-US" sz="135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35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Parent meeting with Attendance</a:t>
            </a:r>
            <a:r>
              <a:rPr lang="en-US" sz="135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Review Committee</a:t>
            </a:r>
            <a:br>
              <a:rPr lang="en-US" sz="1350" b="1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1350" dirty="0">
                <a:ea typeface="Times New Roman" panose="02020603050405020304" pitchFamily="18" charset="0"/>
                <a:cs typeface="Times New Roman" panose="02020603050405020304" pitchFamily="18" charset="0"/>
              </a:rPr>
              <a:t>6 Unexcused absences</a:t>
            </a:r>
            <a:r>
              <a:rPr lang="en-US" sz="135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350" b="1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35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Social Worker visit</a:t>
            </a:r>
            <a:br>
              <a:rPr lang="en-US" sz="1350" b="1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342900" algn="l"/>
              </a:tabLst>
            </a:pPr>
            <a:r>
              <a:rPr lang="en-US" sz="1350" dirty="0">
                <a:ea typeface="Times New Roman" panose="02020603050405020304" pitchFamily="18" charset="0"/>
                <a:cs typeface="Times New Roman" panose="02020603050405020304" pitchFamily="18" charset="0"/>
              </a:rPr>
              <a:t>8 Unexcused absences </a:t>
            </a:r>
            <a:br>
              <a:rPr lang="en-US" sz="135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35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Parent meeting with Administrator </a:t>
            </a:r>
            <a:br>
              <a:rPr lang="en-US" sz="1350" b="1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35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(notification of truancy at 10 unexcused absences)</a:t>
            </a:r>
            <a:br>
              <a:rPr lang="en-US" sz="1350" b="1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ea typeface="Times New Roman" panose="02020603050405020304" pitchFamily="18" charset="0"/>
              </a:rPr>
              <a:t>10 Unexcused absences </a:t>
            </a:r>
            <a:br>
              <a:rPr lang="en-US" sz="1350" dirty="0">
                <a:ea typeface="Times New Roman" panose="02020603050405020304" pitchFamily="18" charset="0"/>
              </a:rPr>
            </a:br>
            <a:r>
              <a:rPr lang="en-US" sz="1350" b="1" dirty="0">
                <a:ea typeface="Times New Roman" panose="02020603050405020304" pitchFamily="18" charset="0"/>
              </a:rPr>
              <a:t>Truancy filed</a:t>
            </a:r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65AFF6-173C-406B-9EF3-C242F1897BBE}"/>
              </a:ext>
            </a:extLst>
          </p:cNvPr>
          <p:cNvSpPr txBox="1"/>
          <p:nvPr/>
        </p:nvSpPr>
        <p:spPr>
          <a:xfrm>
            <a:off x="4737893" y="235684"/>
            <a:ext cx="4279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+mj-lt"/>
              </a:rPr>
              <a:t>Response to On Campus 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Tardies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BF02FA-6297-4E7C-8739-A66E689263F7}"/>
              </a:ext>
            </a:extLst>
          </p:cNvPr>
          <p:cNvSpPr txBox="1"/>
          <p:nvPr/>
        </p:nvSpPr>
        <p:spPr>
          <a:xfrm>
            <a:off x="5029200" y="1053981"/>
            <a:ext cx="3610769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3</a:t>
            </a:r>
            <a:r>
              <a:rPr lang="en-US" sz="1350" baseline="30000" dirty="0"/>
              <a:t>rd</a:t>
            </a:r>
            <a:r>
              <a:rPr lang="en-US" sz="1350" dirty="0"/>
              <a:t> Tardy </a:t>
            </a:r>
            <a:br>
              <a:rPr lang="en-US" sz="1350" dirty="0"/>
            </a:br>
            <a:r>
              <a:rPr lang="en-US" sz="1350" b="1" dirty="0"/>
              <a:t>Parent phone call</a:t>
            </a:r>
            <a:br>
              <a:rPr lang="en-US" sz="1350" b="1" dirty="0"/>
            </a:b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4</a:t>
            </a:r>
            <a:r>
              <a:rPr lang="en-US" sz="1350" baseline="30000" dirty="0"/>
              <a:t>th </a:t>
            </a:r>
            <a:r>
              <a:rPr lang="en-US" sz="1350" dirty="0"/>
              <a:t>Tardy </a:t>
            </a:r>
            <a:br>
              <a:rPr lang="en-US" sz="1350" dirty="0"/>
            </a:br>
            <a:r>
              <a:rPr lang="en-US" sz="1350" b="1" dirty="0"/>
              <a:t>Detention at recess</a:t>
            </a:r>
            <a:br>
              <a:rPr lang="en-US" sz="1350" b="1" dirty="0"/>
            </a:br>
            <a:r>
              <a:rPr lang="en-US" sz="1350" i="1" dirty="0"/>
              <a:t>*Subsequent </a:t>
            </a:r>
            <a:r>
              <a:rPr lang="en-US" sz="1350" i="1" dirty="0" err="1"/>
              <a:t>tardies</a:t>
            </a:r>
            <a:r>
              <a:rPr lang="en-US" sz="1350" i="1" dirty="0"/>
              <a:t> will result in ongoing detention</a:t>
            </a:r>
            <a:br>
              <a:rPr lang="en-US" sz="1350" b="1" dirty="0"/>
            </a:b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5</a:t>
            </a:r>
            <a:r>
              <a:rPr lang="en-US" sz="1350" baseline="30000" dirty="0"/>
              <a:t>th</a:t>
            </a:r>
            <a:r>
              <a:rPr lang="en-US" sz="1350" dirty="0"/>
              <a:t> Tardy </a:t>
            </a:r>
            <a:br>
              <a:rPr lang="en-US" sz="1350" dirty="0"/>
            </a:br>
            <a:r>
              <a:rPr lang="en-US" sz="1350" b="1" dirty="0"/>
              <a:t>Parent meeting with Administrator</a:t>
            </a:r>
            <a:br>
              <a:rPr lang="en-US" sz="1350" b="1" dirty="0"/>
            </a:b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6</a:t>
            </a:r>
            <a:r>
              <a:rPr lang="en-US" sz="1350" baseline="30000" dirty="0"/>
              <a:t>th</a:t>
            </a:r>
            <a:r>
              <a:rPr lang="en-US" sz="1350" dirty="0"/>
              <a:t> Tardy </a:t>
            </a:r>
            <a:br>
              <a:rPr lang="en-US" sz="1350" dirty="0"/>
            </a:br>
            <a:r>
              <a:rPr lang="en-US" sz="1350" b="1" dirty="0"/>
              <a:t>Attendance Review Committee </a:t>
            </a:r>
            <a:br>
              <a:rPr lang="en-US" sz="1350" b="1" dirty="0"/>
            </a:b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7</a:t>
            </a:r>
            <a:r>
              <a:rPr lang="en-US" sz="1350" baseline="30000" dirty="0"/>
              <a:t>th</a:t>
            </a:r>
            <a:r>
              <a:rPr lang="en-US" sz="1350" dirty="0"/>
              <a:t> Tardy </a:t>
            </a:r>
            <a:br>
              <a:rPr lang="en-US" sz="1350" dirty="0"/>
            </a:br>
            <a:r>
              <a:rPr lang="en-US" sz="1350" b="1" dirty="0"/>
              <a:t>In-school suspension</a:t>
            </a:r>
            <a:br>
              <a:rPr lang="en-US" sz="1350" b="1" dirty="0"/>
            </a:b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8</a:t>
            </a:r>
            <a:r>
              <a:rPr lang="en-US" sz="1350" baseline="30000" dirty="0"/>
              <a:t>th</a:t>
            </a:r>
            <a:r>
              <a:rPr lang="en-US" sz="1350" dirty="0"/>
              <a:t> Tardy</a:t>
            </a:r>
            <a:br>
              <a:rPr lang="en-US" sz="1350" dirty="0"/>
            </a:br>
            <a:r>
              <a:rPr lang="en-US" sz="1350" b="1" dirty="0"/>
              <a:t>Social Worker Visit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486994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2FC41-15CA-45BA-BFDC-E4FA7CB83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7011"/>
            <a:ext cx="7886700" cy="1233488"/>
          </a:xfrm>
        </p:spPr>
        <p:txBody>
          <a:bodyPr>
            <a:noAutofit/>
          </a:bodyPr>
          <a:lstStyle/>
          <a:p>
            <a:pPr lvl="0"/>
            <a:br>
              <a:rPr lang="en-US" sz="1600" dirty="0">
                <a:solidFill>
                  <a:srgbClr val="002060"/>
                </a:solidFill>
              </a:rPr>
            </a:b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*</a:t>
            </a:r>
            <a:r>
              <a:rPr lang="en-US" sz="2000" b="1" dirty="0">
                <a:solidFill>
                  <a:srgbClr val="002060"/>
                </a:solidFill>
              </a:rPr>
              <a:t>Virtual instruction students </a:t>
            </a:r>
            <a:r>
              <a:rPr lang="en-US" sz="2000" dirty="0">
                <a:solidFill>
                  <a:srgbClr val="002060"/>
                </a:solidFill>
              </a:rPr>
              <a:t>will be counted as present if they meet the 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criteria below for engagement.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*Otherwise students will be counted as absent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BE3004-C10A-42E0-B6C7-6AB5E20AE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219200"/>
            <a:ext cx="4953000" cy="38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06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Welcome to Curriculum Night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Kindergarten Teachers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28700"/>
            <a:ext cx="8153400" cy="4800600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Kathy </a:t>
            </a:r>
            <a:r>
              <a:rPr lang="en-US" dirty="0" err="1">
                <a:solidFill>
                  <a:srgbClr val="C00000"/>
                </a:solidFill>
              </a:rPr>
              <a:t>Congram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		</a:t>
            </a:r>
            <a:r>
              <a:rPr lang="en-US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kcongram@lcisd.org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Basheer Khan</a:t>
            </a:r>
            <a:r>
              <a:rPr lang="en-US" dirty="0"/>
              <a:t>		</a:t>
            </a:r>
            <a:r>
              <a:rPr lang="en-US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basheer.khan@lcisd.org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Shelly Doherty </a:t>
            </a:r>
            <a:r>
              <a:rPr lang="en-US" dirty="0"/>
              <a:t>		</a:t>
            </a:r>
            <a:r>
              <a:rPr lang="en-US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sdoherty@lcisd.or</a:t>
            </a:r>
            <a:r>
              <a:rPr lang="en-US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Keshia Hammond </a:t>
            </a:r>
            <a:r>
              <a:rPr lang="en-US" dirty="0"/>
              <a:t>	</a:t>
            </a:r>
            <a:r>
              <a:rPr lang="en-US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lhammond@lcisd.org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Natalie Stark </a:t>
            </a:r>
            <a:r>
              <a:rPr lang="en-US" dirty="0"/>
              <a:t>		</a:t>
            </a:r>
            <a:r>
              <a:rPr lang="en-US" u="sng" dirty="0" err="1">
                <a:solidFill>
                  <a:srgbClr val="002060"/>
                </a:solidFill>
              </a:rPr>
              <a:t>natalie.stark@lcisd.org</a:t>
            </a:r>
            <a:endParaRPr lang="en-US" u="sng" dirty="0">
              <a:solidFill>
                <a:srgbClr val="002060"/>
              </a:solidFill>
            </a:endParaRPr>
          </a:p>
          <a:p>
            <a:endParaRPr lang="en-US" dirty="0"/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13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69593"/>
            <a:ext cx="6858000" cy="839514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Uniform Dress Code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295400"/>
            <a:ext cx="6858000" cy="3471149"/>
          </a:xfrm>
        </p:spPr>
        <p:txBody>
          <a:bodyPr>
            <a:normAutofit fontScale="55000" lnSpcReduction="20000"/>
          </a:bodyPr>
          <a:lstStyle/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Red, white, light blue or navy blue collared shirts &amp; 2019-2020 Spirit shirts are allowed.  Tops may not have any visible logos.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Viewable undershirts should be one of the uniform shirt colors. 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Shirts purchased before 2020-2021 are not valid for the current school year.  This includes Field Day shirts, 2015-20 Spirit Shirts, 2015-20 Club Frost Shirts, etc. and are not in dress code.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Sweaters and jackets must be solid red, navy, black, khaki or white. 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Khaki, navy, black, blue denim slacks, shorts, skirts, </a:t>
            </a:r>
            <a:r>
              <a:rPr lang="en-US" dirty="0" err="1">
                <a:solidFill>
                  <a:schemeClr val="tx1"/>
                </a:solidFill>
              </a:rPr>
              <a:t>skorts</a:t>
            </a:r>
            <a:r>
              <a:rPr lang="en-US" dirty="0">
                <a:solidFill>
                  <a:schemeClr val="tx1"/>
                </a:solidFill>
              </a:rPr>
              <a:t> and jumpers are permitted. 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School shirts and sweatshirts are allowed. 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Leggings and tights should be red, black, blue, white or khaki. 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No backless shoes, flip flops, overalls, hats, caps, scarves, skate shoes, sweat pants, or rolling backpacks are allowed.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68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620000" cy="10668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Berlin Sans FB Demi" panose="020E0802020502020306" pitchFamily="34" charset="0"/>
              </a:rPr>
              <a:t>Transportation Changes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4791" y="1600200"/>
            <a:ext cx="6249618" cy="2283034"/>
          </a:xfrm>
        </p:spPr>
        <p:txBody>
          <a:bodyPr>
            <a:normAutofit lnSpcReduction="10000"/>
          </a:bodyPr>
          <a:lstStyle/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If your child requires a transportation change, please send a note to the classroom teacher.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Do not email the teacher regarding these changes.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You may also call the front office but no changes will be made after 2:00 p.m.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22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0"/>
            <a:ext cx="6858000" cy="815866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Safety Awareness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0919" y="1066800"/>
            <a:ext cx="6339438" cy="4403834"/>
          </a:xfrm>
        </p:spPr>
        <p:txBody>
          <a:bodyPr>
            <a:normAutofit fontScale="775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1950" dirty="0">
                <a:solidFill>
                  <a:schemeClr val="tx1"/>
                </a:solidFill>
              </a:rPr>
              <a:t>A campus crisis team is in place at all campuses in the district.  The Frost team consists of administrators, office staff and facilitators/specialists.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1950" dirty="0">
                <a:solidFill>
                  <a:schemeClr val="tx1"/>
                </a:solidFill>
              </a:rPr>
              <a:t>Campus Emergency Procedures Training was completed with the staff on 9/2/20.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1950" dirty="0">
                <a:solidFill>
                  <a:schemeClr val="tx1"/>
                </a:solidFill>
              </a:rPr>
              <a:t>District staff training is underway </a:t>
            </a:r>
          </a:p>
          <a:p>
            <a:pPr marL="685800" lvl="1" indent="-342900" algn="l">
              <a:buFont typeface="Wingdings" panose="05000000000000000000" pitchFamily="2" charset="2"/>
              <a:buChar char="§"/>
            </a:pPr>
            <a:r>
              <a:rPr lang="en-US" sz="1950" dirty="0">
                <a:solidFill>
                  <a:schemeClr val="tx1"/>
                </a:solidFill>
              </a:rPr>
              <a:t>Staff will complete district training requirements by 9/30/20</a:t>
            </a:r>
          </a:p>
          <a:p>
            <a:pPr marL="1028700" lvl="2" indent="-342900" algn="l">
              <a:buFont typeface="Wingdings" panose="05000000000000000000" pitchFamily="2" charset="2"/>
              <a:buChar char="§"/>
            </a:pPr>
            <a:r>
              <a:rPr lang="en-US" sz="1950" dirty="0">
                <a:solidFill>
                  <a:schemeClr val="tx1"/>
                </a:solidFill>
              </a:rPr>
              <a:t>Blood Borne Pathogens</a:t>
            </a:r>
          </a:p>
          <a:p>
            <a:pPr marL="1028700" lvl="2" indent="-342900" algn="l">
              <a:buFont typeface="Wingdings" panose="05000000000000000000" pitchFamily="2" charset="2"/>
              <a:buChar char="§"/>
            </a:pPr>
            <a:r>
              <a:rPr lang="en-US" sz="1950" dirty="0">
                <a:solidFill>
                  <a:schemeClr val="tx1"/>
                </a:solidFill>
              </a:rPr>
              <a:t>Child Abuse</a:t>
            </a:r>
          </a:p>
          <a:p>
            <a:pPr marL="1028700" lvl="2" indent="-342900" algn="l">
              <a:buFont typeface="Wingdings" panose="05000000000000000000" pitchFamily="2" charset="2"/>
              <a:buChar char="§"/>
            </a:pPr>
            <a:r>
              <a:rPr lang="en-US" sz="1950" dirty="0">
                <a:solidFill>
                  <a:schemeClr val="tx1"/>
                </a:solidFill>
              </a:rPr>
              <a:t>Emergency Go Kit Training</a:t>
            </a:r>
          </a:p>
          <a:p>
            <a:pPr marL="1028700" lvl="2" indent="-342900" algn="l">
              <a:buFont typeface="Wingdings" panose="05000000000000000000" pitchFamily="2" charset="2"/>
              <a:buChar char="§"/>
            </a:pPr>
            <a:r>
              <a:rPr lang="en-US" sz="1950" dirty="0">
                <a:solidFill>
                  <a:schemeClr val="tx1"/>
                </a:solidFill>
              </a:rPr>
              <a:t>Suicide Prevention</a:t>
            </a:r>
          </a:p>
          <a:p>
            <a:pPr marL="1028700" lvl="2" indent="-342900" algn="l">
              <a:buFont typeface="Wingdings" panose="05000000000000000000" pitchFamily="2" charset="2"/>
              <a:buChar char="§"/>
            </a:pPr>
            <a:r>
              <a:rPr lang="en-US" sz="1950" dirty="0">
                <a:solidFill>
                  <a:schemeClr val="tx1"/>
                </a:solidFill>
              </a:rPr>
              <a:t>Bullying</a:t>
            </a:r>
          </a:p>
          <a:p>
            <a:pPr marL="1028700" lvl="2" indent="-342900" algn="l">
              <a:buFont typeface="Wingdings" panose="05000000000000000000" pitchFamily="2" charset="2"/>
              <a:buChar char="§"/>
            </a:pPr>
            <a:r>
              <a:rPr lang="en-US" sz="1950" dirty="0">
                <a:solidFill>
                  <a:schemeClr val="tx1"/>
                </a:solidFill>
              </a:rPr>
              <a:t>FERPA - Confidentiality of Records</a:t>
            </a:r>
          </a:p>
          <a:p>
            <a:pPr marL="1028700" lvl="2" indent="-342900" algn="l">
              <a:buFont typeface="Wingdings" panose="05000000000000000000" pitchFamily="2" charset="2"/>
              <a:buChar char="§"/>
            </a:pPr>
            <a:r>
              <a:rPr lang="en-US" sz="1950" dirty="0">
                <a:solidFill>
                  <a:schemeClr val="tx1"/>
                </a:solidFill>
              </a:rPr>
              <a:t>Texas Cybersecurity</a:t>
            </a:r>
          </a:p>
          <a:p>
            <a:pPr marL="1028700" lvl="2" indent="-342900" algn="l">
              <a:buFont typeface="Wingdings" panose="05000000000000000000" pitchFamily="2" charset="2"/>
              <a:buChar char="§"/>
            </a:pPr>
            <a:r>
              <a:rPr lang="en-US" sz="1950" dirty="0">
                <a:solidFill>
                  <a:schemeClr val="tx1"/>
                </a:solidFill>
              </a:rPr>
              <a:t>Health Emergencies</a:t>
            </a:r>
          </a:p>
          <a:p>
            <a:pPr marL="685800" lvl="1" indent="-342900" algn="l">
              <a:buFont typeface="Wingdings" panose="05000000000000000000" pitchFamily="2" charset="2"/>
              <a:buChar char="§"/>
            </a:pPr>
            <a:r>
              <a:rPr lang="en-US" sz="1950" dirty="0">
                <a:solidFill>
                  <a:schemeClr val="tx1"/>
                </a:solidFill>
              </a:rPr>
              <a:t>Fire Drills will take place monthly</a:t>
            </a:r>
          </a:p>
          <a:p>
            <a:pPr marL="685800" lvl="1" indent="-342900" algn="l">
              <a:buFont typeface="Wingdings" panose="05000000000000000000" pitchFamily="2" charset="2"/>
              <a:buChar char="§"/>
            </a:pPr>
            <a:r>
              <a:rPr lang="en-US" sz="1950" dirty="0">
                <a:solidFill>
                  <a:schemeClr val="tx1"/>
                </a:solidFill>
              </a:rPr>
              <a:t>Additional drills are conducted each semester such as Lockdown, Duck and Cover, Evacuation, &amp; Shelter-in-Place</a:t>
            </a:r>
          </a:p>
          <a:p>
            <a:pPr lvl="1" algn="l"/>
            <a:endParaRPr lang="en-US" sz="2550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27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620000" cy="10668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+mn-lt"/>
              </a:rPr>
              <a:t>Personal Items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4791" y="1600200"/>
            <a:ext cx="6249618" cy="22830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Please make sure your child's name is on all personal items, such as supplies, lunch kits, sweaters, jackets, etc.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827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Newsletters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914400"/>
            <a:ext cx="7924800" cy="53340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Newsletters can be accessed through Canvas this year.  Canvas is the Lamar CISD online learning portal. Newsletters will be uploaded to Canvas as an announcement for you to view.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2FFAD-1846-4AB0-8DEF-EB90F0860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07" y="2057400"/>
            <a:ext cx="3977293" cy="480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5A2B18-49C6-42C9-BDEF-1E6CE58DD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23953"/>
            <a:ext cx="3977293" cy="484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759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81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End of Year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104900"/>
            <a:ext cx="7708392" cy="5181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Good Citizenship Medal</a:t>
            </a:r>
          </a:p>
          <a:p>
            <a:pPr marL="82296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(All S’s in Conduct)</a:t>
            </a:r>
          </a:p>
          <a:p>
            <a:pPr marL="82296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82296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Sight Word Medal</a:t>
            </a:r>
          </a:p>
          <a:p>
            <a:pPr marL="82296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82296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Science Expo Trophy</a:t>
            </a:r>
          </a:p>
        </p:txBody>
      </p:sp>
    </p:spTree>
    <p:extLst>
      <p:ext uri="{BB962C8B-B14F-4D97-AF65-F5344CB8AC3E}">
        <p14:creationId xmlns:p14="http://schemas.microsoft.com/office/powerpoint/2010/main" val="96303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Nine Week Behavior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49808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		Infraction chart by grade level:</a:t>
            </a:r>
          </a:p>
          <a:p>
            <a:pPr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</a:rPr>
              <a:t>Conduct grades will include infractions received for no homework.  Office referrals will be counted as 9 infractions. Therefore, a student will receive no better than an “N” in conduct in nine weeks where behavior has resulted in an office referral.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1516380"/>
          <a:ext cx="6096000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Grade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Expectations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Kindergarten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 = 0-8 color</a:t>
                      </a:r>
                      <a:r>
                        <a:rPr lang="en-US" baseline="0" dirty="0"/>
                        <a:t> changes/</a:t>
                      </a:r>
                      <a:r>
                        <a:rPr lang="en-US" dirty="0"/>
                        <a:t>infractions</a:t>
                      </a:r>
                    </a:p>
                    <a:p>
                      <a:r>
                        <a:rPr lang="en-US" dirty="0"/>
                        <a:t>N =</a:t>
                      </a:r>
                      <a:r>
                        <a:rPr lang="en-US" baseline="0" dirty="0"/>
                        <a:t> 9+ color changes/infractions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</a:t>
                      </a:r>
                      <a:r>
                        <a:rPr lang="en-US" baseline="0" dirty="0"/>
                        <a:t> other grades</a:t>
                      </a:r>
                    </a:p>
                    <a:p>
                      <a:r>
                        <a:rPr lang="en-US" baseline="0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baseline="0" dirty="0"/>
                        <a:t>-5</a:t>
                      </a:r>
                      <a:r>
                        <a:rPr lang="en-US" baseline="30000" dirty="0"/>
                        <a:t>th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 =</a:t>
                      </a:r>
                      <a:r>
                        <a:rPr lang="en-US" baseline="0" dirty="0"/>
                        <a:t> 0-8 color changes/infractions</a:t>
                      </a:r>
                    </a:p>
                    <a:p>
                      <a:r>
                        <a:rPr lang="en-US" baseline="0" dirty="0"/>
                        <a:t>N = 9-12 color changes/infractions </a:t>
                      </a:r>
                    </a:p>
                    <a:p>
                      <a:r>
                        <a:rPr lang="en-US" dirty="0"/>
                        <a:t>U = 13+ color changes/infractions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80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Kindergarten Grading Scale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048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 - Satisfactory</a:t>
            </a:r>
            <a:r>
              <a:rPr lang="en-US" dirty="0">
                <a:solidFill>
                  <a:schemeClr val="tx1"/>
                </a:solidFill>
              </a:rPr>
              <a:t> - indicated achievement is within the range of expectations for the child's age and grade placement</a:t>
            </a:r>
          </a:p>
          <a:p>
            <a:r>
              <a:rPr lang="en-US" b="1" dirty="0">
                <a:solidFill>
                  <a:schemeClr val="tx1"/>
                </a:solidFill>
              </a:rPr>
              <a:t>N - Needs Improvement </a:t>
            </a:r>
            <a:r>
              <a:rPr lang="en-US" dirty="0">
                <a:solidFill>
                  <a:schemeClr val="tx1"/>
                </a:solidFill>
              </a:rPr>
              <a:t>- indicates  that the child is having difficulty in the skill areas marked</a:t>
            </a:r>
          </a:p>
          <a:p>
            <a:r>
              <a:rPr lang="en-US" b="1" dirty="0">
                <a:solidFill>
                  <a:schemeClr val="tx1"/>
                </a:solidFill>
              </a:rPr>
              <a:t>U  - Unsatisfactory </a:t>
            </a:r>
            <a:r>
              <a:rPr lang="en-US" dirty="0">
                <a:solidFill>
                  <a:schemeClr val="tx1"/>
                </a:solidFill>
              </a:rPr>
              <a:t>- indicates the child is having serious difficulty in the skills areas marked</a:t>
            </a:r>
          </a:p>
          <a:p>
            <a:pPr marL="82296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6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1219200"/>
            <a:ext cx="72390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>
              <a:buClr>
                <a:schemeClr val="accent1"/>
              </a:buClr>
            </a:pPr>
            <a:r>
              <a:rPr lang="en-US" sz="2000" dirty="0"/>
              <a:t>Texas Essential Knowledge and Skills</a:t>
            </a:r>
          </a:p>
          <a:p>
            <a:pPr lvl="1"/>
            <a:r>
              <a:rPr lang="en-US" sz="2000" u="sng" dirty="0"/>
              <a:t>http://ritter.tea.state.tx.us/teks</a:t>
            </a:r>
          </a:p>
          <a:p>
            <a:pPr lvl="1">
              <a:buFont typeface="Arial" pitchFamily="34" charset="0"/>
              <a:buChar char="•"/>
            </a:pPr>
            <a:endParaRPr lang="en-US" sz="2000" dirty="0"/>
          </a:p>
          <a:p>
            <a:pPr marL="342900" lvl="1">
              <a:buClr>
                <a:schemeClr val="accent1"/>
              </a:buClr>
            </a:pPr>
            <a:r>
              <a:rPr lang="en-US" sz="2000" dirty="0"/>
              <a:t>Integrates Reading, Language Arts, Math, Science, and Social Studies</a:t>
            </a:r>
          </a:p>
          <a:p>
            <a:pPr lvl="1">
              <a:buClr>
                <a:schemeClr val="accent1"/>
              </a:buClr>
            </a:pPr>
            <a:endParaRPr lang="en-US" sz="2000" dirty="0"/>
          </a:p>
          <a:p>
            <a:pPr marL="342900" lvl="1">
              <a:buClr>
                <a:schemeClr val="accent1"/>
              </a:buClr>
            </a:pPr>
            <a:r>
              <a:rPr lang="en-US" sz="2000" dirty="0"/>
              <a:t>Report card is based on mastery of 9 week Skills Checklist</a:t>
            </a:r>
          </a:p>
          <a:p>
            <a:pPr lvl="1">
              <a:buClr>
                <a:schemeClr val="accent1"/>
              </a:buClr>
            </a:pPr>
            <a:endParaRPr lang="en-US" sz="2000" dirty="0"/>
          </a:p>
          <a:p>
            <a:pPr marL="342900" lvl="1">
              <a:buClr>
                <a:schemeClr val="accent1"/>
              </a:buClr>
            </a:pPr>
            <a:r>
              <a:rPr lang="en-US" sz="2000" dirty="0"/>
              <a:t>Mid nine weeks progress report assessed after 4 ½ weeks of each nine weeks</a:t>
            </a:r>
          </a:p>
          <a:p>
            <a:pPr marL="557213" lvl="1" indent="-214313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17320" y="228600"/>
            <a:ext cx="749808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400" b="1" dirty="0">
                <a:solidFill>
                  <a:srgbClr val="002060"/>
                </a:solidFill>
              </a:rPr>
              <a:t>Kindergarten Curriculum		</a:t>
            </a:r>
          </a:p>
        </p:txBody>
      </p:sp>
    </p:spTree>
    <p:extLst>
      <p:ext uri="{BB962C8B-B14F-4D97-AF65-F5344CB8AC3E}">
        <p14:creationId xmlns:p14="http://schemas.microsoft.com/office/powerpoint/2010/main" val="3359939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Guided Reading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800"/>
            <a:ext cx="8229600" cy="3048000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As part of our Balanced Literacy curriculum, teachers will differentiate reading instruction through Guided Reading. </a:t>
            </a:r>
          </a:p>
          <a:p>
            <a:pPr marL="82296" indent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marL="82296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Teachers will use assessment data to plan and adjust small group Guided Reading lessons. Groups will be flexible and will focus on specific strategies and skills needed by students. </a:t>
            </a:r>
          </a:p>
          <a:p>
            <a:pPr marL="82296" indent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marL="82296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Students will rotate between literacy-based activities, independent reading, and meeting with the teacher as part of our Reader’s Workshop approach. </a:t>
            </a:r>
          </a:p>
          <a:p>
            <a:pPr marL="82296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8044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Guided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714488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Implementation of guided math consists of: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300" dirty="0">
                <a:solidFill>
                  <a:schemeClr val="tx1"/>
                </a:solidFill>
              </a:rPr>
              <a:t>Whole group instruction: 3-4 days a week, primarily to introduce a new concept or topic</a:t>
            </a:r>
          </a:p>
          <a:p>
            <a:pPr lvl="1">
              <a:buFont typeface="Wingdings" pitchFamily="2" charset="2"/>
              <a:buChar char="q"/>
            </a:pPr>
            <a:r>
              <a:rPr lang="en-US" sz="2300" dirty="0">
                <a:solidFill>
                  <a:schemeClr val="tx1"/>
                </a:solidFill>
              </a:rPr>
              <a:t> Small group instruction:  3-4 days a week so that teachers can effectively monitor student understanding and tailor instruction to meet needs of all students</a:t>
            </a:r>
          </a:p>
          <a:p>
            <a:pPr lvl="1">
              <a:buFont typeface="Wingdings" pitchFamily="2" charset="2"/>
              <a:buChar char="q"/>
            </a:pPr>
            <a:r>
              <a:rPr lang="en-US" sz="2300" dirty="0">
                <a:solidFill>
                  <a:schemeClr val="tx1"/>
                </a:solidFill>
              </a:rPr>
              <a:t>Math workstations:  3-4 days a week during the guided math cycle</a:t>
            </a:r>
          </a:p>
          <a:p>
            <a:pPr lvl="1">
              <a:buFont typeface="Wingdings" pitchFamily="2" charset="2"/>
              <a:buChar char="q"/>
            </a:pPr>
            <a:r>
              <a:rPr lang="en-US" sz="2300" dirty="0">
                <a:solidFill>
                  <a:schemeClr val="tx1"/>
                </a:solidFill>
              </a:rPr>
              <a:t>Fact Fluency:  3-4 days a week during the guided math cycle</a:t>
            </a:r>
          </a:p>
        </p:txBody>
      </p:sp>
    </p:spTree>
    <p:extLst>
      <p:ext uri="{BB962C8B-B14F-4D97-AF65-F5344CB8AC3E}">
        <p14:creationId xmlns:p14="http://schemas.microsoft.com/office/powerpoint/2010/main" val="4269881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9949"/>
            <a:ext cx="7863840" cy="85930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LCISD Problem Solving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680" y="1143000"/>
            <a:ext cx="7406640" cy="50292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In mathematics, students continually use problem-solving, language and communication, and reasoning (justification and proof) to make connections within and outside mathematics.  The LCISD problem solving model is a method in which students can read a problem, rewrite it, decide who or what the problem is about, draw a model and then solve the problem.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52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1720</Words>
  <Application>Microsoft Office PowerPoint</Application>
  <PresentationFormat>On-screen Show (4:3)</PresentationFormat>
  <Paragraphs>205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Adobe Caslon Pro Bold</vt:lpstr>
      <vt:lpstr>Arial</vt:lpstr>
      <vt:lpstr>Berlin Sans FB Demi</vt:lpstr>
      <vt:lpstr>Calibri</vt:lpstr>
      <vt:lpstr>Symbol</vt:lpstr>
      <vt:lpstr>Wingdings</vt:lpstr>
      <vt:lpstr>Office Theme</vt:lpstr>
      <vt:lpstr>PowerPoint Presentation</vt:lpstr>
      <vt:lpstr>FRIENDS</vt:lpstr>
      <vt:lpstr>Welcome to Curriculum Night Kindergarten Teachers</vt:lpstr>
      <vt:lpstr>Nine Week Behavior Expectations</vt:lpstr>
      <vt:lpstr>Kindergarten Grading Scale</vt:lpstr>
      <vt:lpstr>PowerPoint Presentation</vt:lpstr>
      <vt:lpstr>Guided Reading </vt:lpstr>
      <vt:lpstr>Guided Math</vt:lpstr>
      <vt:lpstr>LCISD Problem Solving Model</vt:lpstr>
      <vt:lpstr>PowerPoint Presentation</vt:lpstr>
      <vt:lpstr>Problem Solving at Frost Elementary</vt:lpstr>
      <vt:lpstr>Poetry Journals</vt:lpstr>
      <vt:lpstr>Kindergarten Word Study</vt:lpstr>
      <vt:lpstr>Kindergarten Word Study</vt:lpstr>
      <vt:lpstr>Kindergarten GRA Reading Assessment</vt:lpstr>
      <vt:lpstr>Raz-Kids </vt:lpstr>
      <vt:lpstr>ELEMENTARY Virtual Instruction </vt:lpstr>
      <vt:lpstr>Sample Daily Virtual Schedule</vt:lpstr>
      <vt:lpstr>Skyward Family Access</vt:lpstr>
      <vt:lpstr>Parent Conference Dates  </vt:lpstr>
      <vt:lpstr>Snack</vt:lpstr>
      <vt:lpstr>Important Information</vt:lpstr>
      <vt:lpstr>Friend of the Week</vt:lpstr>
      <vt:lpstr>Birthday Guidelines</vt:lpstr>
      <vt:lpstr>Tardy Policy</vt:lpstr>
      <vt:lpstr>Attendance Policy </vt:lpstr>
      <vt:lpstr>PowerPoint Presentation</vt:lpstr>
      <vt:lpstr>Response to On Campus Absences</vt:lpstr>
      <vt:lpstr>  *Virtual instruction students will be counted as present if they meet the  criteria below for engagement. *Otherwise students will be counted as absent </vt:lpstr>
      <vt:lpstr>Uniform Dress Code</vt:lpstr>
      <vt:lpstr>Transportation Changes </vt:lpstr>
      <vt:lpstr>Safety Awareness </vt:lpstr>
      <vt:lpstr>Personal Items</vt:lpstr>
      <vt:lpstr>Newsletters</vt:lpstr>
      <vt:lpstr>End of Year Awards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M. Polk</dc:creator>
  <cp:lastModifiedBy>Shannon Hood</cp:lastModifiedBy>
  <cp:revision>13</cp:revision>
  <dcterms:created xsi:type="dcterms:W3CDTF">2020-09-08T20:05:42Z</dcterms:created>
  <dcterms:modified xsi:type="dcterms:W3CDTF">2020-09-14T17:34:36Z</dcterms:modified>
</cp:coreProperties>
</file>