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  <p:sldMasterId id="2147483797" r:id="rId3"/>
  </p:sldMasterIdLst>
  <p:notesMasterIdLst>
    <p:notesMasterId r:id="rId54"/>
  </p:notesMasterIdLst>
  <p:handoutMasterIdLst>
    <p:handoutMasterId r:id="rId55"/>
  </p:handoutMasterIdLst>
  <p:sldIdLst>
    <p:sldId id="345" r:id="rId4"/>
    <p:sldId id="303" r:id="rId5"/>
    <p:sldId id="348" r:id="rId6"/>
    <p:sldId id="294" r:id="rId7"/>
    <p:sldId id="286" r:id="rId8"/>
    <p:sldId id="285" r:id="rId9"/>
    <p:sldId id="304" r:id="rId10"/>
    <p:sldId id="296" r:id="rId11"/>
    <p:sldId id="287" r:id="rId12"/>
    <p:sldId id="290" r:id="rId13"/>
    <p:sldId id="259" r:id="rId14"/>
    <p:sldId id="305" r:id="rId15"/>
    <p:sldId id="324" r:id="rId16"/>
    <p:sldId id="325" r:id="rId17"/>
    <p:sldId id="313" r:id="rId18"/>
    <p:sldId id="329" r:id="rId19"/>
    <p:sldId id="314" r:id="rId20"/>
    <p:sldId id="339" r:id="rId21"/>
    <p:sldId id="340" r:id="rId22"/>
    <p:sldId id="342" r:id="rId23"/>
    <p:sldId id="341" r:id="rId24"/>
    <p:sldId id="343" r:id="rId25"/>
    <p:sldId id="331" r:id="rId26"/>
    <p:sldId id="332" r:id="rId27"/>
    <p:sldId id="333" r:id="rId28"/>
    <p:sldId id="334" r:id="rId29"/>
    <p:sldId id="330" r:id="rId30"/>
    <p:sldId id="335" r:id="rId31"/>
    <p:sldId id="336" r:id="rId32"/>
    <p:sldId id="337" r:id="rId33"/>
    <p:sldId id="350" r:id="rId34"/>
    <p:sldId id="352" r:id="rId35"/>
    <p:sldId id="353" r:id="rId36"/>
    <p:sldId id="355" r:id="rId37"/>
    <p:sldId id="356" r:id="rId38"/>
    <p:sldId id="357" r:id="rId39"/>
    <p:sldId id="358" r:id="rId40"/>
    <p:sldId id="362" r:id="rId41"/>
    <p:sldId id="363" r:id="rId42"/>
    <p:sldId id="364" r:id="rId43"/>
    <p:sldId id="373" r:id="rId44"/>
    <p:sldId id="346" r:id="rId45"/>
    <p:sldId id="295" r:id="rId46"/>
    <p:sldId id="291" r:id="rId47"/>
    <p:sldId id="328" r:id="rId48"/>
    <p:sldId id="367" r:id="rId49"/>
    <p:sldId id="368" r:id="rId50"/>
    <p:sldId id="369" r:id="rId51"/>
    <p:sldId id="284" r:id="rId52"/>
    <p:sldId id="270" r:id="rId5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EE2212"/>
    <a:srgbClr val="CC6600"/>
    <a:srgbClr val="FFCC00"/>
    <a:srgbClr val="FFCC66"/>
    <a:srgbClr val="FFFFCC"/>
    <a:srgbClr val="FFFF99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6" autoAdjust="0"/>
    <p:restoredTop sz="94660"/>
  </p:normalViewPr>
  <p:slideViewPr>
    <p:cSldViewPr>
      <p:cViewPr varScale="1">
        <p:scale>
          <a:sx n="110" d="100"/>
          <a:sy n="110" d="100"/>
        </p:scale>
        <p:origin x="170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6C760-A968-431B-87E8-741A312EB463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E9D20-C90A-413F-A1F2-2A9DF0695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7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9E492-B02A-449F-9978-78143040B31A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19073-7A56-4AE1-851A-440D64DCC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0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19073-7A56-4AE1-851A-440D64DCC9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95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19073-7A56-4AE1-851A-440D64DCC9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74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3E3D-53E1-5F43-8E5C-C57BD466800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02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3E3D-53E1-5F43-8E5C-C57BD466800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96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3E3D-53E1-5F43-8E5C-C57BD466800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70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3E3D-53E1-5F43-8E5C-C57BD46680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50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3E3D-53E1-5F43-8E5C-C57BD466800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131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3E3D-53E1-5F43-8E5C-C57BD466800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97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3E3D-53E1-5F43-8E5C-C57BD4668006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3930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3E3D-53E1-5F43-8E5C-C57BD4668006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4414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3E3D-53E1-5F43-8E5C-C57BD4668006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813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19073-7A56-4AE1-851A-440D64DCC9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517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3E3D-53E1-5F43-8E5C-C57BD466800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235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3E3D-53E1-5F43-8E5C-C57BD46680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274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B9CA2-A31A-47F7-B19B-B31CD3C13322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174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B9CA2-A31A-47F7-B19B-B31CD3C1332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5112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B9CA2-A31A-47F7-B19B-B31CD3C1332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304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3E3D-53E1-5F43-8E5C-C57BD466800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140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3E3D-53E1-5F43-8E5C-C57BD466800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522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3E3D-53E1-5F43-8E5C-C57BD466800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238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8E7EA-47FD-4491-BD13-D963B8BF7C0F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335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85E82-BDE5-45A2-ADAE-5D3BC911D86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75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19073-7A56-4AE1-851A-440D64DCC9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531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85E82-BDE5-45A2-ADAE-5D3BC911D86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215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85E82-BDE5-45A2-ADAE-5D3BC911D86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209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85E82-BDE5-45A2-ADAE-5D3BC911D86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899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85E82-BDE5-45A2-ADAE-5D3BC911D86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995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85E82-BDE5-45A2-ADAE-5D3BC911D86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230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85E82-BDE5-45A2-ADAE-5D3BC911D86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556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85E82-BDE5-45A2-ADAE-5D3BC911D86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952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85E82-BDE5-45A2-ADAE-5D3BC911D86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347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85E82-BDE5-45A2-ADAE-5D3BC911D86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683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19073-7A56-4AE1-851A-440D64DCC99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64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19073-7A56-4AE1-851A-440D64DCC9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823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19073-7A56-4AE1-851A-440D64DCC99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340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19073-7A56-4AE1-851A-440D64DCC99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338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19073-7A56-4AE1-851A-440D64DCC99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934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19073-7A56-4AE1-851A-440D64DCC99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36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19073-7A56-4AE1-851A-440D64DCC9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03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19073-7A56-4AE1-851A-440D64DCC9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72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19073-7A56-4AE1-851A-440D64DCC9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28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19073-7A56-4AE1-851A-440D64DCC9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96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19073-7A56-4AE1-851A-440D64DCC9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52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561D-8E09-49B1-A3AE-366611EB94FA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6BC6-F452-456C-ABE2-190E33054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9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561D-8E09-49B1-A3AE-366611EB94FA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6BC6-F452-456C-ABE2-190E33054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33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561D-8E09-49B1-A3AE-366611EB94FA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6BC6-F452-456C-ABE2-190E33054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A165-585E-694E-9094-C1F51B8E6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6B47-CE22-6E4D-A751-050ECF420F00}" type="slidenum">
              <a:rPr lang="en-US" smtClean="0">
                <a:solidFill>
                  <a:srgbClr val="4A66AC"/>
                </a:solidFill>
              </a:rPr>
              <a:pPr/>
              <a:t>‹#›</a:t>
            </a:fld>
            <a:endParaRPr lang="en-US" dirty="0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51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A165-585E-694E-9094-C1F51B8E6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6B47-CE22-6E4D-A751-050ECF420F00}" type="slidenum">
              <a:rPr lang="en-US" smtClean="0">
                <a:solidFill>
                  <a:srgbClr val="4A66AC"/>
                </a:solidFill>
              </a:rPr>
              <a:pPr/>
              <a:t>‹#›</a:t>
            </a:fld>
            <a:endParaRPr lang="en-US" dirty="0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80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A165-585E-694E-9094-C1F51B8E6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6B47-CE22-6E4D-A751-050ECF420F00}" type="slidenum">
              <a:rPr lang="en-US" smtClean="0">
                <a:solidFill>
                  <a:srgbClr val="4A66AC"/>
                </a:solidFill>
              </a:rPr>
              <a:pPr/>
              <a:t>‹#›</a:t>
            </a:fld>
            <a:endParaRPr lang="en-US" dirty="0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60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A165-585E-694E-9094-C1F51B8E6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6B47-CE22-6E4D-A751-050ECF420F00}" type="slidenum">
              <a:rPr lang="en-US" smtClean="0">
                <a:solidFill>
                  <a:srgbClr val="4A66AC"/>
                </a:solidFill>
              </a:rPr>
              <a:pPr/>
              <a:t>‹#›</a:t>
            </a:fld>
            <a:endParaRPr lang="en-US" dirty="0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8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A165-585E-694E-9094-C1F51B8E6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6B47-CE22-6E4D-A751-050ECF420F00}" type="slidenum">
              <a:rPr lang="en-US" smtClean="0">
                <a:solidFill>
                  <a:srgbClr val="4A66AC"/>
                </a:solidFill>
              </a:rPr>
              <a:pPr/>
              <a:t>‹#›</a:t>
            </a:fld>
            <a:endParaRPr lang="en-US" dirty="0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160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A165-585E-694E-9094-C1F51B8E6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6B47-CE22-6E4D-A751-050ECF420F00}" type="slidenum">
              <a:rPr lang="en-US" smtClean="0">
                <a:solidFill>
                  <a:srgbClr val="4A66AC"/>
                </a:solidFill>
              </a:rPr>
              <a:pPr/>
              <a:t>‹#›</a:t>
            </a:fld>
            <a:endParaRPr lang="en-US" dirty="0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982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A165-585E-694E-9094-C1F51B8E6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6B47-CE22-6E4D-A751-050ECF420F00}" type="slidenum">
              <a:rPr lang="en-US" smtClean="0">
                <a:solidFill>
                  <a:srgbClr val="4A66AC"/>
                </a:solidFill>
              </a:rPr>
              <a:pPr/>
              <a:t>‹#›</a:t>
            </a:fld>
            <a:endParaRPr lang="en-US" dirty="0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49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A165-585E-694E-9094-C1F51B8E6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6B47-CE22-6E4D-A751-050ECF420F00}" type="slidenum">
              <a:rPr lang="en-US" smtClean="0">
                <a:solidFill>
                  <a:srgbClr val="4A66AC"/>
                </a:solidFill>
              </a:rPr>
              <a:pPr/>
              <a:t>‹#›</a:t>
            </a:fld>
            <a:endParaRPr lang="en-US" dirty="0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27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561D-8E09-49B1-A3AE-366611EB94FA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6BC6-F452-456C-ABE2-190E33054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00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A165-585E-694E-9094-C1F51B8E6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6B47-CE22-6E4D-A751-050ECF420F00}" type="slidenum">
              <a:rPr lang="en-US" smtClean="0">
                <a:solidFill>
                  <a:srgbClr val="4A66AC"/>
                </a:solidFill>
              </a:rPr>
              <a:pPr/>
              <a:t>‹#›</a:t>
            </a:fld>
            <a:endParaRPr lang="en-US" dirty="0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784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A165-585E-694E-9094-C1F51B8E6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6B47-CE22-6E4D-A751-050ECF420F00}" type="slidenum">
              <a:rPr lang="en-US" smtClean="0">
                <a:solidFill>
                  <a:srgbClr val="4A66AC"/>
                </a:solidFill>
              </a:rPr>
              <a:pPr/>
              <a:t>‹#›</a:t>
            </a:fld>
            <a:endParaRPr lang="en-US" dirty="0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372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A165-585E-694E-9094-C1F51B8E6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6B47-CE22-6E4D-A751-050ECF420F00}" type="slidenum">
              <a:rPr lang="en-US" smtClean="0">
                <a:solidFill>
                  <a:srgbClr val="4A66AC"/>
                </a:solidFill>
              </a:rPr>
              <a:pPr/>
              <a:t>‹#›</a:t>
            </a:fld>
            <a:endParaRPr lang="en-US" dirty="0">
              <a:solidFill>
                <a:srgbClr val="4A66A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4A66AC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4A66AC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908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A165-585E-694E-9094-C1F51B8E6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6B47-CE22-6E4D-A751-050ECF420F00}" type="slidenum">
              <a:rPr lang="en-US" smtClean="0">
                <a:solidFill>
                  <a:srgbClr val="4A66AC"/>
                </a:solidFill>
              </a:rPr>
              <a:pPr/>
              <a:t>‹#›</a:t>
            </a:fld>
            <a:endParaRPr lang="en-US" dirty="0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87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A165-585E-694E-9094-C1F51B8E6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6B47-CE22-6E4D-A751-050ECF420F00}" type="slidenum">
              <a:rPr lang="en-US" smtClean="0">
                <a:solidFill>
                  <a:srgbClr val="4A66AC"/>
                </a:solidFill>
              </a:rPr>
              <a:pPr/>
              <a:t>‹#›</a:t>
            </a:fld>
            <a:endParaRPr lang="en-US" dirty="0">
              <a:solidFill>
                <a:srgbClr val="4A66A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4A66AC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4A66AC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4302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A165-585E-694E-9094-C1F51B8E6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6B47-CE22-6E4D-A751-050ECF420F00}" type="slidenum">
              <a:rPr lang="en-US" smtClean="0">
                <a:solidFill>
                  <a:srgbClr val="4A66AC"/>
                </a:solidFill>
              </a:rPr>
              <a:pPr/>
              <a:t>‹#›</a:t>
            </a:fld>
            <a:endParaRPr lang="en-US" dirty="0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288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A165-585E-694E-9094-C1F51B8E6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6B47-CE22-6E4D-A751-050ECF420F00}" type="slidenum">
              <a:rPr lang="en-US" smtClean="0">
                <a:solidFill>
                  <a:srgbClr val="4A66AC"/>
                </a:solidFill>
              </a:rPr>
              <a:pPr/>
              <a:t>‹#›</a:t>
            </a:fld>
            <a:endParaRPr lang="en-US" dirty="0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46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A165-585E-694E-9094-C1F51B8E6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6B47-CE22-6E4D-A751-050ECF420F00}" type="slidenum">
              <a:rPr lang="en-US" smtClean="0">
                <a:solidFill>
                  <a:srgbClr val="4A66AC"/>
                </a:solidFill>
              </a:rPr>
              <a:pPr/>
              <a:t>‹#›</a:t>
            </a:fld>
            <a:endParaRPr lang="en-US" dirty="0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344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A165-585E-694E-9094-C1F51B8E6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6B47-CE22-6E4D-A751-050ECF420F00}" type="slidenum">
              <a:rPr lang="en-US" smtClean="0">
                <a:solidFill>
                  <a:srgbClr val="4A66AC"/>
                </a:solidFill>
              </a:rPr>
              <a:pPr/>
              <a:t>‹#›</a:t>
            </a:fld>
            <a:endParaRPr lang="en-US" dirty="0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0088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A165-585E-694E-9094-C1F51B8E6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6B47-CE22-6E4D-A751-050ECF420F00}" type="slidenum">
              <a:rPr lang="en-US" smtClean="0">
                <a:solidFill>
                  <a:srgbClr val="4A66AC"/>
                </a:solidFill>
              </a:rPr>
              <a:pPr/>
              <a:t>‹#›</a:t>
            </a:fld>
            <a:endParaRPr lang="en-US" dirty="0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561D-8E09-49B1-A3AE-366611EB94FA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6BC6-F452-456C-ABE2-190E33054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82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A165-585E-694E-9094-C1F51B8E6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6B47-CE22-6E4D-A751-050ECF420F00}" type="slidenum">
              <a:rPr lang="en-US" smtClean="0">
                <a:solidFill>
                  <a:srgbClr val="4A66AC"/>
                </a:solidFill>
              </a:rPr>
              <a:pPr/>
              <a:t>‹#›</a:t>
            </a:fld>
            <a:endParaRPr lang="en-US" dirty="0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100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A165-585E-694E-9094-C1F51B8E6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6B47-CE22-6E4D-A751-050ECF420F00}" type="slidenum">
              <a:rPr lang="en-US" smtClean="0">
                <a:solidFill>
                  <a:srgbClr val="4A66AC"/>
                </a:solidFill>
              </a:rPr>
              <a:pPr/>
              <a:t>‹#›</a:t>
            </a:fld>
            <a:endParaRPr lang="en-US" dirty="0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8917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A165-585E-694E-9094-C1F51B8E6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6B47-CE22-6E4D-A751-050ECF420F00}" type="slidenum">
              <a:rPr lang="en-US" smtClean="0">
                <a:solidFill>
                  <a:srgbClr val="4A66AC"/>
                </a:solidFill>
              </a:rPr>
              <a:pPr/>
              <a:t>‹#›</a:t>
            </a:fld>
            <a:endParaRPr lang="en-US" dirty="0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573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A165-585E-694E-9094-C1F51B8E6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6B47-CE22-6E4D-A751-050ECF420F00}" type="slidenum">
              <a:rPr lang="en-US" smtClean="0">
                <a:solidFill>
                  <a:srgbClr val="4A66AC"/>
                </a:solidFill>
              </a:rPr>
              <a:pPr/>
              <a:t>‹#›</a:t>
            </a:fld>
            <a:endParaRPr lang="en-US" dirty="0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0565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A165-585E-694E-9094-C1F51B8E6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6B47-CE22-6E4D-A751-050ECF420F00}" type="slidenum">
              <a:rPr lang="en-US" smtClean="0">
                <a:solidFill>
                  <a:srgbClr val="4A66AC"/>
                </a:solidFill>
              </a:rPr>
              <a:pPr/>
              <a:t>‹#›</a:t>
            </a:fld>
            <a:endParaRPr lang="en-US" dirty="0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9702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A165-585E-694E-9094-C1F51B8E6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6B47-CE22-6E4D-A751-050ECF420F00}" type="slidenum">
              <a:rPr lang="en-US" smtClean="0">
                <a:solidFill>
                  <a:srgbClr val="4A66AC"/>
                </a:solidFill>
              </a:rPr>
              <a:pPr/>
              <a:t>‹#›</a:t>
            </a:fld>
            <a:endParaRPr lang="en-US" dirty="0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94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A165-585E-694E-9094-C1F51B8E6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6B47-CE22-6E4D-A751-050ECF420F00}" type="slidenum">
              <a:rPr lang="en-US" smtClean="0">
                <a:solidFill>
                  <a:srgbClr val="4A66AC"/>
                </a:solidFill>
              </a:rPr>
              <a:pPr/>
              <a:t>‹#›</a:t>
            </a:fld>
            <a:endParaRPr lang="en-US" dirty="0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029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A165-585E-694E-9094-C1F51B8E6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6B47-CE22-6E4D-A751-050ECF420F00}" type="slidenum">
              <a:rPr lang="en-US" smtClean="0">
                <a:solidFill>
                  <a:srgbClr val="4A66AC"/>
                </a:solidFill>
              </a:rPr>
              <a:pPr/>
              <a:t>‹#›</a:t>
            </a:fld>
            <a:endParaRPr lang="en-US" dirty="0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5575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A165-585E-694E-9094-C1F51B8E6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6B47-CE22-6E4D-A751-050ECF420F00}" type="slidenum">
              <a:rPr lang="en-US" smtClean="0">
                <a:solidFill>
                  <a:srgbClr val="4A66AC"/>
                </a:solidFill>
              </a:rPr>
              <a:pPr/>
              <a:t>‹#›</a:t>
            </a:fld>
            <a:endParaRPr lang="en-US" dirty="0">
              <a:solidFill>
                <a:srgbClr val="4A66A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4A66AC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4A66AC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4964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A165-585E-694E-9094-C1F51B8E6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6B47-CE22-6E4D-A751-050ECF420F00}" type="slidenum">
              <a:rPr lang="en-US" smtClean="0">
                <a:solidFill>
                  <a:srgbClr val="4A66AC"/>
                </a:solidFill>
              </a:rPr>
              <a:pPr/>
              <a:t>‹#›</a:t>
            </a:fld>
            <a:endParaRPr lang="en-US" dirty="0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561D-8E09-49B1-A3AE-366611EB94FA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6BC6-F452-456C-ABE2-190E33054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630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A165-585E-694E-9094-C1F51B8E6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6B47-CE22-6E4D-A751-050ECF420F00}" type="slidenum">
              <a:rPr lang="en-US" smtClean="0">
                <a:solidFill>
                  <a:srgbClr val="4A66AC"/>
                </a:solidFill>
              </a:rPr>
              <a:pPr/>
              <a:t>‹#›</a:t>
            </a:fld>
            <a:endParaRPr lang="en-US" dirty="0">
              <a:solidFill>
                <a:srgbClr val="4A66A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4A66AC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4A66AC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89808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A165-585E-694E-9094-C1F51B8E6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6B47-CE22-6E4D-A751-050ECF420F00}" type="slidenum">
              <a:rPr lang="en-US" smtClean="0">
                <a:solidFill>
                  <a:srgbClr val="4A66AC"/>
                </a:solidFill>
              </a:rPr>
              <a:pPr/>
              <a:t>‹#›</a:t>
            </a:fld>
            <a:endParaRPr lang="en-US" dirty="0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9805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A165-585E-694E-9094-C1F51B8E6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6B47-CE22-6E4D-A751-050ECF420F00}" type="slidenum">
              <a:rPr lang="en-US" smtClean="0">
                <a:solidFill>
                  <a:srgbClr val="4A66AC"/>
                </a:solidFill>
              </a:rPr>
              <a:pPr/>
              <a:t>‹#›</a:t>
            </a:fld>
            <a:endParaRPr lang="en-US" dirty="0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0172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A165-585E-694E-9094-C1F51B8E6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6B47-CE22-6E4D-A751-050ECF420F00}" type="slidenum">
              <a:rPr lang="en-US" smtClean="0">
                <a:solidFill>
                  <a:srgbClr val="4A66AC"/>
                </a:solidFill>
              </a:rPr>
              <a:pPr/>
              <a:t>‹#›</a:t>
            </a:fld>
            <a:endParaRPr lang="en-US" dirty="0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74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561D-8E09-49B1-A3AE-366611EB94FA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6BC6-F452-456C-ABE2-190E33054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9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561D-8E09-49B1-A3AE-366611EB94FA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6BC6-F452-456C-ABE2-190E33054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1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561D-8E09-49B1-A3AE-366611EB94FA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6BC6-F452-456C-ABE2-190E33054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5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561D-8E09-49B1-A3AE-366611EB94FA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6BC6-F452-456C-ABE2-190E33054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6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561D-8E09-49B1-A3AE-366611EB94FA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6BC6-F452-456C-ABE2-190E33054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34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7561D-8E09-49B1-A3AE-366611EB94FA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86BC6-F452-456C-ABE2-190E33054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7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873A165-585E-694E-9094-C1F51B8E6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099C6B47-CE22-6E4D-A751-050ECF420F00}" type="slidenum">
              <a:rPr lang="en-US" smtClean="0">
                <a:solidFill>
                  <a:srgbClr val="4A66AC"/>
                </a:solidFill>
              </a:rPr>
              <a:pPr defTabSz="457200"/>
              <a:t>‹#›</a:t>
            </a:fld>
            <a:endParaRPr lang="en-US" dirty="0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94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873A165-585E-694E-9094-C1F51B8E6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099C6B47-CE22-6E4D-A751-050ECF420F00}" type="slidenum">
              <a:rPr lang="en-US" smtClean="0">
                <a:solidFill>
                  <a:srgbClr val="4A66AC"/>
                </a:solidFill>
              </a:rPr>
              <a:pPr defTabSz="457200"/>
              <a:t>‹#›</a:t>
            </a:fld>
            <a:endParaRPr lang="en-US" dirty="0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0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cisd.or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hyperlink" Target="http://www.lcisd.org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emf"/><Relationship Id="rId5" Type="http://schemas.openxmlformats.org/officeDocument/2006/relationships/image" Target="../media/image20.png"/><Relationship Id="rId4" Type="http://schemas.openxmlformats.org/officeDocument/2006/relationships/hyperlink" Target="http://www.lcisd.org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image" Target="../media/image20.png"/><Relationship Id="rId4" Type="http://schemas.openxmlformats.org/officeDocument/2006/relationships/hyperlink" Target="http://www.lcisd.org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590800"/>
            <a:ext cx="4984670" cy="3886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95400"/>
          </a:xfrm>
        </p:spPr>
        <p:txBody>
          <a:bodyPr>
            <a:noAutofit/>
          </a:bodyPr>
          <a:lstStyle/>
          <a:p>
            <a:r>
              <a:rPr lang="en-US" sz="9600" dirty="0" smtClean="0"/>
              <a:t>Welcome</a:t>
            </a:r>
            <a:endParaRPr lang="en-US" sz="9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761999"/>
          </a:xfrm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B. F. Terry High School Rangers</a:t>
            </a:r>
          </a:p>
        </p:txBody>
      </p:sp>
    </p:spTree>
    <p:extLst>
      <p:ext uri="{BB962C8B-B14F-4D97-AF65-F5344CB8AC3E}">
        <p14:creationId xmlns:p14="http://schemas.microsoft.com/office/powerpoint/2010/main" val="2715607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8" y="838200"/>
            <a:ext cx="7024744" cy="762000"/>
          </a:xfrm>
        </p:spPr>
        <p:txBody>
          <a:bodyPr>
            <a:normAutofit/>
          </a:bodyPr>
          <a:lstStyle/>
          <a:p>
            <a:r>
              <a:rPr lang="en-US" sz="2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509030" y="2118518"/>
            <a:ext cx="3657600" cy="412988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        MALES</a:t>
            </a:r>
          </a:p>
          <a:p>
            <a:pPr eaLnBrk="1" fontAlgn="auto" hangingPunct="1">
              <a:spcAft>
                <a:spcPts val="0"/>
              </a:spcAft>
              <a:buSzPct val="76000"/>
              <a:buFont typeface="Wingdings 2"/>
              <a:buChar char="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Basketball</a:t>
            </a:r>
          </a:p>
          <a:p>
            <a:pPr eaLnBrk="1" fontAlgn="auto" hangingPunct="1">
              <a:spcAft>
                <a:spcPts val="0"/>
              </a:spcAft>
              <a:buSzPct val="76000"/>
              <a:buFont typeface="Wingdings 2"/>
              <a:buChar char="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Football</a:t>
            </a:r>
          </a:p>
          <a:p>
            <a:pPr eaLnBrk="1" fontAlgn="auto" hangingPunct="1">
              <a:spcAft>
                <a:spcPts val="0"/>
              </a:spcAft>
              <a:buSzPct val="76000"/>
              <a:buFont typeface="Wingdings 2"/>
              <a:buChar char="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Baseball</a:t>
            </a:r>
          </a:p>
          <a:p>
            <a:pPr eaLnBrk="1" fontAlgn="auto" hangingPunct="1">
              <a:spcAft>
                <a:spcPts val="0"/>
              </a:spcAft>
              <a:buSzPct val="76000"/>
              <a:buFont typeface="Wingdings 2"/>
              <a:buChar char="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Soccer</a:t>
            </a:r>
          </a:p>
          <a:p>
            <a:pPr eaLnBrk="1" fontAlgn="auto" hangingPunct="1">
              <a:spcAft>
                <a:spcPts val="0"/>
              </a:spcAft>
              <a:buSzPct val="76000"/>
              <a:buFont typeface="Wingdings 2"/>
              <a:buChar char="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Track/Cross Country</a:t>
            </a:r>
          </a:p>
          <a:p>
            <a:pPr eaLnBrk="1" fontAlgn="auto" hangingPunct="1">
              <a:spcAft>
                <a:spcPts val="0"/>
              </a:spcAft>
              <a:buSzPct val="76000"/>
              <a:buFont typeface="Wingdings 2"/>
              <a:buChar char="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Golf</a:t>
            </a:r>
          </a:p>
          <a:p>
            <a:pPr eaLnBrk="1" fontAlgn="auto" hangingPunct="1">
              <a:spcAft>
                <a:spcPts val="0"/>
              </a:spcAft>
              <a:buSzPct val="76000"/>
              <a:buFont typeface="Wingdings 2"/>
              <a:buChar char="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Swimming/Diving</a:t>
            </a:r>
          </a:p>
          <a:p>
            <a:pPr eaLnBrk="1" fontAlgn="auto" hangingPunct="1">
              <a:spcAft>
                <a:spcPts val="0"/>
              </a:spcAft>
              <a:buSzPct val="76000"/>
              <a:buFont typeface="Wingdings 2"/>
              <a:buChar char="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Tennis</a:t>
            </a:r>
          </a:p>
          <a:p>
            <a:pPr eaLnBrk="1" fontAlgn="auto" hangingPunct="1">
              <a:spcAft>
                <a:spcPts val="0"/>
              </a:spcAft>
              <a:buSzPct val="76000"/>
              <a:buFont typeface="Wingdings 2"/>
              <a:buChar char="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Cheerleading</a:t>
            </a:r>
          </a:p>
          <a:p>
            <a:pPr eaLnBrk="1" fontAlgn="auto" hangingPunct="1">
              <a:spcAft>
                <a:spcPts val="0"/>
              </a:spcAft>
              <a:buSzPct val="76000"/>
              <a:buFont typeface="Wingdings 2"/>
              <a:buChar char="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Wrestling</a:t>
            </a:r>
          </a:p>
          <a:p>
            <a:pPr marL="68580" indent="0" eaLnBrk="1" fontAlgn="auto" hangingPunct="1">
              <a:spcAft>
                <a:spcPts val="0"/>
              </a:spcAft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    </a:t>
            </a:r>
            <a:endParaRPr lang="en-US" sz="18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286000"/>
            <a:ext cx="8229600" cy="4389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1905000"/>
            <a:ext cx="77724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 2" pitchFamily="18" charset="2"/>
              <a:buNone/>
            </a:pPr>
            <a:endParaRPr lang="en-US" sz="3600" dirty="0" smtClean="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457200" y="626787"/>
            <a:ext cx="6934200" cy="11848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6600" dirty="0" smtClean="0"/>
              <a:t>      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676400" y="762000"/>
            <a:ext cx="5562600" cy="8412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   Sports offered at Terry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5372100" y="1951037"/>
            <a:ext cx="3238500" cy="4449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             FEMALES</a:t>
            </a:r>
          </a:p>
          <a:p>
            <a:pPr>
              <a:buClr>
                <a:schemeClr val="tx1"/>
              </a:buClr>
              <a:buFont typeface="Wingdings 2"/>
              <a:buChar char="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Basketball</a:t>
            </a:r>
          </a:p>
          <a:p>
            <a:pPr>
              <a:buClr>
                <a:schemeClr val="tx1"/>
              </a:buClr>
              <a:buFont typeface="Wingdings 2"/>
              <a:buChar char="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Volleyball</a:t>
            </a:r>
          </a:p>
          <a:p>
            <a:pPr>
              <a:buClr>
                <a:schemeClr val="tx1"/>
              </a:buClr>
              <a:buFont typeface="Wingdings 2"/>
              <a:buChar char="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Softball</a:t>
            </a:r>
          </a:p>
          <a:p>
            <a:pPr>
              <a:buClr>
                <a:schemeClr val="tx1"/>
              </a:buClr>
              <a:buFont typeface="Wingdings 2"/>
              <a:buChar char="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Soccer</a:t>
            </a:r>
          </a:p>
          <a:p>
            <a:pPr>
              <a:buClr>
                <a:schemeClr val="tx1"/>
              </a:buClr>
              <a:buFont typeface="Wingdings 2"/>
              <a:buChar char="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Track/Cross Country</a:t>
            </a:r>
          </a:p>
          <a:p>
            <a:pPr>
              <a:buClr>
                <a:schemeClr val="tx1"/>
              </a:buClr>
              <a:buFont typeface="Wingdings 2"/>
              <a:buChar char="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Golf</a:t>
            </a:r>
          </a:p>
          <a:p>
            <a:pPr>
              <a:buClr>
                <a:schemeClr val="tx1"/>
              </a:buClr>
              <a:buFont typeface="Wingdings 2"/>
              <a:buChar char="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Swimming/Diving</a:t>
            </a:r>
          </a:p>
          <a:p>
            <a:pPr>
              <a:buClr>
                <a:schemeClr val="tx1"/>
              </a:buClr>
              <a:buFont typeface="Wingdings 2"/>
              <a:buChar char="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Tennis</a:t>
            </a:r>
          </a:p>
          <a:p>
            <a:pPr>
              <a:buClr>
                <a:schemeClr val="tx1"/>
              </a:buClr>
              <a:buFont typeface="Wingdings 2"/>
              <a:buChar char="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Cheerleading</a:t>
            </a:r>
          </a:p>
          <a:p>
            <a:pPr>
              <a:buClr>
                <a:schemeClr val="tx1"/>
              </a:buClr>
              <a:buFont typeface="Wingdings 2"/>
              <a:buChar char="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Wrestling</a:t>
            </a:r>
          </a:p>
        </p:txBody>
      </p:sp>
      <p:pic>
        <p:nvPicPr>
          <p:cNvPr id="17" name="Picture 4" descr="C:\Documents and Settings\lcisd\Local Settings\Temporary Internet Files\Content.IE5\RPO71I5M\MPj042443900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967" y="1723052"/>
            <a:ext cx="1960064" cy="160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C:\Documents and Settings\lcisd\Local Settings\Temporary Internet Files\Content.IE5\MA6RAY72\MPj0422626000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18" y="4191000"/>
            <a:ext cx="1982225" cy="159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240"/>
            <a:ext cx="1568631" cy="160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7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8" y="838200"/>
            <a:ext cx="7024744" cy="533400"/>
          </a:xfrm>
        </p:spPr>
        <p:txBody>
          <a:bodyPr>
            <a:normAutofit/>
          </a:bodyPr>
          <a:lstStyle/>
          <a:p>
            <a:r>
              <a:rPr lang="en-US" sz="2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endParaRPr lang="en-US" sz="2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" y="2133600"/>
            <a:ext cx="8229600" cy="4389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1295400"/>
            <a:ext cx="8458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en-US" sz="3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It’s all about . . .</a:t>
            </a:r>
          </a:p>
          <a:p>
            <a:pPr lvl="2">
              <a:buClrTx/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Good Attendance</a:t>
            </a:r>
          </a:p>
          <a:p>
            <a:pPr lvl="2">
              <a:buClrTx/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Attentiveness, active participation in class, ask</a:t>
            </a:r>
          </a:p>
          <a:p>
            <a:pPr marL="685800" lvl="2" indent="0">
              <a:buClrTx/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questions</a:t>
            </a:r>
          </a:p>
          <a:p>
            <a:pPr lvl="2">
              <a:buClrTx/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Put effort into your work ….. study, study, study</a:t>
            </a:r>
          </a:p>
          <a:p>
            <a:pPr lvl="2">
              <a:buClrTx/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Do your homework</a:t>
            </a:r>
          </a:p>
          <a:p>
            <a:pPr lvl="2">
              <a:buClrTx/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Meet deadlines</a:t>
            </a:r>
          </a:p>
          <a:p>
            <a:pPr lvl="2">
              <a:buClrTx/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Go to tutorials and take advantage of reassessment</a:t>
            </a:r>
          </a:p>
          <a:p>
            <a:pPr marL="685800" lvl="2" indent="0">
              <a:buClrTx/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opportunities</a:t>
            </a:r>
          </a:p>
          <a:p>
            <a:pPr lvl="2">
              <a:buClrTx/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Balance academics and activities . . . manage time</a:t>
            </a:r>
          </a:p>
          <a:p>
            <a:pPr lvl="2">
              <a:buClrTx/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Be positive, have 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“I can do this”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attitude 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8580" indent="0" algn="ctr">
              <a:buNone/>
            </a:pP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8580" indent="0" algn="ctr">
              <a:buNone/>
            </a:pP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8580" indent="0" algn="ctr">
              <a:buNone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 2" pitchFamily="18" charset="2"/>
              <a:buNone/>
            </a:pPr>
            <a:endParaRPr lang="en-US" sz="3600" dirty="0" smtClean="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524000" y="304801"/>
            <a:ext cx="6248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6600" dirty="0" smtClean="0"/>
              <a:t>    </a:t>
            </a:r>
            <a:r>
              <a:rPr lang="en-US" sz="4400" b="1" dirty="0" smtClean="0">
                <a:solidFill>
                  <a:schemeClr val="tx1"/>
                </a:solidFill>
              </a:rPr>
              <a:t>Student Success</a:t>
            </a:r>
            <a:endParaRPr lang="en-US" sz="4400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5800" y="1066800"/>
            <a:ext cx="7924800" cy="5410200"/>
          </a:xfrm>
          <a:prstGeom prst="roundRect">
            <a:avLst>
              <a:gd name="adj" fmla="val 16405"/>
            </a:avLst>
          </a:prstGeom>
          <a:noFill/>
          <a:ln w="57150">
            <a:solidFill>
              <a:srgbClr val="C00000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8" y="133350"/>
            <a:ext cx="11811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1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143000" y="228600"/>
            <a:ext cx="6934200" cy="1600200"/>
          </a:xfrm>
          <a:prstGeom prst="horizontalScroll">
            <a:avLst/>
          </a:prstGeom>
          <a:gradFill flip="none" rotWithShape="1">
            <a:gsLst>
              <a:gs pos="0">
                <a:srgbClr val="FFCC00">
                  <a:tint val="66000"/>
                  <a:satMod val="160000"/>
                </a:srgbClr>
              </a:gs>
              <a:gs pos="50000">
                <a:srgbClr val="FFCC00">
                  <a:tint val="44500"/>
                  <a:satMod val="160000"/>
                </a:srgbClr>
              </a:gs>
              <a:gs pos="100000">
                <a:srgbClr val="FFCC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735" y="152400"/>
            <a:ext cx="7889914" cy="1676400"/>
          </a:xfrm>
          <a:solidFill>
            <a:srgbClr val="FF0000"/>
          </a:solidFill>
        </p:spPr>
        <p:txBody>
          <a:bodyPr/>
          <a:lstStyle/>
          <a:p>
            <a:r>
              <a:rPr lang="en-US" dirty="0" smtClean="0"/>
              <a:t>Graduation Requirements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057400" y="2133600"/>
            <a:ext cx="5867400" cy="3505200"/>
          </a:xfrm>
        </p:spPr>
        <p:txBody>
          <a:bodyPr>
            <a:normAutofit fontScale="62500" lnSpcReduction="20000"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4300" dirty="0" smtClean="0">
                <a:solidFill>
                  <a:schemeClr val="tx1"/>
                </a:solidFill>
              </a:rPr>
              <a:t>Courses and Credits required </a:t>
            </a:r>
          </a:p>
          <a:p>
            <a:pPr algn="l"/>
            <a:r>
              <a:rPr lang="en-US" sz="4300" dirty="0">
                <a:solidFill>
                  <a:schemeClr val="tx1"/>
                </a:solidFill>
              </a:rPr>
              <a:t> </a:t>
            </a:r>
            <a:r>
              <a:rPr lang="en-US" sz="4300" dirty="0" smtClean="0">
                <a:solidFill>
                  <a:schemeClr val="tx1"/>
                </a:solidFill>
              </a:rPr>
              <a:t>    for graduation </a:t>
            </a:r>
          </a:p>
          <a:p>
            <a:pPr algn="l"/>
            <a:endParaRPr lang="en-US" sz="26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4300" dirty="0" smtClean="0">
                <a:solidFill>
                  <a:srgbClr val="C00000"/>
                </a:solidFill>
              </a:rPr>
              <a:t>STAAR Exams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en-US" sz="1300" dirty="0" smtClean="0">
              <a:solidFill>
                <a:schemeClr val="tx1"/>
              </a:solidFill>
            </a:endParaRPr>
          </a:p>
          <a:p>
            <a:pPr marL="1371600" lvl="2" indent="-457200" algn="l">
              <a:buFont typeface="Wingdings" panose="05000000000000000000" pitchFamily="2" charset="2"/>
              <a:buChar char="§"/>
            </a:pPr>
            <a:r>
              <a:rPr lang="en-US" sz="3400" dirty="0" smtClean="0">
                <a:solidFill>
                  <a:schemeClr val="tx1"/>
                </a:solidFill>
              </a:rPr>
              <a:t>English I</a:t>
            </a:r>
          </a:p>
          <a:p>
            <a:pPr marL="1371600" lvl="2" indent="-457200" algn="l">
              <a:buFont typeface="Wingdings" panose="05000000000000000000" pitchFamily="2" charset="2"/>
              <a:buChar char="§"/>
            </a:pPr>
            <a:r>
              <a:rPr lang="en-US" sz="3400" dirty="0" smtClean="0">
                <a:solidFill>
                  <a:schemeClr val="tx1"/>
                </a:solidFill>
              </a:rPr>
              <a:t>English II</a:t>
            </a:r>
          </a:p>
          <a:p>
            <a:pPr marL="1371600" lvl="2" indent="-457200" algn="l">
              <a:buFont typeface="Wingdings" panose="05000000000000000000" pitchFamily="2" charset="2"/>
              <a:buChar char="§"/>
            </a:pPr>
            <a:r>
              <a:rPr lang="en-US" sz="3400" dirty="0" smtClean="0">
                <a:solidFill>
                  <a:schemeClr val="tx1"/>
                </a:solidFill>
              </a:rPr>
              <a:t>Algebra</a:t>
            </a:r>
          </a:p>
          <a:p>
            <a:pPr marL="1371600" lvl="2" indent="-457200" algn="l">
              <a:buFont typeface="Wingdings" panose="05000000000000000000" pitchFamily="2" charset="2"/>
              <a:buChar char="§"/>
            </a:pPr>
            <a:r>
              <a:rPr lang="en-US" sz="3400" dirty="0" smtClean="0">
                <a:solidFill>
                  <a:schemeClr val="tx1"/>
                </a:solidFill>
              </a:rPr>
              <a:t>Biology</a:t>
            </a:r>
          </a:p>
          <a:p>
            <a:pPr marL="1371600" lvl="2" indent="-457200" algn="l">
              <a:buFont typeface="Wingdings" panose="05000000000000000000" pitchFamily="2" charset="2"/>
              <a:buChar char="§"/>
            </a:pPr>
            <a:r>
              <a:rPr lang="en-US" sz="3400" dirty="0" smtClean="0">
                <a:solidFill>
                  <a:schemeClr val="tx1"/>
                </a:solidFill>
              </a:rPr>
              <a:t>US History</a:t>
            </a:r>
            <a:endParaRPr lang="en-US" sz="34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377233"/>
            <a:ext cx="1762049" cy="1702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35" y="3962400"/>
            <a:ext cx="1544319" cy="211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2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 Bill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47800"/>
            <a:ext cx="6347714" cy="459356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Established </a:t>
            </a:r>
            <a:r>
              <a:rPr lang="en-US" sz="2400" dirty="0"/>
              <a:t>new graduation plans for all incoming 9</a:t>
            </a:r>
            <a:r>
              <a:rPr lang="en-US" sz="2400" baseline="30000" dirty="0"/>
              <a:t>th</a:t>
            </a:r>
            <a:r>
              <a:rPr lang="en-US" sz="2400" dirty="0"/>
              <a:t> graders in </a:t>
            </a:r>
            <a:r>
              <a:rPr lang="en-US" sz="2400" dirty="0" smtClean="0"/>
              <a:t>2014-2015 and thereafter (optional </a:t>
            </a:r>
            <a:r>
              <a:rPr lang="en-US" sz="2400" dirty="0"/>
              <a:t>for </a:t>
            </a:r>
            <a:r>
              <a:rPr lang="en-US" sz="2400" dirty="0" smtClean="0"/>
              <a:t>other </a:t>
            </a:r>
            <a:r>
              <a:rPr lang="en-US" sz="2400" dirty="0"/>
              <a:t>high school </a:t>
            </a:r>
            <a:r>
              <a:rPr lang="en-US" sz="2400" dirty="0" smtClean="0"/>
              <a:t>students).</a:t>
            </a:r>
          </a:p>
          <a:p>
            <a:r>
              <a:rPr lang="en-US" sz="2400" dirty="0" smtClean="0"/>
              <a:t>Post-Secondary and career readiness plan that supports individual </a:t>
            </a:r>
            <a:r>
              <a:rPr lang="en-US" sz="2400" dirty="0"/>
              <a:t>student flexibility and </a:t>
            </a:r>
            <a:r>
              <a:rPr lang="en-US" sz="2400" dirty="0" smtClean="0"/>
              <a:t>choice.</a:t>
            </a:r>
          </a:p>
          <a:p>
            <a:r>
              <a:rPr lang="en-US" sz="2400" dirty="0"/>
              <a:t>Provides a pathway for two year college programs, four year college programs, certification programs, work force and military </a:t>
            </a:r>
            <a:r>
              <a:rPr lang="en-US" sz="2400" dirty="0" smtClean="0"/>
              <a:t>opportunities.</a:t>
            </a:r>
          </a:p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24" y="6248784"/>
            <a:ext cx="2094494" cy="609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115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528048" cy="1320800"/>
          </a:xfrm>
        </p:spPr>
        <p:txBody>
          <a:bodyPr/>
          <a:lstStyle/>
          <a:p>
            <a:r>
              <a:rPr lang="en-US" dirty="0" smtClean="0"/>
              <a:t>House Bill 5 in LCISD </a:t>
            </a:r>
            <a:r>
              <a:rPr lang="en-US" sz="2800" i="1" dirty="0" smtClean="0"/>
              <a:t>supports ...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24" y="1676400"/>
            <a:ext cx="6699476" cy="4364964"/>
          </a:xfrm>
        </p:spPr>
        <p:txBody>
          <a:bodyPr>
            <a:normAutofit/>
          </a:bodyPr>
          <a:lstStyle/>
          <a:p>
            <a:r>
              <a:rPr lang="en-US" sz="2600" dirty="0"/>
              <a:t>Career Awareness/Exploration/Planning </a:t>
            </a:r>
            <a:endParaRPr lang="en-US" sz="2600" dirty="0" smtClean="0"/>
          </a:p>
          <a:p>
            <a:r>
              <a:rPr lang="en-US" sz="2600" dirty="0" smtClean="0"/>
              <a:t>Post secondary and career readiness</a:t>
            </a:r>
          </a:p>
          <a:p>
            <a:r>
              <a:rPr lang="en-US" sz="2600" dirty="0" smtClean="0"/>
              <a:t>Continued high level of rigor and TEKS addressed in all classes</a:t>
            </a:r>
            <a:endParaRPr lang="en-US" sz="2600" dirty="0"/>
          </a:p>
          <a:p>
            <a:r>
              <a:rPr lang="en-US" sz="2600" dirty="0" smtClean="0"/>
              <a:t>Graduation plans with established standards  allowing for student flexibility and opportunity</a:t>
            </a:r>
          </a:p>
          <a:p>
            <a:r>
              <a:rPr lang="en-US" sz="2600" dirty="0" smtClean="0"/>
              <a:t>Parental engagement/involvement</a:t>
            </a:r>
          </a:p>
          <a:p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24" y="6248784"/>
            <a:ext cx="2094494" cy="609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460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523" y="6506155"/>
            <a:ext cx="1619823" cy="3404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97654" y="2138321"/>
            <a:ext cx="8948692" cy="2801324"/>
          </a:xfrm>
          <a:prstGeom prst="roundRect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764589" y="5531537"/>
            <a:ext cx="7696200" cy="942184"/>
          </a:xfrm>
          <a:prstGeom prst="roundRect">
            <a:avLst/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white"/>
                </a:solidFill>
              </a:rPr>
              <a:t>Foundation High School Program (FHSP)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white"/>
                </a:solidFill>
              </a:rPr>
              <a:t>22 Credits</a:t>
            </a:r>
          </a:p>
        </p:txBody>
      </p:sp>
      <p:sp>
        <p:nvSpPr>
          <p:cNvPr id="5" name="Up Arrow 4"/>
          <p:cNvSpPr/>
          <p:nvPr/>
        </p:nvSpPr>
        <p:spPr bwMode="auto">
          <a:xfrm>
            <a:off x="705974" y="5011119"/>
            <a:ext cx="685800" cy="460083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1" name="Flowchart: Manual Operation 10"/>
          <p:cNvSpPr/>
          <p:nvPr/>
        </p:nvSpPr>
        <p:spPr bwMode="auto">
          <a:xfrm>
            <a:off x="304800" y="2934941"/>
            <a:ext cx="1371600" cy="1316115"/>
          </a:xfrm>
          <a:prstGeom prst="flowChartManualOperation">
            <a:avLst/>
          </a:prstGeom>
          <a:solidFill>
            <a:schemeClr val="accent2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white"/>
              </a:solidFill>
              <a:latin typeface="Tahom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prstClr val="white"/>
              </a:solidFill>
              <a:latin typeface="Tahom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Tahoma" pitchFamily="34" charset="0"/>
              </a:rPr>
              <a:t>STEM</a:t>
            </a:r>
          </a:p>
        </p:txBody>
      </p:sp>
      <p:sp>
        <p:nvSpPr>
          <p:cNvPr id="12" name="Flowchart: Manual Operation 11"/>
          <p:cNvSpPr/>
          <p:nvPr/>
        </p:nvSpPr>
        <p:spPr bwMode="auto">
          <a:xfrm>
            <a:off x="2057400" y="2934941"/>
            <a:ext cx="1371600" cy="1316115"/>
          </a:xfrm>
          <a:prstGeom prst="flowChartManualOperation">
            <a:avLst/>
          </a:prstGeom>
          <a:solidFill>
            <a:schemeClr val="accent2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" tIns="45720" rIns="9144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prstClr val="white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</a:rPr>
              <a:t>Business &amp; Industry</a:t>
            </a:r>
          </a:p>
        </p:txBody>
      </p:sp>
      <p:sp>
        <p:nvSpPr>
          <p:cNvPr id="13" name="Flowchart: Manual Operation 12"/>
          <p:cNvSpPr/>
          <p:nvPr/>
        </p:nvSpPr>
        <p:spPr bwMode="auto">
          <a:xfrm>
            <a:off x="3886200" y="2934941"/>
            <a:ext cx="1371600" cy="1316115"/>
          </a:xfrm>
          <a:prstGeom prst="flowChartManualOperation">
            <a:avLst/>
          </a:prstGeom>
          <a:solidFill>
            <a:schemeClr val="accent2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" tIns="45720" rIns="9144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prstClr val="white"/>
              </a:solidFill>
              <a:latin typeface="Tahom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Tahoma" pitchFamily="34" charset="0"/>
              </a:rPr>
              <a:t>Public Services</a:t>
            </a:r>
          </a:p>
        </p:txBody>
      </p:sp>
      <p:sp>
        <p:nvSpPr>
          <p:cNvPr id="14" name="Flowchart: Manual Operation 13"/>
          <p:cNvSpPr/>
          <p:nvPr/>
        </p:nvSpPr>
        <p:spPr bwMode="auto">
          <a:xfrm>
            <a:off x="5715000" y="2934941"/>
            <a:ext cx="1371600" cy="1316115"/>
          </a:xfrm>
          <a:prstGeom prst="flowChartManualOperation">
            <a:avLst/>
          </a:prstGeom>
          <a:solidFill>
            <a:schemeClr val="accent2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" tIns="45720" rIns="9144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prstClr val="white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</a:rPr>
              <a:t>Arts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</a:rPr>
              <a:t>&amp;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</a:rPr>
              <a:t>Humanities</a:t>
            </a:r>
            <a:endParaRPr lang="en-US" sz="1400" b="1" dirty="0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15" name="Flowchart: Manual Operation 14"/>
          <p:cNvSpPr/>
          <p:nvPr/>
        </p:nvSpPr>
        <p:spPr bwMode="auto">
          <a:xfrm>
            <a:off x="7467600" y="2934941"/>
            <a:ext cx="1371600" cy="1316115"/>
          </a:xfrm>
          <a:prstGeom prst="flowChartManualOperation">
            <a:avLst/>
          </a:prstGeom>
          <a:solidFill>
            <a:schemeClr val="accent2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" tIns="45720" rIns="9144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prstClr val="white"/>
              </a:solidFill>
              <a:latin typeface="Tahom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</a:rPr>
              <a:t>Multi-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</a:rPr>
              <a:t>d</a:t>
            </a:r>
            <a:r>
              <a:rPr lang="en-US" sz="1400" b="1" dirty="0">
                <a:solidFill>
                  <a:prstClr val="white"/>
                </a:solidFill>
                <a:latin typeface="Tahoma" pitchFamily="34" charset="0"/>
              </a:rPr>
              <a:t>isciplinary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Tahoma" pitchFamily="34" charset="0"/>
              </a:rPr>
              <a:t>Studies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342900" y="2305803"/>
            <a:ext cx="8534400" cy="527538"/>
          </a:xfrm>
          <a:prstGeom prst="roundRect">
            <a:avLst/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</a:rPr>
              <a:t>Endorsements – 26 Credits </a:t>
            </a:r>
            <a:endParaRPr lang="en-US" b="1" dirty="0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68300" y="2338041"/>
            <a:ext cx="2590800" cy="457200"/>
          </a:xfrm>
          <a:prstGeom prst="roundRect">
            <a:avLst/>
          </a:prstGeom>
          <a:solidFill>
            <a:schemeClr val="accent2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09728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white"/>
                </a:solidFill>
                <a:latin typeface="Tahoma" pitchFamily="34" charset="0"/>
              </a:rPr>
              <a:t>1 Math and 1 Science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6248400" y="2338041"/>
            <a:ext cx="2590800" cy="457200"/>
          </a:xfrm>
          <a:prstGeom prst="roundRect">
            <a:avLst/>
          </a:prstGeom>
          <a:solidFill>
            <a:schemeClr val="accent2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09728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white"/>
                </a:solidFill>
                <a:latin typeface="Tahoma" pitchFamily="34" charset="0"/>
              </a:rPr>
              <a:t>Endorsement Requirements</a:t>
            </a:r>
          </a:p>
        </p:txBody>
      </p:sp>
      <p:sp>
        <p:nvSpPr>
          <p:cNvPr id="21" name="Up Arrow 20"/>
          <p:cNvSpPr/>
          <p:nvPr/>
        </p:nvSpPr>
        <p:spPr bwMode="auto">
          <a:xfrm>
            <a:off x="2438400" y="5012457"/>
            <a:ext cx="685800" cy="454222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2" name="Up Arrow 21"/>
          <p:cNvSpPr/>
          <p:nvPr/>
        </p:nvSpPr>
        <p:spPr bwMode="auto">
          <a:xfrm>
            <a:off x="4249633" y="5022372"/>
            <a:ext cx="685800" cy="454222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3" name="Up Arrow 22"/>
          <p:cNvSpPr/>
          <p:nvPr/>
        </p:nvSpPr>
        <p:spPr bwMode="auto">
          <a:xfrm>
            <a:off x="6130245" y="5022372"/>
            <a:ext cx="685800" cy="454222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4" name="Up Arrow 23"/>
          <p:cNvSpPr/>
          <p:nvPr/>
        </p:nvSpPr>
        <p:spPr bwMode="auto">
          <a:xfrm>
            <a:off x="7862671" y="5026931"/>
            <a:ext cx="685800" cy="460082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5" name="Up Arrow 24"/>
          <p:cNvSpPr/>
          <p:nvPr/>
        </p:nvSpPr>
        <p:spPr bwMode="auto">
          <a:xfrm>
            <a:off x="685800" y="1594339"/>
            <a:ext cx="685800" cy="536302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6" name="Up Arrow 25"/>
          <p:cNvSpPr/>
          <p:nvPr/>
        </p:nvSpPr>
        <p:spPr bwMode="auto">
          <a:xfrm>
            <a:off x="2438400" y="1594338"/>
            <a:ext cx="685800" cy="536303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7" name="Up Arrow 26"/>
          <p:cNvSpPr/>
          <p:nvPr/>
        </p:nvSpPr>
        <p:spPr bwMode="auto">
          <a:xfrm>
            <a:off x="4267200" y="1594338"/>
            <a:ext cx="685800" cy="536303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8" name="Up Arrow 27"/>
          <p:cNvSpPr/>
          <p:nvPr/>
        </p:nvSpPr>
        <p:spPr bwMode="auto">
          <a:xfrm>
            <a:off x="6116004" y="1594340"/>
            <a:ext cx="685800" cy="536301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9" name="Up Arrow 28"/>
          <p:cNvSpPr/>
          <p:nvPr/>
        </p:nvSpPr>
        <p:spPr bwMode="auto">
          <a:xfrm>
            <a:off x="7848600" y="1594338"/>
            <a:ext cx="685800" cy="536304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1" name="Horizontal Scroll 30"/>
          <p:cNvSpPr/>
          <p:nvPr/>
        </p:nvSpPr>
        <p:spPr bwMode="auto">
          <a:xfrm>
            <a:off x="228600" y="643128"/>
            <a:ext cx="8686800" cy="1033272"/>
          </a:xfrm>
          <a:prstGeom prst="horizontalScroll">
            <a:avLst/>
          </a:prstGeom>
          <a:solidFill>
            <a:schemeClr val="accent2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/>
              <a:t>Distinguished Level of Achievement (DLA) – 26 Credits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/>
              <a:t>Algebra II Required</a:t>
            </a:r>
            <a:r>
              <a:rPr lang="en-US" sz="1400" b="1" dirty="0" smtClean="0"/>
              <a:t>, FHSP+, </a:t>
            </a:r>
            <a:r>
              <a:rPr lang="en-US" sz="1400" b="1" dirty="0"/>
              <a:t>Eligible for Top 10% Automatic Admissions</a:t>
            </a: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84" y="0"/>
            <a:ext cx="8534400" cy="9144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800" b="0" dirty="0" smtClean="0"/>
              <a:t>LCISD High School Graduation Plans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266" y="4207969"/>
            <a:ext cx="85754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600" dirty="0">
                <a:solidFill>
                  <a:prstClr val="black"/>
                </a:solidFill>
              </a:rPr>
              <a:t>Foundation High School Program + Endorsement (FHSP+)</a:t>
            </a:r>
          </a:p>
          <a:p>
            <a:pPr algn="ctr" defTabSz="457200"/>
            <a:r>
              <a:rPr lang="en-US" sz="2000" dirty="0">
                <a:solidFill>
                  <a:prstClr val="black"/>
                </a:solidFill>
              </a:rPr>
              <a:t>Algebra II Required</a:t>
            </a:r>
          </a:p>
        </p:txBody>
      </p:sp>
    </p:spTree>
    <p:extLst>
      <p:ext uri="{BB962C8B-B14F-4D97-AF65-F5344CB8AC3E}">
        <p14:creationId xmlns:p14="http://schemas.microsoft.com/office/powerpoint/2010/main" val="100984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99726"/>
              </p:ext>
            </p:extLst>
          </p:nvPr>
        </p:nvGraphicFramePr>
        <p:xfrm>
          <a:off x="678731" y="386502"/>
          <a:ext cx="6232024" cy="5571073"/>
        </p:xfrm>
        <a:graphic>
          <a:graphicData uri="http://schemas.openxmlformats.org/drawingml/2006/table">
            <a:tbl>
              <a:tblPr firstRow="1" firstCol="1" bandRow="1"/>
              <a:tblGrid>
                <a:gridCol w="1419698"/>
                <a:gridCol w="2262763"/>
                <a:gridCol w="2387003"/>
                <a:gridCol w="162560"/>
              </a:tblGrid>
              <a:tr h="413598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LCISD Graduation Plans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46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Foundation Plan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Foundation + </a:t>
                      </a: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Endorsement Plan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(DLA is the  same in LCISD)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07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Discipline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Credits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Credits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38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38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38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Science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            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38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Soc. Studies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38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38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Fine Arts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276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Physical Education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38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Electives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456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26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40587" y="6119336"/>
            <a:ext cx="495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L*LCISD requires Algebra II for all Endorsements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24" y="6248784"/>
            <a:ext cx="2094494" cy="609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767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House Bill 5 Endorsements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828800"/>
            <a:ext cx="7162800" cy="421256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Arts and Humanities </a:t>
            </a:r>
            <a:r>
              <a:rPr lang="en-US" sz="2800" dirty="0">
                <a:solidFill>
                  <a:schemeClr val="tx1"/>
                </a:solidFill>
              </a:rPr>
              <a:t>– </a:t>
            </a:r>
            <a:r>
              <a:rPr lang="en-US" sz="2400" dirty="0">
                <a:solidFill>
                  <a:schemeClr val="tx1"/>
                </a:solidFill>
              </a:rPr>
              <a:t>6 </a:t>
            </a:r>
            <a:r>
              <a:rPr lang="en-US" sz="2400" dirty="0" smtClean="0">
                <a:solidFill>
                  <a:schemeClr val="tx1"/>
                </a:solidFill>
              </a:rPr>
              <a:t>options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rgbClr val="7030A0"/>
                </a:solidFill>
              </a:rPr>
              <a:t>Business and Industry </a:t>
            </a:r>
            <a:r>
              <a:rPr lang="en-US" sz="2800" dirty="0">
                <a:solidFill>
                  <a:schemeClr val="tx1"/>
                </a:solidFill>
              </a:rPr>
              <a:t>– </a:t>
            </a:r>
            <a:r>
              <a:rPr lang="en-US" sz="2400" dirty="0">
                <a:solidFill>
                  <a:schemeClr val="tx1"/>
                </a:solidFill>
              </a:rPr>
              <a:t>14 </a:t>
            </a:r>
            <a:r>
              <a:rPr lang="en-US" sz="2400" dirty="0" smtClean="0">
                <a:solidFill>
                  <a:schemeClr val="tx1"/>
                </a:solidFill>
              </a:rPr>
              <a:t>options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rgbClr val="7030A0"/>
                </a:solidFill>
              </a:rPr>
              <a:t>Public Services </a:t>
            </a:r>
            <a:r>
              <a:rPr lang="en-US" sz="2800" dirty="0">
                <a:solidFill>
                  <a:schemeClr val="tx1"/>
                </a:solidFill>
              </a:rPr>
              <a:t>– </a:t>
            </a:r>
            <a:r>
              <a:rPr lang="en-US" sz="2400" dirty="0">
                <a:solidFill>
                  <a:schemeClr val="tx1"/>
                </a:solidFill>
              </a:rPr>
              <a:t>9 </a:t>
            </a:r>
            <a:r>
              <a:rPr lang="en-US" sz="2400" dirty="0" smtClean="0">
                <a:solidFill>
                  <a:schemeClr val="tx1"/>
                </a:solidFill>
              </a:rPr>
              <a:t>options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rgbClr val="7030A0"/>
                </a:solidFill>
              </a:rPr>
              <a:t>Science</a:t>
            </a:r>
            <a:r>
              <a:rPr lang="en-US" sz="2800" dirty="0">
                <a:solidFill>
                  <a:srgbClr val="7030A0"/>
                </a:solidFill>
              </a:rPr>
              <a:t>, Technology, Engineering </a:t>
            </a:r>
            <a:r>
              <a:rPr lang="en-US" sz="2800" dirty="0" smtClean="0">
                <a:solidFill>
                  <a:srgbClr val="7030A0"/>
                </a:solidFill>
              </a:rPr>
              <a:t>and </a:t>
            </a:r>
            <a:r>
              <a:rPr lang="en-US" sz="2800" dirty="0">
                <a:solidFill>
                  <a:srgbClr val="7030A0"/>
                </a:solidFill>
              </a:rPr>
              <a:t>Math (STEM</a:t>
            </a:r>
            <a:r>
              <a:rPr lang="en-US" sz="2800" dirty="0" smtClean="0">
                <a:solidFill>
                  <a:srgbClr val="7030A0"/>
                </a:solidFill>
              </a:rPr>
              <a:t>) </a:t>
            </a:r>
            <a:r>
              <a:rPr lang="en-US" sz="2800" dirty="0" smtClean="0">
                <a:solidFill>
                  <a:schemeClr val="tx1"/>
                </a:solidFill>
              </a:rPr>
              <a:t>– </a:t>
            </a:r>
            <a:r>
              <a:rPr lang="en-US" sz="2400" dirty="0" smtClean="0">
                <a:solidFill>
                  <a:schemeClr val="tx1"/>
                </a:solidFill>
              </a:rPr>
              <a:t>5 options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rgbClr val="7030A0"/>
                </a:solidFill>
              </a:rPr>
              <a:t>Multidisciplinary Studies 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24" y="6248784"/>
            <a:ext cx="2094494" cy="609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09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5651"/>
            <a:ext cx="6629400" cy="102834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Arts and Humanities Endorsement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5791200" cy="4441163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 Same Language</a:t>
            </a:r>
          </a:p>
          <a:p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Two  Different Languages</a:t>
            </a:r>
          </a:p>
          <a:p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Same Fine Arts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Two Different Fine Arts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Social Studies</a:t>
            </a:r>
          </a:p>
          <a:p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English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24" y="6248784"/>
            <a:ext cx="2094494" cy="609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313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9342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Business and  Industry Endorsement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3886200" cy="6172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English</a:t>
            </a:r>
          </a:p>
          <a:p>
            <a:r>
              <a:rPr lang="en-US" sz="2800" dirty="0" smtClean="0"/>
              <a:t> Animal Science</a:t>
            </a:r>
          </a:p>
          <a:p>
            <a:r>
              <a:rPr lang="en-US" sz="2800" dirty="0" smtClean="0"/>
              <a:t> Welding</a:t>
            </a:r>
          </a:p>
          <a:p>
            <a:r>
              <a:rPr lang="en-US" sz="2800" dirty="0" smtClean="0"/>
              <a:t> Interior Design</a:t>
            </a:r>
          </a:p>
          <a:p>
            <a:r>
              <a:rPr lang="en-US" sz="2800" dirty="0" smtClean="0"/>
              <a:t> Construction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 Arts</a:t>
            </a:r>
            <a:r>
              <a:rPr lang="en-US" sz="2800" dirty="0"/>
              <a:t>, </a:t>
            </a:r>
            <a:r>
              <a:rPr lang="en-US" sz="2800" dirty="0" smtClean="0"/>
              <a:t>Audio/Video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 </a:t>
            </a:r>
            <a:r>
              <a:rPr lang="en-US" sz="2800" dirty="0" smtClean="0"/>
              <a:t>   Technology </a:t>
            </a:r>
            <a:r>
              <a:rPr lang="en-US" sz="2800" dirty="0"/>
              <a:t>and </a:t>
            </a:r>
            <a:r>
              <a:rPr lang="en-US" sz="28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 </a:t>
            </a:r>
            <a:r>
              <a:rPr lang="en-US" sz="2800" dirty="0" smtClean="0"/>
              <a:t>   Communications</a:t>
            </a:r>
          </a:p>
          <a:p>
            <a:r>
              <a:rPr lang="en-US" sz="2800" dirty="0" smtClean="0"/>
              <a:t> Finance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581400" y="1143000"/>
            <a:ext cx="4648200" cy="5715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 Business Information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    Management</a:t>
            </a:r>
            <a:endParaRPr lang="en-US" sz="2800" dirty="0"/>
          </a:p>
          <a:p>
            <a:r>
              <a:rPr lang="en-US" sz="2800" dirty="0" smtClean="0"/>
              <a:t> Culinary Arts</a:t>
            </a:r>
          </a:p>
          <a:p>
            <a:r>
              <a:rPr lang="en-US" sz="2800" dirty="0" smtClean="0"/>
              <a:t> Computer Technology</a:t>
            </a:r>
          </a:p>
          <a:p>
            <a:r>
              <a:rPr lang="en-US" sz="2800" dirty="0" smtClean="0"/>
              <a:t> Technology Applications</a:t>
            </a:r>
          </a:p>
          <a:p>
            <a:r>
              <a:rPr lang="en-US" sz="2800" dirty="0" smtClean="0"/>
              <a:t> Marketing</a:t>
            </a:r>
          </a:p>
          <a:p>
            <a:r>
              <a:rPr lang="en-US" sz="2800" dirty="0" smtClean="0"/>
              <a:t> Automotive Technology</a:t>
            </a:r>
          </a:p>
          <a:p>
            <a:r>
              <a:rPr lang="en-US" sz="2800" dirty="0" smtClean="0"/>
              <a:t> Combination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24" y="6248784"/>
            <a:ext cx="2094494" cy="609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52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THS Staff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81004" y="2833507"/>
            <a:ext cx="3657600" cy="1938992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Counselors</a:t>
            </a:r>
          </a:p>
          <a:p>
            <a:r>
              <a:rPr lang="en-US" sz="2400" dirty="0" smtClean="0"/>
              <a:t>A-E -    Jan Payne</a:t>
            </a:r>
          </a:p>
          <a:p>
            <a:r>
              <a:rPr lang="en-US" sz="2400" dirty="0" smtClean="0"/>
              <a:t>F-Lo -  Patti Hodges</a:t>
            </a:r>
          </a:p>
          <a:p>
            <a:r>
              <a:rPr lang="en-US" sz="2400" dirty="0" smtClean="0"/>
              <a:t>Lu-</a:t>
            </a:r>
            <a:r>
              <a:rPr lang="en-US" sz="2400" dirty="0" err="1" smtClean="0"/>
              <a:t>Ri</a:t>
            </a:r>
            <a:r>
              <a:rPr lang="en-US" sz="2400" dirty="0" smtClean="0"/>
              <a:t> - Kim Vogler</a:t>
            </a:r>
          </a:p>
          <a:p>
            <a:r>
              <a:rPr lang="en-US" sz="2400" dirty="0" smtClean="0"/>
              <a:t>Ro-Z -  Lezli Steffen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70263" y="2743200"/>
            <a:ext cx="3505200" cy="1754326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Assistant Principals</a:t>
            </a:r>
          </a:p>
          <a:p>
            <a:pPr algn="ctr"/>
            <a:endParaRPr lang="en-US" sz="1200" b="1" dirty="0" smtClean="0"/>
          </a:p>
          <a:p>
            <a:r>
              <a:rPr lang="en-US" sz="2400" dirty="0" smtClean="0"/>
              <a:t>A-GL -  Keschia Jones  </a:t>
            </a:r>
          </a:p>
          <a:p>
            <a:r>
              <a:rPr lang="en-US" sz="2400" dirty="0" smtClean="0"/>
              <a:t>Go-O - Jose Pineda</a:t>
            </a:r>
          </a:p>
          <a:p>
            <a:r>
              <a:rPr lang="en-US" sz="2400" dirty="0" smtClean="0"/>
              <a:t>P-Z  -   Sean Riley  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44526" y="1371600"/>
            <a:ext cx="5257800" cy="830997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400" dirty="0" smtClean="0"/>
              <a:t>Vera Wehring – Principal</a:t>
            </a:r>
          </a:p>
          <a:p>
            <a:pPr eaLnBrk="0" hangingPunct="0"/>
            <a:r>
              <a:rPr lang="en-US" sz="2400" dirty="0" smtClean="0"/>
              <a:t>Maria Fondon – </a:t>
            </a:r>
            <a:r>
              <a:rPr lang="en-US" sz="2400" dirty="0"/>
              <a:t>Associate </a:t>
            </a:r>
            <a:r>
              <a:rPr lang="en-US" sz="2400" dirty="0" smtClean="0"/>
              <a:t>Principal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81" y="259855"/>
            <a:ext cx="1237818" cy="11313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711" y="196508"/>
            <a:ext cx="1270662" cy="11613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4900418"/>
            <a:ext cx="8627718" cy="286232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Brenda Teykl  - Registrar</a:t>
            </a:r>
          </a:p>
          <a:p>
            <a:r>
              <a:rPr lang="en-US" sz="2400" dirty="0" err="1" smtClean="0"/>
              <a:t>Adonica</a:t>
            </a:r>
            <a:r>
              <a:rPr lang="en-US" sz="2400" dirty="0" smtClean="0"/>
              <a:t> Williams – Instructional Coordinator</a:t>
            </a:r>
          </a:p>
          <a:p>
            <a:r>
              <a:rPr lang="en-US" sz="2400" dirty="0" smtClean="0"/>
              <a:t>Allison Parker – College Career Facilitator</a:t>
            </a:r>
          </a:p>
          <a:p>
            <a:r>
              <a:rPr lang="en-US" sz="2400" dirty="0" smtClean="0"/>
              <a:t>Amanda </a:t>
            </a:r>
            <a:r>
              <a:rPr lang="en-US" sz="2400" dirty="0"/>
              <a:t>Hudson – Title 1 </a:t>
            </a:r>
            <a:r>
              <a:rPr lang="en-US" sz="2400" dirty="0" smtClean="0"/>
              <a:t>Coordinator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05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28600"/>
            <a:ext cx="6347713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Public Services Endorsement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066800"/>
            <a:ext cx="7010402" cy="4974563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 Education and Training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Air Force Junior ROTC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Government and Public Administration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Health Science General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Pharmacy Technician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EMT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Medical Billing </a:t>
            </a:r>
            <a:r>
              <a:rPr lang="en-US" sz="2800" dirty="0">
                <a:solidFill>
                  <a:schemeClr val="tx1"/>
                </a:solidFill>
              </a:rPr>
              <a:t>&amp;</a:t>
            </a:r>
            <a:r>
              <a:rPr lang="en-US" sz="2800" dirty="0" smtClean="0">
                <a:solidFill>
                  <a:schemeClr val="tx1"/>
                </a:solidFill>
              </a:rPr>
              <a:t> Coding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Human Services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Law Enforcement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MT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24" y="6248784"/>
            <a:ext cx="2094494" cy="609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652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Science, Technology,  Engineering and Math (STEM) Endorsement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057400"/>
            <a:ext cx="7010402" cy="3983963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 Computer Science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Mathematics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Science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Engineering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Combination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24" y="6248784"/>
            <a:ext cx="2094494" cy="609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386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25" y="304800"/>
            <a:ext cx="6417788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Multidisciplinary Endorsement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7467600" cy="4898363"/>
          </a:xfrm>
        </p:spPr>
        <p:txBody>
          <a:bodyPr>
            <a:noAutofit/>
          </a:bodyPr>
          <a:lstStyle/>
          <a:p>
            <a:r>
              <a:rPr lang="en-US" sz="2400" dirty="0"/>
              <a:t>4 advanced courses that prepare a student to </a:t>
            </a:r>
            <a:r>
              <a:rPr lang="en-US" sz="2400" dirty="0" smtClean="0"/>
              <a:t>enter the </a:t>
            </a:r>
            <a:r>
              <a:rPr lang="en-US" sz="2400" dirty="0"/>
              <a:t>workforce successfully or postsecondary education without remediation from within one endorsement area or among endorsement areas that are not in a coherent sequence   </a:t>
            </a:r>
            <a:endParaRPr lang="en-US" sz="2400" dirty="0" smtClean="0"/>
          </a:p>
          <a:p>
            <a:r>
              <a:rPr lang="en-US" sz="2400" dirty="0" smtClean="0"/>
              <a:t>Four </a:t>
            </a:r>
            <a:r>
              <a:rPr lang="en-US" sz="2400" dirty="0"/>
              <a:t>credits in each of the four foundation subject areas to include English IV and chemistry and/or physics   </a:t>
            </a:r>
            <a:endParaRPr lang="en-US" sz="2400" dirty="0" smtClean="0"/>
          </a:p>
          <a:p>
            <a:r>
              <a:rPr lang="en-US" sz="2400" dirty="0" smtClean="0"/>
              <a:t>Four </a:t>
            </a:r>
            <a:r>
              <a:rPr lang="en-US" sz="2400" dirty="0"/>
              <a:t>credits in AP or dual credit selected from English, math, science, social studies, economics, LOTE or fine </a:t>
            </a:r>
            <a:r>
              <a:rPr lang="en-US" sz="2400" dirty="0" smtClean="0"/>
              <a:t>arts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24" y="6248784"/>
            <a:ext cx="2094494" cy="609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427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LCISD Endorsement Flow Charts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24" y="1930401"/>
            <a:ext cx="6347714" cy="1366716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Courses required for each Endorsement can be found at </a:t>
            </a:r>
            <a:r>
              <a:rPr lang="en-US" sz="2400" dirty="0" smtClean="0">
                <a:solidFill>
                  <a:schemeClr val="tx1"/>
                </a:solidFill>
                <a:hlinkClick r:id="rId3"/>
              </a:rPr>
              <a:t>www.lcisd.org</a:t>
            </a:r>
            <a:r>
              <a:rPr lang="en-US" sz="2400" dirty="0" smtClean="0">
                <a:solidFill>
                  <a:schemeClr val="tx1"/>
                </a:solidFill>
              </a:rPr>
              <a:t>  under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There are 35 endorsement options for an LCISD student to chose to pursue </a:t>
            </a:r>
          </a:p>
          <a:p>
            <a:pPr marL="0" indent="0"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Many students will be able to complete more than one Endorsement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24" y="6248784"/>
            <a:ext cx="2094494" cy="609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819400"/>
            <a:ext cx="2842512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5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Business/Industry Endorsement</a:t>
            </a:r>
          </a:p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Manufacturing:  Welding</a:t>
            </a:r>
          </a:p>
          <a:p>
            <a:pPr algn="ctr"/>
            <a:endParaRPr lang="en-US" sz="2400" b="1" dirty="0">
              <a:solidFill>
                <a:prstClr val="black"/>
              </a:solidFill>
            </a:endParaRPr>
          </a:p>
          <a:p>
            <a:pPr algn="ctr"/>
            <a:endParaRPr lang="en-US" sz="2400" b="1" dirty="0" smtClean="0">
              <a:solidFill>
                <a:prstClr val="black"/>
              </a:solidFill>
            </a:endParaRPr>
          </a:p>
          <a:p>
            <a:pPr algn="ctr"/>
            <a:endParaRPr lang="en-US" sz="2400" b="1" dirty="0">
              <a:solidFill>
                <a:prstClr val="black"/>
              </a:solidFill>
            </a:endParaRPr>
          </a:p>
          <a:p>
            <a:pPr algn="ctr"/>
            <a:endParaRPr lang="en-US" sz="2400" b="1" dirty="0" smtClean="0">
              <a:solidFill>
                <a:prstClr val="black"/>
              </a:solidFill>
            </a:endParaRPr>
          </a:p>
          <a:p>
            <a:pPr algn="ctr"/>
            <a:endParaRPr lang="en-US" sz="2400" b="1" dirty="0">
              <a:solidFill>
                <a:prstClr val="black"/>
              </a:solidFill>
            </a:endParaRPr>
          </a:p>
          <a:p>
            <a:pPr algn="ctr"/>
            <a:endParaRPr lang="en-US" sz="24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2400" b="1" dirty="0">
              <a:solidFill>
                <a:prstClr val="black"/>
              </a:solidFill>
            </a:endParaRPr>
          </a:p>
          <a:p>
            <a:pPr algn="ctr"/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52" name="Date Placeholder 5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3EC8-E341-41E3-AD9C-3F72A3583F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358" y="6380356"/>
            <a:ext cx="5486876" cy="35359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299164" y="1655324"/>
            <a:ext cx="2167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981261" y="2207563"/>
            <a:ext cx="2297856" cy="73386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Agriculture Mechanics and Metal Technologies </a:t>
            </a:r>
          </a:p>
          <a:p>
            <a:pPr algn="ctr"/>
            <a:r>
              <a:rPr lang="en-US" sz="1400" b="1" dirty="0">
                <a:solidFill>
                  <a:prstClr val="black"/>
                </a:solidFill>
              </a:rPr>
              <a:t> 1 Credit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81261" y="4251635"/>
            <a:ext cx="2325203" cy="47784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Advanced Welding </a:t>
            </a:r>
          </a:p>
          <a:p>
            <a:pPr algn="ctr"/>
            <a:r>
              <a:rPr lang="en-US" sz="1400" b="1" dirty="0">
                <a:solidFill>
                  <a:prstClr val="black"/>
                </a:solidFill>
              </a:rPr>
              <a:t>2</a:t>
            </a:r>
            <a:r>
              <a:rPr lang="en-US" sz="1400" b="1" dirty="0" smtClean="0">
                <a:solidFill>
                  <a:prstClr val="black"/>
                </a:solidFill>
              </a:rPr>
              <a:t> Credits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981261" y="3330595"/>
            <a:ext cx="2297856" cy="51649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Welding</a:t>
            </a:r>
          </a:p>
          <a:p>
            <a:pPr algn="ctr"/>
            <a:r>
              <a:rPr lang="en-US" sz="1400" b="1" dirty="0">
                <a:solidFill>
                  <a:prstClr val="black"/>
                </a:solidFill>
              </a:rPr>
              <a:t>1 Credit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130189" y="2971800"/>
            <a:ext cx="8763" cy="3320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112662" y="3886200"/>
            <a:ext cx="8763" cy="3320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1990024" y="1231539"/>
            <a:ext cx="2297856" cy="65600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Principles of Ag, Food &amp; Natural Resources</a:t>
            </a:r>
            <a:endParaRPr lang="en-US" sz="1400" b="1" dirty="0">
              <a:solidFill>
                <a:prstClr val="black"/>
              </a:solidFill>
            </a:endParaRPr>
          </a:p>
          <a:p>
            <a:pPr algn="ctr"/>
            <a:r>
              <a:rPr lang="en-US" sz="1400" b="1" dirty="0">
                <a:solidFill>
                  <a:prstClr val="black"/>
                </a:solidFill>
              </a:rPr>
              <a:t> 1 Credit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3138954" y="1877781"/>
            <a:ext cx="8763" cy="3320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687356" y="9260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8</a:t>
            </a:r>
            <a:r>
              <a:rPr lang="en-US" b="1" baseline="30000" dirty="0" smtClean="0"/>
              <a:t>th</a:t>
            </a:r>
            <a:r>
              <a:rPr lang="en-US" b="1" dirty="0" smtClean="0"/>
              <a:t> – 12</a:t>
            </a:r>
            <a:r>
              <a:rPr lang="en-US" b="1" baseline="30000" dirty="0" smtClean="0"/>
              <a:t>th</a:t>
            </a:r>
            <a:endParaRPr lang="en-US" b="1" dirty="0"/>
          </a:p>
        </p:txBody>
      </p:sp>
      <p:sp>
        <p:nvSpPr>
          <p:cNvPr id="73" name="Rectangle 72"/>
          <p:cNvSpPr/>
          <p:nvPr/>
        </p:nvSpPr>
        <p:spPr>
          <a:xfrm>
            <a:off x="4703781" y="2207563"/>
            <a:ext cx="2297856" cy="73386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Agriculture Mechanics and Metal Technologies </a:t>
            </a:r>
          </a:p>
          <a:p>
            <a:pPr algn="ctr"/>
            <a:r>
              <a:rPr lang="en-US" sz="1400" b="1" dirty="0">
                <a:solidFill>
                  <a:prstClr val="black"/>
                </a:solidFill>
              </a:rPr>
              <a:t> 1 Credit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703781" y="3330595"/>
            <a:ext cx="2297856" cy="51649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Welding</a:t>
            </a:r>
          </a:p>
          <a:p>
            <a:pPr algn="ctr"/>
            <a:r>
              <a:rPr lang="en-US" sz="1400" b="1" dirty="0">
                <a:solidFill>
                  <a:prstClr val="black"/>
                </a:solidFill>
              </a:rPr>
              <a:t>1 Credit</a:t>
            </a: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5852709" y="2971800"/>
            <a:ext cx="8763" cy="3320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835182" y="3886200"/>
            <a:ext cx="8763" cy="3320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4712544" y="1231537"/>
            <a:ext cx="2297856" cy="6560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Principles of Ag, Food &amp; Natural Resources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 </a:t>
            </a:r>
            <a:r>
              <a:rPr lang="en-US" sz="1400" b="1" dirty="0">
                <a:solidFill>
                  <a:prstClr val="black"/>
                </a:solidFill>
              </a:rPr>
              <a:t>1 Credit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5861474" y="1877781"/>
            <a:ext cx="8763" cy="3320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5298737" y="9260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9</a:t>
            </a:r>
            <a:r>
              <a:rPr lang="en-US" b="1" baseline="30000" dirty="0" smtClean="0"/>
              <a:t>th</a:t>
            </a:r>
            <a:r>
              <a:rPr lang="en-US" b="1" dirty="0" smtClean="0"/>
              <a:t> – 12</a:t>
            </a:r>
            <a:r>
              <a:rPr lang="en-US" b="1" baseline="30000" dirty="0" smtClean="0"/>
              <a:t>th</a:t>
            </a:r>
            <a:endParaRPr lang="en-US" b="1" dirty="0"/>
          </a:p>
        </p:txBody>
      </p:sp>
      <p:pic>
        <p:nvPicPr>
          <p:cNvPr id="62" name="Picture 2" descr="http://www.lcisd.org/Sitefinity/WebsiteTemplates/LCISD_2013/App_Themes/images/LamarCISD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6234" y="6325252"/>
            <a:ext cx="1676400" cy="463805"/>
          </a:xfrm>
          <a:prstGeom prst="rect">
            <a:avLst/>
          </a:prstGeom>
          <a:noFill/>
        </p:spPr>
      </p:pic>
      <p:sp>
        <p:nvSpPr>
          <p:cNvPr id="43" name="Rectangle 42"/>
          <p:cNvSpPr/>
          <p:nvPr/>
        </p:nvSpPr>
        <p:spPr>
          <a:xfrm>
            <a:off x="71439" y="2548091"/>
            <a:ext cx="1773280" cy="45408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Ag Facilities &amp; Design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1 </a:t>
            </a:r>
            <a:r>
              <a:rPr lang="en-US" sz="1200" b="1" dirty="0">
                <a:solidFill>
                  <a:prstClr val="black"/>
                </a:solidFill>
              </a:rPr>
              <a:t>Credit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0414" y="1784479"/>
            <a:ext cx="1734753" cy="65666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prstClr val="black"/>
                </a:solidFill>
              </a:rPr>
              <a:t>Agribusiness Management &amp; Marketing</a:t>
            </a:r>
          </a:p>
          <a:p>
            <a:pPr algn="ctr"/>
            <a:r>
              <a:rPr lang="en-US" sz="1100" b="1" dirty="0" smtClean="0">
                <a:solidFill>
                  <a:prstClr val="black"/>
                </a:solidFill>
              </a:rPr>
              <a:t>1 Credit</a:t>
            </a:r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270" y="1240147"/>
            <a:ext cx="174389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Additional Elective</a:t>
            </a:r>
          </a:p>
          <a:p>
            <a:pPr algn="ctr"/>
            <a:r>
              <a:rPr lang="en-US" sz="1100" dirty="0" smtClean="0"/>
              <a:t> Courses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</a:rPr>
              <a:t> </a:t>
            </a:r>
            <a:endParaRPr lang="en-US" sz="11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690107" y="4236259"/>
            <a:ext cx="2325203" cy="47784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Advanced Welding </a:t>
            </a:r>
          </a:p>
          <a:p>
            <a:pPr algn="ctr"/>
            <a:r>
              <a:rPr lang="en-US" sz="1400" b="1" dirty="0">
                <a:solidFill>
                  <a:prstClr val="black"/>
                </a:solidFill>
              </a:rPr>
              <a:t>2</a:t>
            </a:r>
            <a:r>
              <a:rPr lang="en-US" sz="1400" b="1" dirty="0" smtClean="0">
                <a:solidFill>
                  <a:prstClr val="black"/>
                </a:solidFill>
              </a:rPr>
              <a:t> Credits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42" name="Picture 4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87361"/>
            <a:ext cx="990600" cy="676275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381000" y="5619033"/>
            <a:ext cx="1492356" cy="972768"/>
            <a:chOff x="7701842" y="5014505"/>
            <a:chExt cx="1442158" cy="1143000"/>
          </a:xfrm>
        </p:grpSpPr>
        <p:grpSp>
          <p:nvGrpSpPr>
            <p:cNvPr id="55" name="Group 54"/>
            <p:cNvGrpSpPr/>
            <p:nvPr/>
          </p:nvGrpSpPr>
          <p:grpSpPr>
            <a:xfrm>
              <a:off x="7701842" y="5014505"/>
              <a:ext cx="1442158" cy="1143000"/>
              <a:chOff x="7924801" y="3962400"/>
              <a:chExt cx="1442158" cy="11430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7924801" y="3962400"/>
                <a:ext cx="1442158" cy="1143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7957069" y="4038600"/>
                <a:ext cx="159274" cy="1524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7955737" y="4246610"/>
                <a:ext cx="159274" cy="1524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7954405" y="4443232"/>
                <a:ext cx="159274" cy="152400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7955737" y="4668459"/>
                <a:ext cx="159274" cy="152400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7983288" y="5088720"/>
              <a:ext cx="53540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/>
                <a:t>Academic </a:t>
              </a:r>
              <a:endParaRPr lang="en-US" sz="10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983288" y="5297227"/>
              <a:ext cx="1082027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/>
                <a:t>Advanced/PAP/Dual</a:t>
              </a:r>
              <a:endParaRPr lang="en-US" sz="10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976048" y="5495337"/>
              <a:ext cx="16831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/>
                <a:t>AP </a:t>
              </a:r>
              <a:endParaRPr lang="en-US" sz="10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983288" y="5713581"/>
              <a:ext cx="63959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/>
                <a:t>Certification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670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683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Public Service </a:t>
            </a:r>
            <a:r>
              <a:rPr lang="en-US" sz="2400" b="1" dirty="0" smtClean="0"/>
              <a:t>Endorsement  </a:t>
            </a:r>
          </a:p>
          <a:p>
            <a:pPr algn="ctr"/>
            <a:r>
              <a:rPr lang="en-US" sz="2400" b="1" dirty="0" smtClean="0"/>
              <a:t>Health Science: Medical Billing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33800" y="4120661"/>
            <a:ext cx="1981199" cy="1015663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Medical Billing and </a:t>
            </a:r>
            <a:r>
              <a:rPr lang="en-US" sz="1200" b="1" dirty="0" smtClean="0"/>
              <a:t>Coding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(Medical Billing &amp; Coding Specialist Certification)</a:t>
            </a:r>
          </a:p>
          <a:p>
            <a:pPr algn="ctr"/>
            <a:r>
              <a:rPr lang="en-US" sz="1200" b="1" dirty="0" smtClean="0"/>
              <a:t>1 </a:t>
            </a:r>
            <a:r>
              <a:rPr lang="en-US" sz="1200" b="1" dirty="0"/>
              <a:t>Credit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358" y="6380356"/>
            <a:ext cx="5486876" cy="353599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>
            <a:off x="4724399" y="3581400"/>
            <a:ext cx="0" cy="5256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736871" y="5279115"/>
            <a:ext cx="0" cy="4414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381000" y="5619033"/>
            <a:ext cx="1492356" cy="972768"/>
            <a:chOff x="7701842" y="5014505"/>
            <a:chExt cx="1442158" cy="1143000"/>
          </a:xfrm>
        </p:grpSpPr>
        <p:grpSp>
          <p:nvGrpSpPr>
            <p:cNvPr id="52" name="Group 51"/>
            <p:cNvGrpSpPr/>
            <p:nvPr/>
          </p:nvGrpSpPr>
          <p:grpSpPr>
            <a:xfrm>
              <a:off x="7701842" y="5014505"/>
              <a:ext cx="1442158" cy="1143000"/>
              <a:chOff x="7924801" y="3962400"/>
              <a:chExt cx="1442158" cy="1143000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7924801" y="3962400"/>
                <a:ext cx="1442158" cy="1143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957069" y="4038600"/>
                <a:ext cx="159274" cy="1524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7955737" y="4246610"/>
                <a:ext cx="159274" cy="1524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7954405" y="4443232"/>
                <a:ext cx="159274" cy="152400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955737" y="4668459"/>
                <a:ext cx="159274" cy="152400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7983288" y="5088720"/>
              <a:ext cx="53540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/>
                <a:t>Academic </a:t>
              </a:r>
              <a:endParaRPr lang="en-US" sz="10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983288" y="5297227"/>
              <a:ext cx="1082027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/>
                <a:t>Advanced/PAP/Dual</a:t>
              </a:r>
              <a:endParaRPr lang="en-US" sz="10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976048" y="5495337"/>
              <a:ext cx="16831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/>
                <a:t>AP </a:t>
              </a:r>
              <a:endParaRPr lang="en-US" sz="10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983288" y="5713581"/>
              <a:ext cx="63959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/>
                <a:t>Certification</a:t>
              </a:r>
              <a:endParaRPr lang="en-US" sz="1000" dirty="0"/>
            </a:p>
          </p:txBody>
        </p:sp>
      </p:grpSp>
      <p:pic>
        <p:nvPicPr>
          <p:cNvPr id="40" name="Picture 2" descr="http://www.lcisd.org/Sitefinity/WebsiteTemplates/LCISD_2013/App_Themes/images/LamarCISD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6234" y="6325252"/>
            <a:ext cx="1676400" cy="463805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2286000" y="1878766"/>
            <a:ext cx="1939939" cy="72564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Lifetime Nutrition &amp; Wellness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 .5 Credit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05199" y="865820"/>
            <a:ext cx="2209800" cy="582289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Health Science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1 Credit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199213" y="1869989"/>
            <a:ext cx="1761521" cy="71712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Medical Terminology 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.5 Credit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647798" y="3141135"/>
            <a:ext cx="2209800" cy="4402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Course(s) not taken in Step 1 above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28848" y="2056922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AND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388726" y="1539348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2816755" y="5337245"/>
            <a:ext cx="1571971" cy="954107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Anatomy</a:t>
            </a:r>
          </a:p>
          <a:p>
            <a:pPr algn="ctr"/>
            <a:r>
              <a:rPr lang="en-US" sz="1400" b="1" dirty="0" smtClean="0"/>
              <a:t>&amp;</a:t>
            </a:r>
          </a:p>
          <a:p>
            <a:pPr algn="ctr"/>
            <a:r>
              <a:rPr lang="en-US" sz="1400" b="1" dirty="0" smtClean="0"/>
              <a:t>Physiology</a:t>
            </a:r>
            <a:endParaRPr lang="en-US" sz="1400" b="1" dirty="0"/>
          </a:p>
          <a:p>
            <a:pPr algn="ctr"/>
            <a:r>
              <a:rPr lang="en-US" sz="1400" b="1" dirty="0"/>
              <a:t>1 Credit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5199213" y="5411263"/>
            <a:ext cx="1556731" cy="73866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Medical</a:t>
            </a:r>
          </a:p>
          <a:p>
            <a:pPr algn="ctr"/>
            <a:r>
              <a:rPr lang="en-US" sz="1400" b="1" dirty="0" smtClean="0"/>
              <a:t>Microbiology</a:t>
            </a:r>
          </a:p>
          <a:p>
            <a:pPr algn="ctr"/>
            <a:r>
              <a:rPr lang="en-US" sz="1400" b="1" dirty="0" smtClean="0"/>
              <a:t>1 </a:t>
            </a:r>
            <a:r>
              <a:rPr lang="en-US" sz="1400" b="1" dirty="0"/>
              <a:t>Credit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4414727" y="5736085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AND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712576" y="2587115"/>
            <a:ext cx="0" cy="5256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81815"/>
            <a:ext cx="104838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864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562" y="46790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  <a:ea typeface="Tahoma" pitchFamily="34" charset="0"/>
                <a:cs typeface="Tahoma" pitchFamily="34" charset="0"/>
              </a:rPr>
              <a:t>STEM </a:t>
            </a:r>
            <a:r>
              <a:rPr lang="en-US" sz="2400" b="1" dirty="0">
                <a:latin typeface="+mj-lt"/>
                <a:ea typeface="Tahoma" pitchFamily="34" charset="0"/>
                <a:cs typeface="Tahoma" pitchFamily="34" charset="0"/>
              </a:rPr>
              <a:t>Endorsement </a:t>
            </a:r>
            <a:r>
              <a:rPr lang="en-US" sz="2400" b="1" dirty="0" smtClean="0">
                <a:latin typeface="+mj-lt"/>
                <a:ea typeface="Tahoma" pitchFamily="34" charset="0"/>
                <a:cs typeface="Tahoma" pitchFamily="34" charset="0"/>
              </a:rPr>
              <a:t>*</a:t>
            </a:r>
            <a:endParaRPr lang="en-US" sz="2400" b="1" dirty="0">
              <a:latin typeface="+mj-lt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400" b="1" dirty="0" smtClean="0">
                <a:ea typeface="Tahoma" pitchFamily="34" charset="0"/>
                <a:cs typeface="Tahoma" pitchFamily="34" charset="0"/>
              </a:rPr>
              <a:t>PLTW: Engineering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1163" y="2259548"/>
            <a:ext cx="3005138" cy="133011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Engineering Specialization Courses </a:t>
            </a:r>
            <a:endParaRPr lang="en-US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Credit</a:t>
            </a:r>
          </a:p>
          <a:p>
            <a:pPr algn="ctr">
              <a:buFont typeface="Arial" pitchFamily="34" charset="0"/>
              <a:buChar char="•"/>
            </a:pPr>
            <a:r>
              <a:rPr lang="en-US" sz="9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Aerospace Engineering- LHS</a:t>
            </a:r>
            <a:endParaRPr lang="en-US" sz="9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9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Biological/Biotechnical </a:t>
            </a:r>
            <a:r>
              <a:rPr lang="en-US" sz="9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Engineering- GRHS</a:t>
            </a:r>
            <a:endParaRPr lang="en-US" sz="9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9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Civil </a:t>
            </a:r>
            <a:r>
              <a:rPr lang="en-US" sz="9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Engineering- THS </a:t>
            </a:r>
            <a:endParaRPr lang="en-US" sz="9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9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Computer Integrated </a:t>
            </a:r>
            <a:r>
              <a:rPr lang="en-US" sz="9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Manufacturing- FHS</a:t>
            </a:r>
            <a:endParaRPr lang="en-US" sz="9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51443" y="1119045"/>
            <a:ext cx="2657476" cy="74132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Introduction to Engineering Design (IED) 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Credit</a:t>
            </a:r>
            <a:endParaRPr lang="en-US" sz="11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30663" y="3868371"/>
            <a:ext cx="1611876" cy="742951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Principles of Engineering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Credit</a:t>
            </a:r>
            <a:endParaRPr lang="en-US" sz="1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462974" y="3844508"/>
            <a:ext cx="1457325" cy="7429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Digital Electronics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Credit</a:t>
            </a:r>
            <a:endParaRPr lang="en-US" sz="1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94995" y="4983297"/>
            <a:ext cx="2657475" cy="71848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Engineering Design and Problem Solving: </a:t>
            </a:r>
            <a:r>
              <a:rPr lang="en-US" sz="1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PLTW</a:t>
            </a:r>
            <a:endParaRPr lang="en-US" sz="1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Credit</a:t>
            </a:r>
            <a:endParaRPr lang="en-US" sz="1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358" y="6380356"/>
            <a:ext cx="5486876" cy="35359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842539" y="4084063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2180234" y="4571322"/>
            <a:ext cx="7163" cy="3816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180234" y="3654148"/>
            <a:ext cx="0" cy="4284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 descr="http://www.lcisd.org/Sitefinity/WebsiteTemplates/LCISD_2013/App_Themes/images/LamarCISD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6234" y="6325252"/>
            <a:ext cx="1676400" cy="463805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959441" y="5889954"/>
            <a:ext cx="5426793" cy="71384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*Algebra II, Chemistry &amp; Physics required for all STEM Endorsements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7282741" y="1870366"/>
            <a:ext cx="0" cy="4284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06717" y="555086"/>
            <a:ext cx="22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8</a:t>
            </a:r>
            <a:r>
              <a:rPr lang="en-US" b="1" baseline="30000" dirty="0" smtClean="0"/>
              <a:t>th</a:t>
            </a:r>
            <a:r>
              <a:rPr lang="en-US" b="1" dirty="0" smtClean="0"/>
              <a:t>  - 12</a:t>
            </a:r>
            <a:r>
              <a:rPr lang="en-US" b="1" baseline="30000" dirty="0" smtClean="0"/>
              <a:t>th</a:t>
            </a:r>
            <a:r>
              <a:rPr lang="en-US" b="1" dirty="0" smtClean="0"/>
              <a:t>  Grade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225962" y="791220"/>
            <a:ext cx="2115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9</a:t>
            </a:r>
            <a:r>
              <a:rPr lang="en-US" b="1" baseline="30000" dirty="0" smtClean="0"/>
              <a:t>th</a:t>
            </a:r>
            <a:r>
              <a:rPr lang="en-US" b="1" dirty="0" smtClean="0"/>
              <a:t>  - 12</a:t>
            </a:r>
            <a:r>
              <a:rPr lang="en-US" b="1" baseline="30000" dirty="0" smtClean="0"/>
              <a:t>th</a:t>
            </a:r>
            <a:r>
              <a:rPr lang="en-US" b="1" dirty="0" smtClean="0"/>
              <a:t>  Grade</a:t>
            </a:r>
            <a:endParaRPr lang="en-US" b="1" dirty="0"/>
          </a:p>
        </p:txBody>
      </p:sp>
      <p:sp>
        <p:nvSpPr>
          <p:cNvPr id="40" name="Rectangle 39"/>
          <p:cNvSpPr/>
          <p:nvPr/>
        </p:nvSpPr>
        <p:spPr>
          <a:xfrm>
            <a:off x="521163" y="905339"/>
            <a:ext cx="2962606" cy="49054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Concepts of Engineering &amp; Technology</a:t>
            </a:r>
            <a:endParaRPr lang="en-US" sz="11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Credit</a:t>
            </a:r>
            <a:endParaRPr lang="en-US" sz="11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1163" y="1535607"/>
            <a:ext cx="2962606" cy="59992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Introduction to Engineering Design (IED) 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Credit</a:t>
            </a:r>
            <a:endParaRPr lang="en-US" sz="11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780172" y="2298812"/>
            <a:ext cx="3005138" cy="133011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Engineering Specialization Courses </a:t>
            </a:r>
            <a:endParaRPr lang="en-US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Credit</a:t>
            </a:r>
          </a:p>
          <a:p>
            <a:pPr algn="ctr">
              <a:buFont typeface="Arial" pitchFamily="34" charset="0"/>
              <a:buChar char="•"/>
            </a:pPr>
            <a:r>
              <a:rPr lang="en-US" sz="9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Aerospace Engineering- LHS</a:t>
            </a:r>
            <a:endParaRPr lang="en-US" sz="9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9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Biological/Biotechnical </a:t>
            </a:r>
            <a:r>
              <a:rPr lang="en-US" sz="9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Engineering- GRHS</a:t>
            </a:r>
            <a:endParaRPr lang="en-US" sz="9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9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Civil </a:t>
            </a:r>
            <a:r>
              <a:rPr lang="en-US" sz="9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Engineering- THS </a:t>
            </a:r>
            <a:endParaRPr lang="en-US" sz="9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9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Computer Integrated </a:t>
            </a:r>
            <a:r>
              <a:rPr lang="en-US" sz="9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Manufacturing- FHS</a:t>
            </a:r>
            <a:endParaRPr lang="en-US" sz="9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332420" y="3924624"/>
            <a:ext cx="1611876" cy="742951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Principles of Engineering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1Credit</a:t>
            </a:r>
            <a:endParaRPr lang="en-US" sz="1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386234" y="3922510"/>
            <a:ext cx="1457325" cy="7429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Digital Electronics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Credit</a:t>
            </a:r>
            <a:endParaRPr lang="en-US" sz="1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954004" y="5054411"/>
            <a:ext cx="2657475" cy="804821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Engineering Design and Problem Solving: </a:t>
            </a:r>
            <a:r>
              <a:rPr lang="en-US" sz="1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PLTW</a:t>
            </a:r>
            <a:endParaRPr lang="en-US" sz="1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Credit</a:t>
            </a:r>
            <a:endParaRPr lang="en-US" sz="1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7162800" y="3747858"/>
            <a:ext cx="0" cy="4284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849304" y="4205266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</a:t>
            </a:r>
            <a:endParaRPr lang="en-US" dirty="0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7202159" y="4571322"/>
            <a:ext cx="0" cy="4284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19815"/>
            <a:ext cx="902970" cy="760095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381000" y="5859232"/>
            <a:ext cx="1492356" cy="929825"/>
            <a:chOff x="7701842" y="5014505"/>
            <a:chExt cx="1442158" cy="1143000"/>
          </a:xfrm>
        </p:grpSpPr>
        <p:grpSp>
          <p:nvGrpSpPr>
            <p:cNvPr id="55" name="Group 54"/>
            <p:cNvGrpSpPr/>
            <p:nvPr/>
          </p:nvGrpSpPr>
          <p:grpSpPr>
            <a:xfrm>
              <a:off x="7701842" y="5014505"/>
              <a:ext cx="1442158" cy="1143000"/>
              <a:chOff x="7924801" y="3962400"/>
              <a:chExt cx="1442158" cy="1143000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7924801" y="3962400"/>
                <a:ext cx="1442158" cy="1143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7957069" y="4038600"/>
                <a:ext cx="159274" cy="1524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7955737" y="4246610"/>
                <a:ext cx="159274" cy="1524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7954405" y="4443232"/>
                <a:ext cx="159274" cy="152400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7955737" y="4668459"/>
                <a:ext cx="159274" cy="152400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7983288" y="5088720"/>
              <a:ext cx="53540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/>
                <a:t>Academic </a:t>
              </a:r>
              <a:endParaRPr lang="en-US" sz="10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983288" y="5297227"/>
              <a:ext cx="1082027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/>
                <a:t>Advanced/PAP/Dual</a:t>
              </a:r>
              <a:endParaRPr lang="en-US" sz="10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976048" y="5495337"/>
              <a:ext cx="16831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/>
                <a:t>AP </a:t>
              </a:r>
              <a:endParaRPr lang="en-US" sz="10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983288" y="5713581"/>
              <a:ext cx="63959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/>
                <a:t>Certification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5629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911" y="298829"/>
            <a:ext cx="6347713" cy="1320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Endorsement Requirements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23" y="1094236"/>
            <a:ext cx="7226490" cy="5019541"/>
          </a:xfrm>
        </p:spPr>
        <p:txBody>
          <a:bodyPr>
            <a:noAutofit/>
          </a:bodyPr>
          <a:lstStyle/>
          <a:p>
            <a:r>
              <a:rPr lang="en-US" sz="2000" dirty="0" smtClean="0"/>
              <a:t>Students entering 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grade in 2014 and thereafter must indicate their endorsement in writing via Skyward and parents should review and sign Endorsement choice via Skyward as well.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If you have not digitally signed your child’s chosen Endorsement selection via Skyward, there will be an opportunity to do so during Course Selection</a:t>
            </a:r>
          </a:p>
          <a:p>
            <a:r>
              <a:rPr lang="en-US" sz="2000" dirty="0" smtClean="0"/>
              <a:t>Students may choose to change their endorsement area and parents must be notified. Opportunities to change an Endorsement will be during specified timeframes.</a:t>
            </a:r>
          </a:p>
          <a:p>
            <a:r>
              <a:rPr lang="en-US" sz="2000" dirty="0" smtClean="0"/>
              <a:t>Students can only choose to graduate </a:t>
            </a:r>
            <a:r>
              <a:rPr lang="en-US" sz="2000" b="1" dirty="0" smtClean="0"/>
              <a:t>WITHOUT</a:t>
            </a:r>
            <a:r>
              <a:rPr lang="en-US" sz="2000" dirty="0" smtClean="0"/>
              <a:t> an endorsement (Foundation plan only):</a:t>
            </a:r>
          </a:p>
          <a:p>
            <a:pPr marL="0" indent="0">
              <a:buNone/>
            </a:pPr>
            <a:endParaRPr lang="en-US" sz="100" dirty="0" smtClean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000" dirty="0" smtClean="0"/>
              <a:t>After student and parents have been advised</a:t>
            </a:r>
            <a:endParaRPr lang="en-US" sz="200" dirty="0" smtClean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000" dirty="0" smtClean="0"/>
              <a:t>After sophomore year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000" dirty="0" smtClean="0"/>
              <a:t>After parents or guardian files written permission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24" y="6248784"/>
            <a:ext cx="2094494" cy="609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73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99" y="118311"/>
            <a:ext cx="63477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Benefits of choosing</a:t>
            </a:r>
            <a:br>
              <a:rPr lang="en-US" b="1" dirty="0" smtClean="0"/>
            </a:br>
            <a:r>
              <a:rPr lang="en-US" b="1" dirty="0" smtClean="0"/>
              <a:t>                </a:t>
            </a:r>
            <a:r>
              <a:rPr lang="en-US" b="1" dirty="0" smtClean="0">
                <a:solidFill>
                  <a:srgbClr val="FF0000"/>
                </a:solidFill>
              </a:rPr>
              <a:t>“</a:t>
            </a:r>
            <a:r>
              <a:rPr lang="en-US" b="1" i="1" dirty="0" smtClean="0">
                <a:solidFill>
                  <a:srgbClr val="FF0000"/>
                </a:solidFill>
              </a:rPr>
              <a:t>Your”</a:t>
            </a:r>
            <a:r>
              <a:rPr lang="en-US" b="1" i="1" dirty="0" smtClean="0"/>
              <a:t> </a:t>
            </a:r>
            <a:r>
              <a:rPr lang="en-US" b="1" dirty="0" smtClean="0"/>
              <a:t>Endorsement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239000" cy="477958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Students will take </a:t>
            </a:r>
            <a:r>
              <a:rPr lang="en-US" sz="2600" dirty="0" smtClean="0"/>
              <a:t>courses</a:t>
            </a:r>
            <a:r>
              <a:rPr lang="en-US" sz="2400" dirty="0" smtClean="0"/>
              <a:t> that are most interesting to each individual student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400" dirty="0" smtClean="0"/>
              <a:t>Students are encouraged to take courses that support their post-secondary/career readiness goals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400" dirty="0" smtClean="0"/>
              <a:t>Create a seamless transition between high school and post-secondary/career opportunities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24" y="6248784"/>
            <a:ext cx="2094494" cy="609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475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99" y="228600"/>
            <a:ext cx="6921501" cy="13208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How will colleges recognize the           </a:t>
            </a:r>
            <a:br>
              <a:rPr lang="en-US" sz="3200" b="1" dirty="0" smtClean="0"/>
            </a:br>
            <a:r>
              <a:rPr lang="en-US" sz="3200" b="1" dirty="0"/>
              <a:t> </a:t>
            </a:r>
            <a:r>
              <a:rPr lang="en-US" sz="3200" b="1" dirty="0" smtClean="0"/>
              <a:t>      FHSP, FHSP+ and DLA 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>              Graduation Plans . . . 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095501"/>
            <a:ext cx="6347714" cy="456001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Current data is not available on how colleges will recognize endorsements in the future or if/how students will be admitted to certain majors beyond college admissions</a:t>
            </a:r>
          </a:p>
          <a:p>
            <a:r>
              <a:rPr lang="en-US" sz="2400" dirty="0" smtClean="0"/>
              <a:t>Colleges will continue to evaluate transcripts for the types of courses taken and grades earned, along with test scores and the academic/student resume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24" y="6248784"/>
            <a:ext cx="2094494" cy="609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481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6002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Life at Terry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Academics					Athletics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     Activities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4577"/>
            <a:ext cx="2667000" cy="2046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381000"/>
            <a:ext cx="2504995" cy="1987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4445541"/>
            <a:ext cx="2858747" cy="1905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399" y="3581400"/>
            <a:ext cx="2207001" cy="27973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947" y="3970635"/>
            <a:ext cx="2544888" cy="14955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20627"/>
            <a:ext cx="1995003" cy="30146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97" y="2961632"/>
            <a:ext cx="1101586" cy="100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899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699" y="304800"/>
            <a:ext cx="6959601" cy="1320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Performance Acknowledgements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8" y="1233490"/>
            <a:ext cx="6756401" cy="492601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Placed on diploma and transcript</a:t>
            </a:r>
          </a:p>
          <a:p>
            <a:r>
              <a:rPr lang="en-US" sz="2400" dirty="0" smtClean="0"/>
              <a:t>May be earned by</a:t>
            </a:r>
          </a:p>
          <a:p>
            <a:pPr lvl="1"/>
            <a:r>
              <a:rPr lang="en-US" sz="2400" dirty="0" smtClean="0"/>
              <a:t>Dual credit </a:t>
            </a:r>
            <a:r>
              <a:rPr lang="en-US" sz="2000" dirty="0" smtClean="0"/>
              <a:t>(12 hours, grade of 80 or above)</a:t>
            </a:r>
          </a:p>
          <a:p>
            <a:pPr lvl="1"/>
            <a:r>
              <a:rPr lang="en-US" sz="2400" dirty="0" smtClean="0"/>
              <a:t>Bilingualism and </a:t>
            </a:r>
            <a:r>
              <a:rPr lang="en-US" sz="2400" dirty="0" err="1" smtClean="0"/>
              <a:t>biliteracy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Outstanding performance on AP exams </a:t>
            </a:r>
            <a:r>
              <a:rPr lang="en-US" sz="2000" dirty="0" smtClean="0"/>
              <a:t>(score of 3 or higher)</a:t>
            </a:r>
          </a:p>
          <a:p>
            <a:pPr lvl="1"/>
            <a:r>
              <a:rPr lang="en-US" sz="2400" dirty="0" smtClean="0"/>
              <a:t>Outstanding performance on PSAT, ACT-PLAN, SAT or ACT</a:t>
            </a:r>
          </a:p>
          <a:p>
            <a:pPr lvl="1"/>
            <a:r>
              <a:rPr lang="en-US" sz="2400" dirty="0" smtClean="0"/>
              <a:t>Earning a nationally or internationally recognized business or industry certification or license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24" y="6248784"/>
            <a:ext cx="2094494" cy="609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212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Declaring Endorsements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sz="5400" dirty="0" smtClean="0"/>
              <a:t>Endorsements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9672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 In to your Family Student Access;</a:t>
            </a:r>
            <a:br>
              <a:rPr lang="en-US" dirty="0" smtClean="0"/>
            </a:br>
            <a:r>
              <a:rPr lang="en-US" dirty="0" smtClean="0"/>
              <a:t>Click on Endorsements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24200" y="2514600"/>
            <a:ext cx="1757519" cy="37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9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/>
              <a:t>Click on “Update” button next to Endorsement in the upper left box.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90017" y="3042642"/>
            <a:ext cx="468399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0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Declared Endorsement and Declared 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3657600"/>
            <a:ext cx="6347714" cy="2383763"/>
          </a:xfrm>
        </p:spPr>
        <p:txBody>
          <a:bodyPr>
            <a:normAutofit/>
          </a:bodyPr>
          <a:lstStyle/>
          <a:p>
            <a:r>
              <a:rPr lang="en-US" sz="2100" dirty="0"/>
              <a:t>Select the Endorsement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60" y="2196700"/>
            <a:ext cx="5809472" cy="9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51" y="457200"/>
            <a:ext cx="6934200" cy="914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 the Declared OPTIONS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7696200" cy="4419599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u="sng" dirty="0" smtClean="0">
                <a:solidFill>
                  <a:schemeClr val="accent2"/>
                </a:solidFill>
              </a:rPr>
              <a:t>Business &amp; </a:t>
            </a:r>
            <a:r>
              <a:rPr lang="en-US" sz="2600" b="1" u="sng" dirty="0">
                <a:solidFill>
                  <a:schemeClr val="accent2"/>
                </a:solidFill>
              </a:rPr>
              <a:t>Industry </a:t>
            </a:r>
          </a:p>
          <a:p>
            <a:pPr marL="0" indent="0">
              <a:buNone/>
            </a:pPr>
            <a:r>
              <a:rPr lang="en-US" u="sng" dirty="0"/>
              <a:t>OPTION A:</a:t>
            </a:r>
            <a:r>
              <a:rPr lang="en-US" dirty="0"/>
              <a:t> CTE</a:t>
            </a:r>
          </a:p>
          <a:p>
            <a:pPr marL="0" indent="0">
              <a:buNone/>
            </a:pPr>
            <a:r>
              <a:rPr lang="en-US" dirty="0"/>
              <a:t>Animal </a:t>
            </a:r>
            <a:r>
              <a:rPr lang="en-US" dirty="0" smtClean="0"/>
              <a:t>Science</a:t>
            </a:r>
            <a:r>
              <a:rPr lang="en-US" dirty="0"/>
              <a:t>	Manufacturing: Welding		Interior Design</a:t>
            </a:r>
            <a:br>
              <a:rPr lang="en-US" dirty="0"/>
            </a:br>
            <a:r>
              <a:rPr lang="en-US" dirty="0"/>
              <a:t>Construction	</a:t>
            </a:r>
            <a:r>
              <a:rPr lang="en-US" dirty="0" smtClean="0"/>
              <a:t>	Arts</a:t>
            </a:r>
            <a:r>
              <a:rPr lang="en-US" dirty="0"/>
              <a:t>, Audio/Video </a:t>
            </a:r>
            <a:r>
              <a:rPr lang="en-US" dirty="0" smtClean="0"/>
              <a:t>Tech</a:t>
            </a:r>
            <a:r>
              <a:rPr lang="en-US" dirty="0"/>
              <a:t>		Business </a:t>
            </a:r>
            <a:r>
              <a:rPr lang="en-US" dirty="0" smtClean="0"/>
              <a:t>Info Management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Finance			Culinary Arts			</a:t>
            </a:r>
            <a:r>
              <a:rPr lang="en-US" dirty="0" smtClean="0"/>
              <a:t>	Info </a:t>
            </a:r>
            <a:r>
              <a:rPr lang="en-US" dirty="0"/>
              <a:t>Technology Computers</a:t>
            </a:r>
            <a:br>
              <a:rPr lang="en-US" dirty="0"/>
            </a:br>
            <a:r>
              <a:rPr lang="en-US" dirty="0"/>
              <a:t>Marketing		Auto Technology	</a:t>
            </a:r>
          </a:p>
          <a:p>
            <a:pPr marL="0" indent="0">
              <a:buNone/>
            </a:pPr>
            <a:r>
              <a:rPr lang="en-US" u="sng" dirty="0"/>
              <a:t>OPTION B:</a:t>
            </a:r>
            <a:r>
              <a:rPr lang="en-US" dirty="0"/>
              <a:t> English (Yearbook, Newspaper/Magazine, or Broadcasting)</a:t>
            </a:r>
          </a:p>
          <a:p>
            <a:pPr marL="0" indent="0">
              <a:buNone/>
            </a:pPr>
            <a:r>
              <a:rPr lang="en-US" u="sng" dirty="0"/>
              <a:t>OPTION C:</a:t>
            </a:r>
            <a:r>
              <a:rPr lang="en-US" dirty="0"/>
              <a:t> Tech Applications </a:t>
            </a:r>
            <a:r>
              <a:rPr lang="en-US" dirty="0" smtClean="0"/>
              <a:t>(DIM and Computer Science)</a:t>
            </a:r>
            <a:endParaRPr lang="en-US" dirty="0"/>
          </a:p>
          <a:p>
            <a:r>
              <a:rPr lang="en-US" sz="2600" b="1" u="sng" dirty="0">
                <a:solidFill>
                  <a:schemeClr val="accent2"/>
                </a:solidFill>
              </a:rPr>
              <a:t>Public Services</a:t>
            </a:r>
          </a:p>
          <a:p>
            <a:pPr marL="0" indent="0">
              <a:buNone/>
            </a:pPr>
            <a:r>
              <a:rPr lang="en-US" u="sng" dirty="0"/>
              <a:t>OPTION A:</a:t>
            </a:r>
            <a:r>
              <a:rPr lang="en-US" dirty="0"/>
              <a:t> CTE</a:t>
            </a:r>
          </a:p>
          <a:p>
            <a:pPr marL="0" indent="0">
              <a:buNone/>
            </a:pPr>
            <a:r>
              <a:rPr lang="en-US" dirty="0"/>
              <a:t>Education &amp; Training		</a:t>
            </a:r>
            <a:r>
              <a:rPr lang="en-US" dirty="0" err="1"/>
              <a:t>Govt</a:t>
            </a:r>
            <a:r>
              <a:rPr lang="en-US" dirty="0"/>
              <a:t> &amp; Public </a:t>
            </a:r>
            <a:r>
              <a:rPr lang="en-US" dirty="0" err="1" smtClean="0"/>
              <a:t>Adm</a:t>
            </a:r>
            <a:r>
              <a:rPr lang="en-US" dirty="0"/>
              <a:t>		Law Enforcement</a:t>
            </a:r>
            <a:br>
              <a:rPr lang="en-US" dirty="0"/>
            </a:br>
            <a:r>
              <a:rPr lang="en-US" dirty="0"/>
              <a:t>Health Science			Human </a:t>
            </a:r>
            <a:r>
              <a:rPr lang="en-US" dirty="0" smtClean="0"/>
              <a:t>Services</a:t>
            </a:r>
            <a:endParaRPr lang="en-US" dirty="0"/>
          </a:p>
          <a:p>
            <a:pPr marL="0" indent="0">
              <a:buNone/>
            </a:pPr>
            <a:r>
              <a:rPr lang="en-US" u="sng" dirty="0"/>
              <a:t>OPTION B:</a:t>
            </a:r>
            <a:r>
              <a:rPr lang="en-US" dirty="0"/>
              <a:t> </a:t>
            </a:r>
            <a:r>
              <a:rPr lang="en-US" dirty="0" smtClean="0"/>
              <a:t>AFROTC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05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1"/>
            <a:ext cx="6447501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the Declared OPTIONS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024962"/>
            <a:ext cx="3138026" cy="4299637"/>
          </a:xfrm>
        </p:spPr>
        <p:txBody>
          <a:bodyPr>
            <a:normAutofit fontScale="77500" lnSpcReduction="20000"/>
          </a:bodyPr>
          <a:lstStyle/>
          <a:p>
            <a:r>
              <a:rPr lang="en-US" sz="3100" b="1" u="sng" dirty="0">
                <a:solidFill>
                  <a:schemeClr val="accent2"/>
                </a:solidFill>
              </a:rPr>
              <a:t>STEM</a:t>
            </a:r>
            <a:r>
              <a:rPr lang="en-US" sz="1500" dirty="0">
                <a:solidFill>
                  <a:schemeClr val="accent2"/>
                </a:solidFill>
              </a:rPr>
              <a:t>						</a:t>
            </a:r>
          </a:p>
          <a:p>
            <a:pPr marL="0" indent="0">
              <a:buNone/>
            </a:pPr>
            <a:r>
              <a:rPr lang="en-US" u="sng" dirty="0"/>
              <a:t>OPTION A:</a:t>
            </a:r>
            <a:r>
              <a:rPr lang="en-US" dirty="0"/>
              <a:t> CTE (PLTW Engineering)</a:t>
            </a:r>
          </a:p>
          <a:p>
            <a:pPr marL="0" indent="0">
              <a:buNone/>
            </a:pPr>
            <a:r>
              <a:rPr lang="en-US" u="sng" dirty="0"/>
              <a:t>OPTION B:</a:t>
            </a:r>
            <a:r>
              <a:rPr lang="en-US" dirty="0"/>
              <a:t> Computer Science </a:t>
            </a:r>
          </a:p>
          <a:p>
            <a:pPr marL="0" indent="0">
              <a:buNone/>
            </a:pPr>
            <a:r>
              <a:rPr lang="en-US" u="sng" dirty="0"/>
              <a:t>OPTION C:</a:t>
            </a:r>
            <a:r>
              <a:rPr lang="en-US" dirty="0"/>
              <a:t> </a:t>
            </a:r>
            <a:r>
              <a:rPr lang="en-US" dirty="0" smtClean="0"/>
              <a:t>Math (5 total credits)</a:t>
            </a:r>
            <a:endParaRPr lang="en-US" dirty="0"/>
          </a:p>
          <a:p>
            <a:pPr marL="0" indent="0">
              <a:buNone/>
            </a:pPr>
            <a:r>
              <a:rPr lang="en-US" u="sng" dirty="0"/>
              <a:t>OPTION D:</a:t>
            </a:r>
            <a:r>
              <a:rPr lang="en-US" dirty="0"/>
              <a:t> </a:t>
            </a:r>
            <a:r>
              <a:rPr lang="en-US" dirty="0" smtClean="0"/>
              <a:t>Science (5 total credits)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sz="3100" b="1" u="sng" dirty="0">
                <a:solidFill>
                  <a:schemeClr val="accent2"/>
                </a:solidFill>
              </a:rPr>
              <a:t>Multi Disciplinary</a:t>
            </a:r>
          </a:p>
          <a:p>
            <a:pPr marL="0" indent="0">
              <a:buNone/>
            </a:pPr>
            <a:r>
              <a:rPr lang="en-US" u="sng" dirty="0"/>
              <a:t>OPTION A:</a:t>
            </a:r>
            <a:r>
              <a:rPr lang="en-US" dirty="0"/>
              <a:t> </a:t>
            </a:r>
            <a:r>
              <a:rPr lang="en-US" dirty="0" smtClean="0"/>
              <a:t>Advanced Courses</a:t>
            </a:r>
            <a:endParaRPr lang="en-US" dirty="0"/>
          </a:p>
          <a:p>
            <a:pPr marL="0" indent="0">
              <a:buNone/>
            </a:pPr>
            <a:r>
              <a:rPr lang="en-US" u="sng" dirty="0"/>
              <a:t>OPTION B:</a:t>
            </a:r>
            <a:r>
              <a:rPr lang="en-US" dirty="0"/>
              <a:t> </a:t>
            </a:r>
            <a:r>
              <a:rPr lang="en-US" dirty="0" smtClean="0"/>
              <a:t>Four by Four</a:t>
            </a:r>
            <a:endParaRPr lang="en-US" dirty="0"/>
          </a:p>
          <a:p>
            <a:pPr marL="0" indent="0">
              <a:buNone/>
            </a:pPr>
            <a:r>
              <a:rPr lang="en-US" u="sng" dirty="0"/>
              <a:t>OPTION C:</a:t>
            </a:r>
            <a:r>
              <a:rPr lang="en-US" dirty="0"/>
              <a:t> </a:t>
            </a:r>
            <a:r>
              <a:rPr lang="en-US" dirty="0" smtClean="0"/>
              <a:t>AP and/or Dual Credit (4 credits)</a:t>
            </a:r>
            <a:endParaRPr lang="en-US" dirty="0"/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2362200"/>
            <a:ext cx="3276599" cy="3581400"/>
          </a:xfrm>
        </p:spPr>
        <p:txBody>
          <a:bodyPr>
            <a:normAutofit fontScale="77500" lnSpcReduction="20000"/>
          </a:bodyPr>
          <a:lstStyle/>
          <a:p>
            <a:r>
              <a:rPr lang="en-US" sz="3100" b="1" u="sng" dirty="0">
                <a:solidFill>
                  <a:schemeClr val="accent2"/>
                </a:solidFill>
              </a:rPr>
              <a:t>Art &amp; Humanities</a:t>
            </a:r>
          </a:p>
          <a:p>
            <a:pPr marL="0" indent="0">
              <a:buNone/>
            </a:pPr>
            <a:r>
              <a:rPr lang="en-US" u="sng" dirty="0"/>
              <a:t>OPTION A:</a:t>
            </a:r>
            <a:r>
              <a:rPr lang="en-US" dirty="0"/>
              <a:t> </a:t>
            </a:r>
            <a:r>
              <a:rPr lang="en-US" dirty="0" smtClean="0"/>
              <a:t>Social Studies (5 total credits)</a:t>
            </a:r>
            <a:endParaRPr lang="en-US" dirty="0"/>
          </a:p>
          <a:p>
            <a:pPr marL="0" indent="0">
              <a:buNone/>
            </a:pPr>
            <a:r>
              <a:rPr lang="en-US" u="sng" dirty="0"/>
              <a:t>OPTION B:</a:t>
            </a:r>
            <a:r>
              <a:rPr lang="en-US" dirty="0"/>
              <a:t> </a:t>
            </a:r>
            <a:r>
              <a:rPr lang="en-US" dirty="0" smtClean="0"/>
              <a:t>Foreign Language (1 for 4 credits)</a:t>
            </a:r>
            <a:endParaRPr lang="en-US" dirty="0"/>
          </a:p>
          <a:p>
            <a:pPr marL="0" indent="0">
              <a:buNone/>
            </a:pPr>
            <a:r>
              <a:rPr lang="en-US" u="sng" dirty="0"/>
              <a:t>OPTION C:</a:t>
            </a:r>
            <a:r>
              <a:rPr lang="en-US" dirty="0"/>
              <a:t> </a:t>
            </a:r>
            <a:r>
              <a:rPr lang="en-US" dirty="0" smtClean="0"/>
              <a:t>Foreign Language (2 different for 4 credits )</a:t>
            </a:r>
            <a:endParaRPr lang="en-US" dirty="0"/>
          </a:p>
          <a:p>
            <a:pPr marL="0" indent="0">
              <a:buNone/>
            </a:pPr>
            <a:r>
              <a:rPr lang="en-US" u="sng" dirty="0"/>
              <a:t>OPTION D:</a:t>
            </a:r>
            <a:r>
              <a:rPr lang="en-US" dirty="0"/>
              <a:t> </a:t>
            </a:r>
            <a:r>
              <a:rPr lang="en-US" dirty="0" smtClean="0"/>
              <a:t>ASL (4 credits)</a:t>
            </a:r>
          </a:p>
          <a:p>
            <a:pPr marL="0" indent="0">
              <a:buNone/>
            </a:pPr>
            <a:r>
              <a:rPr lang="en-US" u="sng" dirty="0"/>
              <a:t>OPTION </a:t>
            </a:r>
            <a:r>
              <a:rPr lang="en-US" u="sng" dirty="0" smtClean="0"/>
              <a:t>E:</a:t>
            </a:r>
            <a:r>
              <a:rPr lang="en-US" dirty="0" smtClean="0"/>
              <a:t> Fine Arts (Theatre, Dance, Band, Choir)</a:t>
            </a:r>
          </a:p>
          <a:p>
            <a:pPr marL="0" indent="0">
              <a:buNone/>
            </a:pPr>
            <a:r>
              <a:rPr lang="en-US" u="sng" dirty="0"/>
              <a:t>OPTION </a:t>
            </a:r>
            <a:r>
              <a:rPr lang="en-US" u="sng" dirty="0" smtClean="0"/>
              <a:t>F:</a:t>
            </a:r>
            <a:r>
              <a:rPr lang="en-US" dirty="0" smtClean="0"/>
              <a:t> English (English electives)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58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Signing your Endorsement: </a:t>
            </a:r>
            <a:br>
              <a:rPr lang="en-US" dirty="0" smtClean="0"/>
            </a:br>
            <a:r>
              <a:rPr lang="en-US" sz="2250" dirty="0"/>
              <a:t>Read the “Signature Required” section and check the box next to “I Agree”. “Signed By” and “Date Signed” will be automatically populated. Click “Save”.</a:t>
            </a:r>
            <a:br>
              <a:rPr lang="en-US" sz="2250" dirty="0"/>
            </a:br>
            <a:r>
              <a:rPr lang="en-US" sz="2325" dirty="0"/>
              <a:t/>
            </a:r>
            <a:br>
              <a:rPr lang="en-US" sz="2325" dirty="0"/>
            </a:br>
            <a:r>
              <a:rPr lang="en-US" dirty="0"/>
              <a:t>	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5610" y="2648980"/>
            <a:ext cx="5103341" cy="313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0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314450"/>
            <a:ext cx="6447501" cy="14024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 </a:t>
            </a:r>
            <a:r>
              <a:rPr lang="en-US" dirty="0"/>
              <a:t>the Endorsements page, you can now see your declared E</a:t>
            </a:r>
            <a:r>
              <a:rPr lang="en-US" dirty="0" smtClean="0"/>
              <a:t>ndorsement and Option</a:t>
            </a:r>
            <a:r>
              <a:rPr lang="en-US" dirty="0"/>
              <a:t>, and when you signed confirming that selection.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9200" y="4038600"/>
            <a:ext cx="4265101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8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314450"/>
            <a:ext cx="6447501" cy="5993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Parent 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2024964"/>
            <a:ext cx="6447501" cy="3363308"/>
          </a:xfrm>
        </p:spPr>
        <p:txBody>
          <a:bodyPr>
            <a:normAutofit fontScale="92500"/>
          </a:bodyPr>
          <a:lstStyle/>
          <a:p>
            <a:r>
              <a:rPr lang="en-US" sz="2700" dirty="0"/>
              <a:t>A Parent/Guardian needs to log in to their Skyward family access to electronically sign your declared Endorsement and Option.  They need to “sign” by </a:t>
            </a:r>
            <a:r>
              <a:rPr lang="en-US" sz="2700" dirty="0" smtClean="0"/>
              <a:t>Feb. 3rd</a:t>
            </a:r>
            <a:r>
              <a:rPr lang="en-US" sz="27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US" sz="27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700" dirty="0">
                <a:solidFill>
                  <a:schemeClr val="bg2">
                    <a:lumMod val="25000"/>
                  </a:schemeClr>
                </a:solidFill>
              </a:rPr>
              <a:t>If parent does not know log in and password, they need to call main phone # for </a:t>
            </a:r>
            <a:r>
              <a:rPr lang="en-US" sz="2700" dirty="0" smtClean="0">
                <a:solidFill>
                  <a:schemeClr val="bg2">
                    <a:lumMod val="25000"/>
                  </a:schemeClr>
                </a:solidFill>
              </a:rPr>
              <a:t>George Jr. High </a:t>
            </a:r>
            <a:r>
              <a:rPr lang="en-US" sz="2700" dirty="0">
                <a:solidFill>
                  <a:schemeClr val="bg2">
                    <a:lumMod val="25000"/>
                  </a:schemeClr>
                </a:solidFill>
              </a:rPr>
              <a:t>to get this info</a:t>
            </a:r>
          </a:p>
        </p:txBody>
      </p:sp>
    </p:spTree>
    <p:extLst>
      <p:ext uri="{BB962C8B-B14F-4D97-AF65-F5344CB8AC3E}">
        <p14:creationId xmlns:p14="http://schemas.microsoft.com/office/powerpoint/2010/main" val="342272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47800" y="1850886"/>
            <a:ext cx="5873402" cy="411479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  <a:prstDash val="sysDash"/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8" y="838200"/>
            <a:ext cx="7024744" cy="762000"/>
          </a:xfrm>
        </p:spPr>
        <p:txBody>
          <a:bodyPr/>
          <a:lstStyle/>
          <a:p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286000"/>
            <a:ext cx="8229600" cy="4389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85800" y="990600"/>
            <a:ext cx="777240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 b="1" dirty="0" smtClean="0"/>
              <a:t>Daily Schedule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1981201"/>
            <a:ext cx="54101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Our day begins at 8:15 a.m.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8 classes in a day</a:t>
            </a:r>
          </a:p>
          <a:p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or 5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period includes: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en-US" sz="3200" dirty="0" smtClean="0"/>
              <a:t>Advisory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en-US" sz="3200" dirty="0" smtClean="0"/>
              <a:t>Lunch(A,B,C,D)</a:t>
            </a:r>
          </a:p>
          <a:p>
            <a:pPr lvl="1"/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Our day ends at 3:40 p.m.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86" y="328236"/>
            <a:ext cx="1499214" cy="137024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930" y="328236"/>
            <a:ext cx="1573026" cy="14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7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314450"/>
            <a:ext cx="6447501" cy="716692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Changes to Endorsements: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2119347"/>
            <a:ext cx="6447501" cy="2910580"/>
          </a:xfrm>
        </p:spPr>
        <p:txBody>
          <a:bodyPr>
            <a:normAutofit/>
          </a:bodyPr>
          <a:lstStyle/>
          <a:p>
            <a:r>
              <a:rPr lang="en-US" sz="2400" dirty="0"/>
              <a:t>After you have electronically signed, any changes in Endorsements must have the ENDORSEMENT REQUEST CHANGE form completed by student, parent, and counselor.</a:t>
            </a:r>
          </a:p>
          <a:p>
            <a:r>
              <a:rPr lang="en-US" sz="2400" dirty="0"/>
              <a:t>Please see your counselor regarding ANY changes for </a:t>
            </a:r>
            <a:r>
              <a:rPr lang="en-US" sz="2400" dirty="0" smtClean="0"/>
              <a:t>Endorsements/Options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643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Planning  for  your  FUTURE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83494"/>
            <a:ext cx="8001000" cy="5422106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457200" lvl="1" indent="-457200">
              <a:spcBef>
                <a:spcPts val="58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Use the </a:t>
            </a:r>
            <a:r>
              <a:rPr lang="en-US" b="1" u="sng" dirty="0" smtClean="0"/>
              <a:t>Course Selection Catalog</a:t>
            </a:r>
            <a:r>
              <a:rPr lang="en-US" b="1" dirty="0" smtClean="0"/>
              <a:t> </a:t>
            </a:r>
            <a:r>
              <a:rPr lang="en-US" dirty="0" smtClean="0"/>
              <a:t>to learn descriptions of courses</a:t>
            </a:r>
          </a:p>
          <a:p>
            <a:pPr marL="0" lvl="1" indent="0">
              <a:spcBef>
                <a:spcPts val="580"/>
              </a:spcBef>
              <a:buNone/>
            </a:pPr>
            <a:r>
              <a:rPr lang="en-US" dirty="0" smtClean="0"/>
              <a:t>  </a:t>
            </a:r>
          </a:p>
          <a:p>
            <a:pPr marL="457200" lvl="1" indent="-457200">
              <a:spcBef>
                <a:spcPts val="58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Use the Endorsement Flowcharts to select sequenced elective courses</a:t>
            </a:r>
          </a:p>
          <a:p>
            <a:pPr lvl="1"/>
            <a:r>
              <a:rPr lang="en-US" dirty="0" smtClean="0"/>
              <a:t>Plan for courses that take 2,3,4, hours so you can get all your requirements completed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514350" indent="-457200"/>
            <a:r>
              <a:rPr lang="en-US" sz="2800" dirty="0" smtClean="0"/>
              <a:t>Use the CTE &amp; Elective Course Offerings </a:t>
            </a:r>
            <a:r>
              <a:rPr lang="en-US" sz="2800" dirty="0"/>
              <a:t>s</a:t>
            </a:r>
            <a:r>
              <a:rPr lang="en-US" sz="2800" dirty="0" smtClean="0"/>
              <a:t>heet to select other courses </a:t>
            </a:r>
          </a:p>
          <a:p>
            <a:pPr marL="514350" indent="-457200"/>
            <a:r>
              <a:rPr lang="en-US" sz="2800" dirty="0" smtClean="0"/>
              <a:t>Check for Prerequisite - # symbol- No Prerequisite</a:t>
            </a:r>
          </a:p>
          <a:p>
            <a:pPr marL="514350" indent="-457200"/>
            <a:endParaRPr lang="en-US" sz="2800" dirty="0" smtClean="0"/>
          </a:p>
        </p:txBody>
      </p:sp>
      <p:pic>
        <p:nvPicPr>
          <p:cNvPr id="1028" name="Picture 4" descr="C:\Documents and Settings\lcisd\Local Settings\Temporary Internet Files\Content.IE5\UGIRSOWM\MP90038778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1371600" cy="978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079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192000"/>
              </p:ext>
            </p:extLst>
          </p:nvPr>
        </p:nvGraphicFramePr>
        <p:xfrm>
          <a:off x="533400" y="533400"/>
          <a:ext cx="8077200" cy="6241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Acrobat Document" r:id="rId3" imgW="7543732" imgH="5829300" progId="AcroExch.Document.11">
                  <p:embed/>
                </p:oleObj>
              </mc:Choice>
              <mc:Fallback>
                <p:oleObj name="Acrobat Document" r:id="rId3" imgW="7543732" imgH="58293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533400"/>
                        <a:ext cx="8077200" cy="6241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2286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4 YEAR PLAN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25944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8" y="838200"/>
            <a:ext cx="7024744" cy="762000"/>
          </a:xfrm>
        </p:spPr>
        <p:txBody>
          <a:bodyPr/>
          <a:lstStyle/>
          <a:p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286000"/>
            <a:ext cx="8229600" cy="4389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85800" y="881390"/>
            <a:ext cx="777240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 dirty="0" smtClean="0"/>
              <a:t>Choosing Freshman Classes</a:t>
            </a:r>
            <a:endParaRPr lang="en-US" sz="3200" b="1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762000" y="1781144"/>
            <a:ext cx="4038600" cy="3629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English 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 Geography, W History or Human Geography AP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Biology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______________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______________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______________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0" y="4114800"/>
            <a:ext cx="4419600" cy="203132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Additional Considerations: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High School credit(s) earned in junior high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Academic </a:t>
            </a:r>
            <a:r>
              <a:rPr lang="en-US" dirty="0"/>
              <a:t>s</a:t>
            </a:r>
            <a:r>
              <a:rPr lang="en-US" dirty="0" smtClean="0"/>
              <a:t>kills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Interests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Future </a:t>
            </a:r>
            <a:r>
              <a:rPr lang="en-US" dirty="0"/>
              <a:t>p</a:t>
            </a:r>
            <a:r>
              <a:rPr lang="en-US" dirty="0" smtClean="0"/>
              <a:t>ost-secondary/career goals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Appropriate course </a:t>
            </a:r>
            <a:r>
              <a:rPr lang="en-US" dirty="0"/>
              <a:t>l</a:t>
            </a:r>
            <a:r>
              <a:rPr lang="en-US" dirty="0" smtClean="0"/>
              <a:t>evel</a:t>
            </a:r>
            <a:endParaRPr lang="en-US" dirty="0"/>
          </a:p>
          <a:p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5181600" y="1703161"/>
            <a:ext cx="3505200" cy="4433888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LOTE?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Fine Arts?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Endorsement course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Additional elective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7882"/>
            <a:ext cx="1562100" cy="142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2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06330"/>
            <a:ext cx="4953000" cy="808069"/>
          </a:xfrm>
        </p:spPr>
        <p:txBody>
          <a:bodyPr>
            <a:normAutofit fontScale="90000"/>
          </a:bodyPr>
          <a:lstStyle/>
          <a:p>
            <a:pPr algn="l"/>
            <a:r>
              <a:rPr lang="en-US" sz="2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</a:t>
            </a:r>
            <a:r>
              <a:rPr lang="en-US" sz="3600" b="1" dirty="0" smtClean="0">
                <a:solidFill>
                  <a:schemeClr val="tx1"/>
                </a:solidFill>
              </a:rPr>
              <a:t>Course Selection 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         Timeline  2015-2016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286000"/>
            <a:ext cx="8229600" cy="4389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1905000"/>
            <a:ext cx="77724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 2" pitchFamily="18" charset="2"/>
              <a:buNone/>
            </a:pPr>
            <a:endParaRPr lang="en-US" sz="36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0" y="1733397"/>
            <a:ext cx="8991600" cy="4762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Bef>
                <a:spcPct val="15000"/>
              </a:spcBef>
              <a:buFont typeface="Wingdings" panose="05000000000000000000" pitchFamily="2" charset="2"/>
              <a:buChar char="v"/>
            </a:pPr>
            <a:r>
              <a:rPr lang="en-US" sz="2000" b="1" dirty="0" smtClean="0"/>
              <a:t>   </a:t>
            </a:r>
            <a:r>
              <a:rPr lang="en-US" b="1" dirty="0" smtClean="0"/>
              <a:t>Parent Presentations </a:t>
            </a:r>
          </a:p>
          <a:p>
            <a:pPr marL="1257300" lvl="2" indent="-342900">
              <a:lnSpc>
                <a:spcPct val="115000"/>
              </a:lnSpc>
              <a:spcBef>
                <a:spcPct val="15000"/>
              </a:spcBef>
              <a:buFont typeface="Wingdings" panose="05000000000000000000" pitchFamily="2" charset="2"/>
              <a:buChar char="v"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January 29</a:t>
            </a:r>
            <a:r>
              <a:rPr lang="en-US" b="1" baseline="30000" dirty="0" smtClean="0">
                <a:solidFill>
                  <a:srgbClr val="C00000"/>
                </a:solidFill>
              </a:rPr>
              <a:t>th</a:t>
            </a:r>
            <a:r>
              <a:rPr lang="en-US" b="1" dirty="0" smtClean="0">
                <a:solidFill>
                  <a:srgbClr val="C00000"/>
                </a:solidFill>
              </a:rPr>
              <a:t> --  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Ranger 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Preview </a:t>
            </a:r>
            <a:r>
              <a:rPr lang="en-US" b="1" dirty="0" smtClean="0"/>
              <a:t>(Current 8</a:t>
            </a:r>
            <a:r>
              <a:rPr lang="en-US" b="1" baseline="30000" dirty="0" smtClean="0"/>
              <a:t>th</a:t>
            </a:r>
            <a:r>
              <a:rPr lang="en-US" b="1" dirty="0" smtClean="0"/>
              <a:t> Grades)</a:t>
            </a:r>
          </a:p>
          <a:p>
            <a:pPr marL="1257300" lvl="2" indent="-342900">
              <a:lnSpc>
                <a:spcPct val="115000"/>
              </a:lnSpc>
              <a:spcBef>
                <a:spcPct val="15000"/>
              </a:spcBef>
              <a:buFont typeface="Wingdings" panose="05000000000000000000" pitchFamily="2" charset="2"/>
              <a:buChar char="v"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February 9</a:t>
            </a:r>
            <a:r>
              <a:rPr lang="en-US" b="1" baseline="30000" dirty="0" smtClean="0">
                <a:solidFill>
                  <a:srgbClr val="7030A0"/>
                </a:solidFill>
              </a:rPr>
              <a:t>th</a:t>
            </a:r>
            <a:r>
              <a:rPr lang="en-US" b="1" dirty="0" smtClean="0">
                <a:solidFill>
                  <a:srgbClr val="7030A0"/>
                </a:solidFill>
              </a:rPr>
              <a:t> -- Current 9th </a:t>
            </a:r>
            <a:r>
              <a:rPr lang="en-US" b="1" dirty="0">
                <a:solidFill>
                  <a:srgbClr val="7030A0"/>
                </a:solidFill>
              </a:rPr>
              <a:t>-</a:t>
            </a:r>
            <a:r>
              <a:rPr lang="en-US" b="1" dirty="0" smtClean="0">
                <a:solidFill>
                  <a:srgbClr val="7030A0"/>
                </a:solidFill>
              </a:rPr>
              <a:t> 11</a:t>
            </a:r>
            <a:r>
              <a:rPr lang="en-US" b="1" baseline="30000" dirty="0" smtClean="0">
                <a:solidFill>
                  <a:srgbClr val="7030A0"/>
                </a:solidFill>
              </a:rPr>
              <a:t>th</a:t>
            </a:r>
            <a:r>
              <a:rPr lang="en-US" b="1" dirty="0" smtClean="0">
                <a:solidFill>
                  <a:srgbClr val="7030A0"/>
                </a:solidFill>
              </a:rPr>
              <a:t> Grades</a:t>
            </a:r>
            <a:endParaRPr lang="en-US" b="1" dirty="0"/>
          </a:p>
          <a:p>
            <a:pPr marL="342900" indent="-342900">
              <a:lnSpc>
                <a:spcPct val="115000"/>
              </a:lnSpc>
              <a:spcBef>
                <a:spcPct val="15000"/>
              </a:spcBef>
              <a:buFont typeface="Wingdings" panose="05000000000000000000" pitchFamily="2" charset="2"/>
              <a:buChar char="v"/>
            </a:pPr>
            <a:r>
              <a:rPr lang="en-US" b="1" dirty="0" smtClean="0"/>
              <a:t>   Student Presentations</a:t>
            </a:r>
          </a:p>
          <a:p>
            <a:pPr marL="1257300" lvl="2" indent="-342900">
              <a:lnSpc>
                <a:spcPct val="115000"/>
              </a:lnSpc>
              <a:spcBef>
                <a:spcPct val="15000"/>
              </a:spcBef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C00000"/>
                </a:solidFill>
              </a:rPr>
              <a:t>8</a:t>
            </a:r>
            <a:r>
              <a:rPr lang="en-US" b="1" baseline="30000" dirty="0" smtClean="0">
                <a:solidFill>
                  <a:srgbClr val="C00000"/>
                </a:solidFill>
              </a:rPr>
              <a:t>th</a:t>
            </a:r>
            <a:r>
              <a:rPr lang="en-US" b="1" dirty="0" smtClean="0">
                <a:solidFill>
                  <a:srgbClr val="C00000"/>
                </a:solidFill>
              </a:rPr>
              <a:t> - </a:t>
            </a:r>
            <a:r>
              <a:rPr lang="en-US" b="1" dirty="0" smtClean="0">
                <a:solidFill>
                  <a:srgbClr val="C00000"/>
                </a:solidFill>
                <a:sym typeface="Webdings" pitchFamily="18" charset="2"/>
              </a:rPr>
              <a:t>January 27</a:t>
            </a:r>
            <a:r>
              <a:rPr lang="en-US" b="1" baseline="30000" dirty="0" smtClean="0">
                <a:solidFill>
                  <a:srgbClr val="C00000"/>
                </a:solidFill>
                <a:sym typeface="Webdings" pitchFamily="18" charset="2"/>
              </a:rPr>
              <a:t>th</a:t>
            </a:r>
            <a:r>
              <a:rPr lang="en-US" b="1" dirty="0" smtClean="0">
                <a:solidFill>
                  <a:srgbClr val="C00000"/>
                </a:solidFill>
                <a:sym typeface="Webdings" pitchFamily="18" charset="2"/>
              </a:rPr>
              <a:t> &amp; 28</a:t>
            </a:r>
            <a:r>
              <a:rPr lang="en-US" b="1" baseline="30000" dirty="0" smtClean="0">
                <a:solidFill>
                  <a:srgbClr val="C00000"/>
                </a:solidFill>
                <a:sym typeface="Webdings" pitchFamily="18" charset="2"/>
              </a:rPr>
              <a:t>th</a:t>
            </a:r>
            <a:r>
              <a:rPr lang="en-US" b="1" dirty="0" smtClean="0">
                <a:solidFill>
                  <a:srgbClr val="C00000"/>
                </a:solidFill>
                <a:sym typeface="Webdings" pitchFamily="18" charset="2"/>
              </a:rPr>
              <a:t>  - </a:t>
            </a:r>
            <a:r>
              <a:rPr lang="en-US" b="1" u="sng" dirty="0" smtClean="0">
                <a:solidFill>
                  <a:srgbClr val="C00000"/>
                </a:solidFill>
                <a:sym typeface="Webdings" pitchFamily="18" charset="2"/>
              </a:rPr>
              <a:t>counselor verification – Feb. 2 &amp; 3</a:t>
            </a:r>
          </a:p>
          <a:p>
            <a:pPr marL="1257300" lvl="2" indent="-342900">
              <a:lnSpc>
                <a:spcPct val="115000"/>
              </a:lnSpc>
              <a:spcBef>
                <a:spcPct val="15000"/>
              </a:spcBef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7030A0"/>
                </a:solidFill>
                <a:sym typeface="Webdings" pitchFamily="18" charset="2"/>
              </a:rPr>
              <a:t>9</a:t>
            </a:r>
            <a:r>
              <a:rPr lang="en-US" b="1" baseline="30000" dirty="0" smtClean="0">
                <a:solidFill>
                  <a:srgbClr val="7030A0"/>
                </a:solidFill>
                <a:sym typeface="Webdings" pitchFamily="18" charset="2"/>
              </a:rPr>
              <a:t>th</a:t>
            </a:r>
            <a:r>
              <a:rPr lang="en-US" b="1" dirty="0" smtClean="0">
                <a:solidFill>
                  <a:srgbClr val="7030A0"/>
                </a:solidFill>
                <a:sym typeface="Webdings" pitchFamily="18" charset="2"/>
              </a:rPr>
              <a:t> – Feb. 5</a:t>
            </a:r>
            <a:r>
              <a:rPr lang="en-US" b="1" baseline="30000" dirty="0" smtClean="0">
                <a:solidFill>
                  <a:srgbClr val="7030A0"/>
                </a:solidFill>
                <a:sym typeface="Webdings" pitchFamily="18" charset="2"/>
              </a:rPr>
              <a:t>th</a:t>
            </a:r>
            <a:r>
              <a:rPr lang="en-US" b="1" dirty="0" smtClean="0">
                <a:solidFill>
                  <a:srgbClr val="7030A0"/>
                </a:solidFill>
                <a:sym typeface="Webdings" pitchFamily="18" charset="2"/>
              </a:rPr>
              <a:t> &amp; 6</a:t>
            </a:r>
            <a:r>
              <a:rPr lang="en-US" b="1" baseline="30000" dirty="0" smtClean="0">
                <a:solidFill>
                  <a:srgbClr val="7030A0"/>
                </a:solidFill>
                <a:sym typeface="Webdings" pitchFamily="18" charset="2"/>
              </a:rPr>
              <a:t>th</a:t>
            </a:r>
            <a:r>
              <a:rPr lang="en-US" b="1" dirty="0" smtClean="0">
                <a:solidFill>
                  <a:srgbClr val="7030A0"/>
                </a:solidFill>
                <a:sym typeface="Webdings" pitchFamily="18" charset="2"/>
              </a:rPr>
              <a:t> </a:t>
            </a:r>
          </a:p>
          <a:p>
            <a:pPr marL="1257300" lvl="2" indent="-342900">
              <a:lnSpc>
                <a:spcPct val="115000"/>
              </a:lnSpc>
              <a:spcBef>
                <a:spcPct val="15000"/>
              </a:spcBef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sym typeface="Webdings" pitchFamily="18" charset="2"/>
              </a:rPr>
              <a:t>10</a:t>
            </a:r>
            <a:r>
              <a:rPr lang="en-US" b="1" baseline="30000" dirty="0" smtClean="0">
                <a:solidFill>
                  <a:schemeClr val="accent3">
                    <a:lumMod val="50000"/>
                  </a:schemeClr>
                </a:solidFill>
                <a:sym typeface="Webdings" pitchFamily="18" charset="2"/>
              </a:rPr>
              <a:t>th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sym typeface="Webdings" pitchFamily="18" charset="2"/>
              </a:rPr>
              <a:t> – Feb. 10</a:t>
            </a:r>
            <a:r>
              <a:rPr lang="en-US" b="1" baseline="30000" dirty="0" smtClean="0">
                <a:solidFill>
                  <a:schemeClr val="accent3">
                    <a:lumMod val="50000"/>
                  </a:schemeClr>
                </a:solidFill>
                <a:sym typeface="Webdings" pitchFamily="18" charset="2"/>
              </a:rPr>
              <a:t>th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sym typeface="Webdings" pitchFamily="18" charset="2"/>
              </a:rPr>
              <a:t> &amp; 11</a:t>
            </a:r>
            <a:r>
              <a:rPr lang="en-US" b="1" baseline="30000" dirty="0" smtClean="0">
                <a:solidFill>
                  <a:schemeClr val="accent3">
                    <a:lumMod val="50000"/>
                  </a:schemeClr>
                </a:solidFill>
                <a:sym typeface="Webdings" pitchFamily="18" charset="2"/>
              </a:rPr>
              <a:t>th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sym typeface="Webdings" pitchFamily="18" charset="2"/>
              </a:rPr>
              <a:t> </a:t>
            </a:r>
          </a:p>
          <a:p>
            <a:pPr marL="1257300" lvl="2" indent="-342900">
              <a:lnSpc>
                <a:spcPct val="115000"/>
              </a:lnSpc>
              <a:spcBef>
                <a:spcPct val="15000"/>
              </a:spcBef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tx2"/>
                </a:solidFill>
                <a:sym typeface="Webdings" pitchFamily="18" charset="2"/>
              </a:rPr>
              <a:t>11</a:t>
            </a:r>
            <a:r>
              <a:rPr lang="en-US" b="1" baseline="30000" dirty="0" smtClean="0">
                <a:solidFill>
                  <a:schemeClr val="tx2"/>
                </a:solidFill>
                <a:sym typeface="Webdings" pitchFamily="18" charset="2"/>
              </a:rPr>
              <a:t>th</a:t>
            </a:r>
            <a:r>
              <a:rPr lang="en-US" b="1" dirty="0" smtClean="0">
                <a:solidFill>
                  <a:schemeClr val="tx2"/>
                </a:solidFill>
                <a:sym typeface="Webdings" pitchFamily="18" charset="2"/>
              </a:rPr>
              <a:t> – Feb. 17</a:t>
            </a:r>
            <a:r>
              <a:rPr lang="en-US" b="1" baseline="30000" dirty="0" smtClean="0">
                <a:solidFill>
                  <a:schemeClr val="tx2"/>
                </a:solidFill>
                <a:sym typeface="Webdings" pitchFamily="18" charset="2"/>
              </a:rPr>
              <a:t>th</a:t>
            </a:r>
            <a:r>
              <a:rPr lang="en-US" b="1" dirty="0" smtClean="0">
                <a:solidFill>
                  <a:schemeClr val="tx2"/>
                </a:solidFill>
                <a:sym typeface="Webdings" pitchFamily="18" charset="2"/>
              </a:rPr>
              <a:t> &amp; 18</a:t>
            </a:r>
            <a:r>
              <a:rPr lang="en-US" b="1" baseline="30000" dirty="0" smtClean="0">
                <a:solidFill>
                  <a:schemeClr val="tx2"/>
                </a:solidFill>
                <a:sym typeface="Webdings" pitchFamily="18" charset="2"/>
              </a:rPr>
              <a:t>th</a:t>
            </a:r>
            <a:r>
              <a:rPr lang="en-US" b="1" dirty="0" smtClean="0">
                <a:solidFill>
                  <a:schemeClr val="tx2"/>
                </a:solidFill>
                <a:sym typeface="Webdings" pitchFamily="18" charset="2"/>
              </a:rPr>
              <a:t> </a:t>
            </a:r>
            <a:endParaRPr lang="en-US" sz="1000" b="1" dirty="0" smtClean="0">
              <a:sym typeface="Webdings" pitchFamily="18" charset="2"/>
            </a:endParaRPr>
          </a:p>
          <a:p>
            <a:pPr marL="342900" indent="-342900">
              <a:lnSpc>
                <a:spcPct val="115000"/>
              </a:lnSpc>
              <a:spcBef>
                <a:spcPct val="15000"/>
              </a:spcBef>
              <a:buFont typeface="Wingdings" panose="05000000000000000000" pitchFamily="2" charset="2"/>
              <a:buChar char="v"/>
            </a:pPr>
            <a:r>
              <a:rPr lang="en-US" sz="2400" b="1" dirty="0" smtClean="0">
                <a:sym typeface="Webdings" pitchFamily="18" charset="2"/>
              </a:rPr>
              <a:t>   </a:t>
            </a:r>
            <a:r>
              <a:rPr lang="en-US" b="1" dirty="0" smtClean="0">
                <a:sym typeface="Webdings" pitchFamily="18" charset="2"/>
              </a:rPr>
              <a:t>Window Open in Skyward for Course Selections made and approved by students and       parents – </a:t>
            </a:r>
            <a:r>
              <a:rPr lang="en-US" b="1" u="sng" dirty="0" smtClean="0">
                <a:solidFill>
                  <a:srgbClr val="C00000"/>
                </a:solidFill>
                <a:sym typeface="Webdings" pitchFamily="18" charset="2"/>
              </a:rPr>
              <a:t>8</a:t>
            </a:r>
            <a:r>
              <a:rPr lang="en-US" b="1" u="sng" baseline="30000" dirty="0" smtClean="0">
                <a:solidFill>
                  <a:srgbClr val="C00000"/>
                </a:solidFill>
                <a:sym typeface="Webdings" pitchFamily="18" charset="2"/>
              </a:rPr>
              <a:t>th</a:t>
            </a:r>
            <a:r>
              <a:rPr lang="en-US" b="1" u="sng" dirty="0" smtClean="0">
                <a:solidFill>
                  <a:srgbClr val="C00000"/>
                </a:solidFill>
                <a:sym typeface="Webdings" pitchFamily="18" charset="2"/>
              </a:rPr>
              <a:t> grade – Jan. 28</a:t>
            </a:r>
            <a:r>
              <a:rPr lang="en-US" b="1" u="sng" baseline="30000" dirty="0" smtClean="0">
                <a:solidFill>
                  <a:srgbClr val="C00000"/>
                </a:solidFill>
                <a:sym typeface="Webdings" pitchFamily="18" charset="2"/>
              </a:rPr>
              <a:t>th</a:t>
            </a:r>
            <a:r>
              <a:rPr lang="en-US" b="1" u="sng" dirty="0" smtClean="0">
                <a:solidFill>
                  <a:srgbClr val="C00000"/>
                </a:solidFill>
                <a:sym typeface="Webdings" pitchFamily="18" charset="2"/>
              </a:rPr>
              <a:t> – Feb. 3</a:t>
            </a:r>
            <a:r>
              <a:rPr lang="en-US" b="1" u="sng" baseline="30000" dirty="0" smtClean="0">
                <a:solidFill>
                  <a:srgbClr val="C00000"/>
                </a:solidFill>
                <a:sym typeface="Webdings" pitchFamily="18" charset="2"/>
              </a:rPr>
              <a:t>rd</a:t>
            </a:r>
            <a:r>
              <a:rPr lang="en-US" b="1" u="sng" dirty="0" smtClean="0">
                <a:solidFill>
                  <a:srgbClr val="C00000"/>
                </a:solidFill>
                <a:sym typeface="Webdings" pitchFamily="18" charset="2"/>
              </a:rPr>
              <a:t>  </a:t>
            </a:r>
          </a:p>
          <a:p>
            <a:pPr lvl="1">
              <a:lnSpc>
                <a:spcPct val="115000"/>
              </a:lnSpc>
              <a:spcBef>
                <a:spcPct val="15000"/>
              </a:spcBef>
            </a:pPr>
            <a:r>
              <a:rPr lang="en-US" b="1" dirty="0">
                <a:sym typeface="Webdings" pitchFamily="18" charset="2"/>
              </a:rPr>
              <a:t> </a:t>
            </a:r>
            <a:r>
              <a:rPr lang="en-US" b="1" dirty="0" smtClean="0">
                <a:sym typeface="Webdings" pitchFamily="18" charset="2"/>
              </a:rPr>
              <a:t>              </a:t>
            </a:r>
            <a:r>
              <a:rPr lang="en-US" b="1" dirty="0" smtClean="0">
                <a:solidFill>
                  <a:srgbClr val="7030A0"/>
                </a:solidFill>
                <a:sym typeface="Webdings" pitchFamily="18" charset="2"/>
              </a:rPr>
              <a:t>9</a:t>
            </a:r>
            <a:r>
              <a:rPr lang="en-US" b="1" baseline="30000" dirty="0" smtClean="0">
                <a:solidFill>
                  <a:srgbClr val="7030A0"/>
                </a:solidFill>
                <a:sym typeface="Webdings" pitchFamily="18" charset="2"/>
              </a:rPr>
              <a:t>th</a:t>
            </a:r>
            <a:r>
              <a:rPr lang="en-US" b="1" dirty="0" smtClean="0">
                <a:solidFill>
                  <a:srgbClr val="7030A0"/>
                </a:solidFill>
                <a:sym typeface="Webdings" pitchFamily="18" charset="2"/>
              </a:rPr>
              <a:t> – 11</a:t>
            </a:r>
            <a:r>
              <a:rPr lang="en-US" b="1" baseline="30000" dirty="0" smtClean="0">
                <a:solidFill>
                  <a:srgbClr val="7030A0"/>
                </a:solidFill>
                <a:sym typeface="Webdings" pitchFamily="18" charset="2"/>
              </a:rPr>
              <a:t>th</a:t>
            </a:r>
            <a:r>
              <a:rPr lang="en-US" b="1" dirty="0" smtClean="0">
                <a:solidFill>
                  <a:srgbClr val="7030A0"/>
                </a:solidFill>
                <a:sym typeface="Webdings" pitchFamily="18" charset="2"/>
              </a:rPr>
              <a:t>  Feb. 5</a:t>
            </a:r>
            <a:r>
              <a:rPr lang="en-US" b="1" baseline="30000" dirty="0" smtClean="0">
                <a:solidFill>
                  <a:srgbClr val="7030A0"/>
                </a:solidFill>
                <a:sym typeface="Webdings" pitchFamily="18" charset="2"/>
              </a:rPr>
              <a:t>th</a:t>
            </a:r>
            <a:r>
              <a:rPr lang="en-US" b="1" dirty="0" smtClean="0">
                <a:solidFill>
                  <a:srgbClr val="7030A0"/>
                </a:solidFill>
                <a:sym typeface="Webdings" pitchFamily="18" charset="2"/>
              </a:rPr>
              <a:t> – Feb. 23</a:t>
            </a:r>
            <a:r>
              <a:rPr lang="en-US" b="1" baseline="30000" dirty="0" smtClean="0">
                <a:solidFill>
                  <a:srgbClr val="7030A0"/>
                </a:solidFill>
                <a:sym typeface="Webdings" pitchFamily="18" charset="2"/>
              </a:rPr>
              <a:t>rd</a:t>
            </a:r>
            <a:r>
              <a:rPr lang="en-US" b="1" dirty="0" smtClean="0">
                <a:solidFill>
                  <a:srgbClr val="7030A0"/>
                </a:solidFill>
                <a:sym typeface="Webdings" pitchFamily="18" charset="2"/>
              </a:rPr>
              <a:t> </a:t>
            </a:r>
            <a:endParaRPr lang="en-US" b="1" dirty="0" smtClean="0">
              <a:sym typeface="Webdings" pitchFamily="18" charset="2"/>
            </a:endParaRP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ym typeface="Webdings" pitchFamily="18" charset="2"/>
              </a:rPr>
              <a:t> </a:t>
            </a:r>
            <a:r>
              <a:rPr lang="en-US" b="1" dirty="0" smtClean="0">
                <a:sym typeface="Webdings" pitchFamily="18" charset="2"/>
              </a:rPr>
              <a:t>  </a:t>
            </a:r>
            <a:r>
              <a:rPr lang="en-US" b="1" u="sng" dirty="0" smtClean="0">
                <a:solidFill>
                  <a:srgbClr val="C00000"/>
                </a:solidFill>
              </a:rPr>
              <a:t>Individual Conference with THS Counselor </a:t>
            </a:r>
            <a:r>
              <a:rPr lang="en-US" b="1" dirty="0" smtClean="0"/>
              <a:t>to review course elections entered and approved in Skyward by the student and by </a:t>
            </a:r>
            <a:r>
              <a:rPr lang="en-US" b="1" dirty="0"/>
              <a:t>parents – </a:t>
            </a:r>
            <a:r>
              <a:rPr lang="en-US" b="1" dirty="0" smtClean="0"/>
              <a:t>Feb. 7</a:t>
            </a:r>
            <a:r>
              <a:rPr lang="en-US" b="1" baseline="30000" dirty="0" smtClean="0"/>
              <a:t>th</a:t>
            </a:r>
            <a:r>
              <a:rPr lang="en-US" b="1" dirty="0" smtClean="0"/>
              <a:t> - March 27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331"/>
            <a:ext cx="11811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Family Access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38300" y="1066800"/>
            <a:ext cx="65151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Allows </a:t>
            </a:r>
            <a:r>
              <a:rPr lang="en-US" sz="2400" dirty="0"/>
              <a:t>you </a:t>
            </a:r>
            <a:r>
              <a:rPr lang="en-US" sz="2400" dirty="0" smtClean="0"/>
              <a:t>to view student’s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Attendance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Grades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Schedule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Progress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Assignments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C00000"/>
                </a:solidFill>
              </a:rPr>
              <a:t>Sign Endorsement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C00000"/>
                </a:solidFill>
              </a:rPr>
              <a:t>Make and approve course selections for 2015-2016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/>
          </a:p>
          <a:p>
            <a:pPr algn="ctr"/>
            <a:r>
              <a:rPr lang="en-US" sz="2400" i="1" dirty="0" smtClean="0"/>
              <a:t>If you have any problems with access, please call </a:t>
            </a:r>
            <a:r>
              <a:rPr lang="en-US" sz="2400" b="1" i="1" u="sng" dirty="0" smtClean="0">
                <a:solidFill>
                  <a:srgbClr val="C00000"/>
                </a:solidFill>
              </a:rPr>
              <a:t>Connie Alameda at GJH – Counselor Secretary </a:t>
            </a:r>
            <a:r>
              <a:rPr lang="en-US" sz="2400" i="1" dirty="0" smtClean="0"/>
              <a:t>and she will be glad to assist you.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05400"/>
            <a:ext cx="1181100" cy="1079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778500"/>
            <a:ext cx="1181100" cy="1079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0" y="5399026"/>
            <a:ext cx="11811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8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019243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291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58" y="1828800"/>
            <a:ext cx="8741213" cy="374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191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77" y="2085167"/>
            <a:ext cx="8907023" cy="324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532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77551" y="609600"/>
            <a:ext cx="7391400" cy="914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Here’s how to reach us!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915400" cy="4494572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E-Mail</a:t>
            </a:r>
          </a:p>
          <a:p>
            <a:pPr>
              <a:buFontTx/>
              <a:buNone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japayne@lcisd.org	        phodges@lcisd.org</a:t>
            </a:r>
          </a:p>
          <a:p>
            <a:pPr>
              <a:buFontTx/>
              <a:buNone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kvogler@lcisd.org	        lsteffen@lcisd.org </a:t>
            </a:r>
          </a:p>
          <a:p>
            <a:pPr>
              <a:buFontTx/>
              <a:buNone/>
            </a:pPr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Tx/>
              <a:buNone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Phone</a:t>
            </a:r>
            <a:r>
              <a:rPr lang="en-US" b="1" dirty="0" smtClean="0"/>
              <a:t>  </a:t>
            </a:r>
          </a:p>
          <a:p>
            <a:pPr>
              <a:buFontTx/>
              <a:buNone/>
            </a:pPr>
            <a:r>
              <a:rPr lang="en-US" b="1" dirty="0" smtClean="0"/>
              <a:t>                            (832) 223 -3415</a:t>
            </a:r>
          </a:p>
          <a:p>
            <a:pPr>
              <a:buFontTx/>
              <a:buNone/>
            </a:pPr>
            <a:endParaRPr lang="en-US" sz="1800" b="1" dirty="0"/>
          </a:p>
          <a:p>
            <a:r>
              <a:rPr lang="en-US" sz="1800" b="1" dirty="0" smtClean="0">
                <a:solidFill>
                  <a:srgbClr val="C00000"/>
                </a:solidFill>
              </a:rPr>
              <a:t>This presentation is available on the Terry High School Website</a:t>
            </a:r>
          </a:p>
          <a:p>
            <a:pPr marL="0" indent="0">
              <a:buNone/>
            </a:pPr>
            <a:endParaRPr lang="en-US" sz="1800" b="1" dirty="0" smtClean="0">
              <a:solidFill>
                <a:srgbClr val="C00000"/>
              </a:solidFill>
            </a:endParaRPr>
          </a:p>
          <a:p>
            <a:pPr>
              <a:buFontTx/>
              <a:buNone/>
            </a:pPr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1373"/>
            <a:ext cx="1676399" cy="15321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169" y="4876800"/>
            <a:ext cx="1681331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8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14873"/>
            <a:ext cx="7024744" cy="685800"/>
          </a:xfrm>
        </p:spPr>
        <p:txBody>
          <a:bodyPr>
            <a:normAutofit/>
          </a:bodyPr>
          <a:lstStyle/>
          <a:p>
            <a:r>
              <a:rPr lang="en-US" sz="2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</a:t>
            </a:r>
            <a:r>
              <a:rPr lang="en-US" sz="2950" b="1" dirty="0" smtClean="0">
                <a:solidFill>
                  <a:schemeClr val="tx1"/>
                </a:solidFill>
                <a:latin typeface="Arial" charset="0"/>
              </a:rPr>
              <a:t>GRADE </a:t>
            </a:r>
            <a:r>
              <a:rPr lang="en-US" sz="2950" b="1" dirty="0">
                <a:solidFill>
                  <a:schemeClr val="tx1"/>
                </a:solidFill>
                <a:latin typeface="Arial" charset="0"/>
              </a:rPr>
              <a:t>LEVEL INFORMATION</a:t>
            </a:r>
            <a:endParaRPr lang="en-US" sz="295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286000"/>
            <a:ext cx="8229600" cy="4389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1905000"/>
            <a:ext cx="77724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 2" pitchFamily="18" charset="2"/>
              <a:buNone/>
            </a:pPr>
            <a:endParaRPr lang="en-US" sz="3600" dirty="0" smtClean="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457200" y="626787"/>
            <a:ext cx="6934200" cy="11848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6600" dirty="0" smtClean="0"/>
              <a:t>      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932853" y="1906002"/>
            <a:ext cx="7033935" cy="106774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3200" b="1" dirty="0" smtClean="0"/>
              <a:t>  Semester class:  1/2 </a:t>
            </a:r>
            <a:r>
              <a:rPr lang="en-US" sz="3200" b="1" dirty="0"/>
              <a:t>credit</a:t>
            </a:r>
          </a:p>
          <a:p>
            <a:pPr algn="ctr"/>
            <a:r>
              <a:rPr lang="en-US" sz="3200" b="1" dirty="0"/>
              <a:t> Full </a:t>
            </a:r>
            <a:r>
              <a:rPr lang="en-US" sz="3200" b="1" dirty="0" smtClean="0"/>
              <a:t>Year class(2 semesters):  </a:t>
            </a:r>
            <a:r>
              <a:rPr lang="en-US" sz="3200" b="1" dirty="0"/>
              <a:t>1 credit </a:t>
            </a:r>
            <a:endParaRPr lang="en-US" sz="3200" dirty="0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27304" y="3329360"/>
            <a:ext cx="5222380" cy="242196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</a:t>
            </a:r>
            <a:r>
              <a:rPr lang="en-US" sz="2800" b="1" dirty="0"/>
              <a:t>Grade </a:t>
            </a:r>
            <a:r>
              <a:rPr lang="en-US" sz="2800" b="1" dirty="0" smtClean="0"/>
              <a:t>Level Classification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/>
              <a:t>  </a:t>
            </a:r>
            <a:r>
              <a:rPr lang="en-US" sz="2800" b="1" dirty="0" smtClean="0"/>
              <a:t>9th </a:t>
            </a:r>
            <a:r>
              <a:rPr lang="en-US" sz="2800" b="1" dirty="0"/>
              <a:t>Grade:  </a:t>
            </a:r>
            <a:r>
              <a:rPr lang="en-US" sz="2800" b="1" dirty="0" smtClean="0"/>
              <a:t>   5.0 </a:t>
            </a:r>
            <a:r>
              <a:rPr lang="en-US" sz="2800" b="1" dirty="0"/>
              <a:t>or </a:t>
            </a:r>
            <a:r>
              <a:rPr lang="en-US" sz="2800" b="1" dirty="0" smtClean="0"/>
              <a:t>less credits</a:t>
            </a:r>
            <a:endParaRPr lang="en-US" sz="2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10th Grade:  </a:t>
            </a:r>
            <a:r>
              <a:rPr lang="en-US" sz="2800" b="1" dirty="0" smtClean="0"/>
              <a:t>   5.5 -11.5 credits</a:t>
            </a:r>
            <a:endParaRPr lang="en-US" sz="2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11th Grade</a:t>
            </a:r>
            <a:r>
              <a:rPr lang="en-US" sz="2800" b="1" dirty="0" smtClean="0"/>
              <a:t>:   12.0 -18.5 credits</a:t>
            </a:r>
            <a:endParaRPr lang="en-US" sz="2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12th Grade: </a:t>
            </a:r>
            <a:r>
              <a:rPr lang="en-US" sz="2800" b="1" dirty="0" smtClean="0"/>
              <a:t>  19.0 &amp; above credits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178296" y="3312742"/>
            <a:ext cx="2438400" cy="282207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Grading Scale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A =   90 </a:t>
            </a:r>
            <a:r>
              <a:rPr lang="en-US" sz="2800" b="1" dirty="0"/>
              <a:t>- 100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B =</a:t>
            </a:r>
            <a:r>
              <a:rPr lang="en-US" sz="2800" b="1" dirty="0" smtClean="0"/>
              <a:t>   80 </a:t>
            </a:r>
            <a:r>
              <a:rPr lang="en-US" sz="2800" b="1" dirty="0"/>
              <a:t>- </a:t>
            </a:r>
            <a:r>
              <a:rPr lang="en-US" sz="2800" b="1" dirty="0" smtClean="0"/>
              <a:t>  89</a:t>
            </a:r>
            <a:endParaRPr lang="en-US" sz="2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C </a:t>
            </a:r>
            <a:r>
              <a:rPr lang="en-US" sz="2800" b="1" dirty="0" smtClean="0"/>
              <a:t>=   75 </a:t>
            </a:r>
            <a:r>
              <a:rPr lang="en-US" sz="2800" b="1" dirty="0"/>
              <a:t>- </a:t>
            </a:r>
            <a:r>
              <a:rPr lang="en-US" sz="2800" b="1" dirty="0" smtClean="0"/>
              <a:t>  79</a:t>
            </a:r>
            <a:endParaRPr lang="en-US" sz="2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D </a:t>
            </a:r>
            <a:r>
              <a:rPr lang="en-US" sz="2800" b="1" dirty="0" smtClean="0"/>
              <a:t>=  70 -   74</a:t>
            </a:r>
            <a:endParaRPr lang="en-US" sz="2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F  </a:t>
            </a:r>
            <a:r>
              <a:rPr lang="en-US" sz="2800" b="1" dirty="0" smtClean="0"/>
              <a:t>=    0 </a:t>
            </a:r>
            <a:r>
              <a:rPr lang="en-US" sz="2800" b="1" dirty="0"/>
              <a:t>- </a:t>
            </a:r>
            <a:r>
              <a:rPr lang="en-US" sz="2800" b="1" dirty="0" smtClean="0"/>
              <a:t>  69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9056"/>
            <a:ext cx="1181100" cy="1079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83873"/>
            <a:ext cx="11811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6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828" y="2963037"/>
            <a:ext cx="7024744" cy="762000"/>
          </a:xfrm>
        </p:spPr>
        <p:txBody>
          <a:bodyPr/>
          <a:lstStyle/>
          <a:p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286000"/>
            <a:ext cx="8229600" cy="4389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1295400" y="1066800"/>
            <a:ext cx="7162800" cy="1457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Questions ? ? ?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838200" y="2819400"/>
            <a:ext cx="7620000" cy="2893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b="1" dirty="0" smtClean="0"/>
              <a:t>Please call the Counselor Office </a:t>
            </a:r>
            <a:endParaRPr lang="en-US" sz="3200" b="1" dirty="0"/>
          </a:p>
          <a:p>
            <a:pPr algn="ctr" eaLnBrk="0" hangingPunct="0"/>
            <a:r>
              <a:rPr lang="en-US" sz="3200" b="1" dirty="0"/>
              <a:t>to schedule an appointment.  We welcome parent </a:t>
            </a:r>
            <a:r>
              <a:rPr lang="en-US" sz="3200" b="1" dirty="0" smtClean="0"/>
              <a:t>conferences and look forward to assisting you and your child.</a:t>
            </a:r>
          </a:p>
          <a:p>
            <a:pPr algn="ctr" eaLnBrk="0" hangingPunct="0"/>
            <a:endParaRPr lang="en-US" sz="3600" b="1" dirty="0"/>
          </a:p>
          <a:p>
            <a:pPr algn="ctr" eaLnBrk="0" hangingPunct="0"/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51054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Thank you for joining us tonight!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77591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8" y="838200"/>
            <a:ext cx="6712772" cy="762000"/>
          </a:xfrm>
        </p:spPr>
        <p:txBody>
          <a:bodyPr>
            <a:normAutofit/>
          </a:bodyPr>
          <a:lstStyle/>
          <a:p>
            <a:r>
              <a:rPr lang="en-US" sz="2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Courses Designations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286000"/>
            <a:ext cx="8229600" cy="4389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1905000"/>
            <a:ext cx="77724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 2" pitchFamily="18" charset="2"/>
              <a:buNone/>
            </a:pPr>
            <a:endParaRPr lang="en-US" sz="3600" dirty="0" smtClean="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457200" y="626787"/>
            <a:ext cx="6934200" cy="11848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6600" dirty="0" smtClean="0"/>
              <a:t>      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217645" y="1956751"/>
            <a:ext cx="724055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+mn-lt"/>
              </a:rPr>
              <a:t>Academic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endParaRPr lang="en-US" sz="2800" b="1" dirty="0">
              <a:latin typeface="+mn-lt"/>
              <a:cs typeface="Calibri" panose="020F0502020204030204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sz="2800" b="1" dirty="0">
                <a:latin typeface="+mn-lt"/>
              </a:rPr>
              <a:t>Pre-Advanced Placement (Pre-AP</a:t>
            </a:r>
            <a:r>
              <a:rPr lang="en-US" sz="2800" b="1" dirty="0" smtClean="0">
                <a:latin typeface="+mn-lt"/>
              </a:rPr>
              <a:t>)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endParaRPr lang="en-US" sz="2800" b="1" dirty="0">
              <a:latin typeface="+mn-lt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sz="2800" b="1" dirty="0">
                <a:latin typeface="+mn-lt"/>
              </a:rPr>
              <a:t>Dual Credit (Dual) - *Available Junior </a:t>
            </a:r>
            <a:r>
              <a:rPr lang="en-US" sz="2800" b="1" dirty="0" smtClean="0">
                <a:latin typeface="+mn-lt"/>
              </a:rPr>
              <a:t>Year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endParaRPr lang="en-US" sz="2800" b="1" dirty="0">
              <a:latin typeface="+mn-lt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sz="2800" b="1" dirty="0">
                <a:latin typeface="+mn-lt"/>
              </a:rPr>
              <a:t>Advanced Placement  (AP)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676400" y="5117045"/>
            <a:ext cx="6096000" cy="151235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Challenged but not overwhelmed – Placement determined by grades, STAAR tests and </a:t>
            </a:r>
            <a:r>
              <a:rPr lang="en-US" sz="2400" i="1" dirty="0" err="1" smtClean="0">
                <a:solidFill>
                  <a:schemeClr val="tx1"/>
                </a:solidFill>
              </a:rPr>
              <a:t>ReadiStep</a:t>
            </a:r>
            <a:r>
              <a:rPr lang="en-US" sz="2400" i="1" dirty="0" smtClean="0">
                <a:solidFill>
                  <a:schemeClr val="tx1"/>
                </a:solidFill>
              </a:rPr>
              <a:t> scores(SAT)</a:t>
            </a:r>
            <a:endParaRPr lang="en-US" sz="2400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4" y="374698"/>
            <a:ext cx="1181100" cy="1079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0" y="339219"/>
            <a:ext cx="11811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7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3820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Class Rank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Based on Grade Point Average 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(GPA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Cumulative - the </a:t>
            </a:r>
            <a:r>
              <a:rPr lang="en-US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semester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average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of all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high school classes taken in grades 8-12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Derived by dividing the total number of grade points earned by the number of semester courses attempted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Updated annually, first rank provided during first six weeks of sophomore year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Available in the registrar’s office or online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Weighted GPA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en-U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Academic                     1.0</a:t>
            </a: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en-U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90 x 1.0 </a:t>
            </a: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= </a:t>
            </a:r>
            <a:r>
              <a:rPr lang="en-U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90</a:t>
            </a:r>
            <a:endParaRPr lang="en-US" sz="2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Pre-AP/Dual                1.1</a:t>
            </a: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	 </a:t>
            </a:r>
            <a:r>
              <a:rPr lang="en-U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90 </a:t>
            </a: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x 1.1 = </a:t>
            </a:r>
            <a:r>
              <a:rPr lang="en-U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99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Select Articulated      1.1</a:t>
            </a: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en-U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90 </a:t>
            </a: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x 1.1 = </a:t>
            </a:r>
            <a:r>
              <a:rPr lang="en-U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99</a:t>
            </a: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AP                                 1.2</a:t>
            </a: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en-U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90 x 1.2 </a:t>
            </a: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= 108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7232689" y="5562600"/>
            <a:ext cx="914400" cy="914400"/>
          </a:xfrm>
          <a:prstGeom prst="star5">
            <a:avLst/>
          </a:prstGeom>
          <a:solidFill>
            <a:srgbClr val="FF0000"/>
          </a:solidFill>
          <a:effectLst>
            <a:glow rad="127000">
              <a:srgbClr val="FFFF00"/>
            </a:glow>
            <a:outerShdw blurRad="50800" dist="50800" dir="5400000" algn="ctr" rotWithShape="0">
              <a:srgbClr val="FFCC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7680887" y="4419600"/>
            <a:ext cx="612531" cy="533400"/>
          </a:xfrm>
          <a:prstGeom prst="star5">
            <a:avLst/>
          </a:prstGeom>
          <a:solidFill>
            <a:srgbClr val="FF0000"/>
          </a:solidFill>
          <a:effectLst>
            <a:glow rad="127000">
              <a:srgbClr val="FFFF00"/>
            </a:glow>
            <a:outerShdw blurRad="50800" dist="50800" dir="5400000" algn="ctr" rotWithShape="0">
              <a:srgbClr val="FFCC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8147089" y="5195582"/>
            <a:ext cx="612531" cy="533400"/>
          </a:xfrm>
          <a:prstGeom prst="star5">
            <a:avLst/>
          </a:prstGeom>
          <a:solidFill>
            <a:srgbClr val="FF0000"/>
          </a:solidFill>
          <a:effectLst>
            <a:glow rad="127000">
              <a:srgbClr val="FFFF00"/>
            </a:glow>
            <a:outerShdw blurRad="50800" dist="50800" dir="5400000" algn="ctr" rotWithShape="0">
              <a:srgbClr val="FFCC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163714" y="3712168"/>
            <a:ext cx="612531" cy="533400"/>
          </a:xfrm>
          <a:prstGeom prst="star5">
            <a:avLst/>
          </a:prstGeom>
          <a:solidFill>
            <a:srgbClr val="FF0000"/>
          </a:solidFill>
          <a:effectLst>
            <a:glow rad="127000">
              <a:srgbClr val="FFFF00"/>
            </a:glow>
            <a:outerShdw blurRad="50800" dist="50800" dir="5400000" algn="ctr" rotWithShape="0">
              <a:srgbClr val="FFCC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5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8" y="789372"/>
            <a:ext cx="7024744" cy="762000"/>
          </a:xfrm>
        </p:spPr>
        <p:txBody>
          <a:bodyPr/>
          <a:lstStyle/>
          <a:p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286000"/>
            <a:ext cx="8229600" cy="4389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33400" y="865257"/>
            <a:ext cx="777240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 b="1" dirty="0" smtClean="0"/>
              <a:t>Homework</a:t>
            </a:r>
            <a:endParaRPr lang="en-US" sz="4000" b="1" dirty="0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3568876" y="1551373"/>
            <a:ext cx="5194124" cy="49256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q"/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 Expect your child to have</a:t>
            </a:r>
          </a:p>
          <a:p>
            <a:pPr marL="114300" indent="0">
              <a:buClrTx/>
              <a:buNone/>
              <a:defRPr/>
            </a:pP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    homework every night</a:t>
            </a:r>
          </a:p>
          <a:p>
            <a:pPr>
              <a:buClrTx/>
              <a:buFont typeface="Wingdings" pitchFamily="2" charset="2"/>
              <a:buChar char="q"/>
              <a:defRPr/>
            </a:pPr>
            <a:r>
              <a:rPr lang="en-US" sz="2200" b="1" i="1" dirty="0" smtClean="0">
                <a:solidFill>
                  <a:schemeClr val="tx1"/>
                </a:solidFill>
              </a:rPr>
              <a:t> </a:t>
            </a:r>
            <a:r>
              <a:rPr lang="en-US" sz="2200" b="1" i="1" u="sng" dirty="0" smtClean="0">
                <a:solidFill>
                  <a:schemeClr val="tx1"/>
                </a:solidFill>
              </a:rPr>
              <a:t>BE CONCERNED</a:t>
            </a:r>
            <a:r>
              <a:rPr lang="en-US" sz="2200" u="sng" dirty="0" smtClean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- No books, no</a:t>
            </a:r>
          </a:p>
          <a:p>
            <a:pPr marL="114300" indent="0">
              <a:buClrTx/>
              <a:buNone/>
              <a:defRPr/>
            </a:pP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    homework, no assignments, no</a:t>
            </a:r>
          </a:p>
          <a:p>
            <a:pPr marL="114300" indent="0">
              <a:buClrTx/>
              <a:buNone/>
              <a:defRPr/>
            </a:pP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    studying for tests</a:t>
            </a:r>
          </a:p>
          <a:p>
            <a:pPr>
              <a:buClrTx/>
              <a:buFont typeface="Wingdings" pitchFamily="2" charset="2"/>
              <a:buChar char="q"/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 Monitor study time </a:t>
            </a:r>
          </a:p>
          <a:p>
            <a:pPr>
              <a:buClrTx/>
              <a:buFont typeface="Wingdings" pitchFamily="2" charset="2"/>
              <a:buChar char="q"/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 E-mail teachers </a:t>
            </a:r>
          </a:p>
          <a:p>
            <a:pPr>
              <a:buClrTx/>
              <a:buFont typeface="Wingdings" pitchFamily="2" charset="2"/>
              <a:buChar char="q"/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 Schedule tutoring with teacher</a:t>
            </a:r>
          </a:p>
          <a:p>
            <a:pPr>
              <a:buClrTx/>
              <a:buFont typeface="Wingdings" pitchFamily="2" charset="2"/>
              <a:buChar char="q"/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 Call if you have questions</a:t>
            </a:r>
          </a:p>
          <a:p>
            <a:pPr>
              <a:buClrTx/>
              <a:buFont typeface="Wingdings" pitchFamily="2" charset="2"/>
              <a:buChar char="q"/>
              <a:defRPr/>
            </a:pPr>
            <a:r>
              <a:rPr lang="en-US" sz="2200" b="1" dirty="0" smtClean="0">
                <a:solidFill>
                  <a:srgbClr val="C00000"/>
                </a:solidFill>
              </a:rPr>
              <a:t>Ranger Success Tu. &amp; Thurs. in the Library and transportation available</a:t>
            </a:r>
          </a:p>
          <a:p>
            <a:pPr>
              <a:buClrTx/>
              <a:buFont typeface="Wingdings 2"/>
              <a:buNone/>
              <a:defRPr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867399"/>
            <a:ext cx="1219200" cy="952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6" y="290827"/>
            <a:ext cx="1409133" cy="12879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49885"/>
            <a:ext cx="1447800" cy="13232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22518"/>
            <a:ext cx="2796696" cy="13946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977235"/>
            <a:ext cx="1931028" cy="223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4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8" y="838200"/>
            <a:ext cx="7024744" cy="762000"/>
          </a:xfrm>
        </p:spPr>
        <p:txBody>
          <a:bodyPr>
            <a:normAutofit/>
          </a:bodyPr>
          <a:lstStyle/>
          <a:p>
            <a:r>
              <a:rPr lang="en-US" sz="2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286000"/>
            <a:ext cx="8229600" cy="4389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70956" y="1219199"/>
            <a:ext cx="77724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 2" pitchFamily="18" charset="2"/>
              <a:buNone/>
            </a:pPr>
            <a:endParaRPr lang="en-US" sz="3600" dirty="0" smtClean="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457200" y="626787"/>
            <a:ext cx="6934200" cy="11848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6600" dirty="0" smtClean="0"/>
              <a:t>      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9628" y="302420"/>
            <a:ext cx="6941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+mj-lt"/>
              </a:rPr>
              <a:t>EXTRACURRICULAR   ACTIVITIES</a:t>
            </a:r>
            <a:endParaRPr lang="en-US" sz="3200" dirty="0">
              <a:latin typeface="+mj-lt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00644" y="887194"/>
            <a:ext cx="8157556" cy="5894605"/>
          </a:xfrm>
          <a:prstGeom prst="rect">
            <a:avLst/>
          </a:prstGeom>
        </p:spPr>
        <p:txBody>
          <a:bodyPr vert="horz" lIns="82058" tIns="41029" rIns="82058" bIns="41029" rtlCol="0">
            <a:normAutofit fontScale="92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500" b="1" dirty="0" smtClean="0">
                <a:solidFill>
                  <a:schemeClr val="tx1"/>
                </a:solidFill>
              </a:rPr>
              <a:t>Fine Arts – Band, Choir, Drama, Art</a:t>
            </a:r>
          </a:p>
          <a:p>
            <a:pPr>
              <a:lnSpc>
                <a:spcPct val="90000"/>
              </a:lnSpc>
            </a:pPr>
            <a:r>
              <a:rPr lang="en-US" sz="2500" b="1" dirty="0" err="1" smtClean="0">
                <a:solidFill>
                  <a:schemeClr val="tx1"/>
                </a:solidFill>
              </a:rPr>
              <a:t>Rangerettes</a:t>
            </a:r>
            <a:endParaRPr lang="en-US" sz="2500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500" b="1" dirty="0" smtClean="0">
                <a:solidFill>
                  <a:schemeClr val="tx1"/>
                </a:solidFill>
              </a:rPr>
              <a:t>PALS</a:t>
            </a:r>
          </a:p>
          <a:p>
            <a:pPr>
              <a:lnSpc>
                <a:spcPct val="90000"/>
              </a:lnSpc>
            </a:pPr>
            <a:r>
              <a:rPr lang="en-US" sz="2500" b="1" dirty="0" smtClean="0">
                <a:solidFill>
                  <a:schemeClr val="tx1"/>
                </a:solidFill>
              </a:rPr>
              <a:t>FFA</a:t>
            </a:r>
          </a:p>
          <a:p>
            <a:pPr>
              <a:lnSpc>
                <a:spcPct val="90000"/>
              </a:lnSpc>
            </a:pPr>
            <a:r>
              <a:rPr lang="en-US" sz="2500" b="1" dirty="0" smtClean="0">
                <a:solidFill>
                  <a:schemeClr val="tx1"/>
                </a:solidFill>
              </a:rPr>
              <a:t>Athletics</a:t>
            </a:r>
          </a:p>
          <a:p>
            <a:pPr>
              <a:lnSpc>
                <a:spcPct val="90000"/>
              </a:lnSpc>
            </a:pPr>
            <a:r>
              <a:rPr lang="en-US" sz="2500" b="1" dirty="0" smtClean="0">
                <a:solidFill>
                  <a:schemeClr val="tx1"/>
                </a:solidFill>
              </a:rPr>
              <a:t>Student Council</a:t>
            </a:r>
          </a:p>
          <a:p>
            <a:pPr>
              <a:lnSpc>
                <a:spcPct val="90000"/>
              </a:lnSpc>
            </a:pPr>
            <a:r>
              <a:rPr lang="en-US" sz="2500" b="1" dirty="0" smtClean="0">
                <a:solidFill>
                  <a:schemeClr val="tx1"/>
                </a:solidFill>
              </a:rPr>
              <a:t>Academic Decathlon</a:t>
            </a:r>
          </a:p>
          <a:p>
            <a:pPr>
              <a:lnSpc>
                <a:spcPct val="90000"/>
              </a:lnSpc>
            </a:pPr>
            <a:r>
              <a:rPr lang="en-US" sz="2500" b="1" dirty="0" smtClean="0">
                <a:solidFill>
                  <a:schemeClr val="tx1"/>
                </a:solidFill>
              </a:rPr>
              <a:t>National Honor Society</a:t>
            </a:r>
          </a:p>
          <a:p>
            <a:pPr>
              <a:lnSpc>
                <a:spcPct val="90000"/>
              </a:lnSpc>
            </a:pPr>
            <a:r>
              <a:rPr lang="en-US" sz="2500" b="1" dirty="0" smtClean="0">
                <a:solidFill>
                  <a:schemeClr val="tx1"/>
                </a:solidFill>
              </a:rPr>
              <a:t>Debate/Speech</a:t>
            </a:r>
          </a:p>
          <a:p>
            <a:pPr>
              <a:lnSpc>
                <a:spcPct val="90000"/>
              </a:lnSpc>
            </a:pPr>
            <a:r>
              <a:rPr lang="en-US" sz="2500" b="1" dirty="0" smtClean="0">
                <a:solidFill>
                  <a:schemeClr val="tx1"/>
                </a:solidFill>
              </a:rPr>
              <a:t>Service Cord</a:t>
            </a:r>
          </a:p>
          <a:p>
            <a:pPr>
              <a:lnSpc>
                <a:spcPct val="90000"/>
              </a:lnSpc>
            </a:pPr>
            <a:r>
              <a:rPr lang="en-US" sz="2500" b="1" dirty="0" smtClean="0">
                <a:solidFill>
                  <a:schemeClr val="tx1"/>
                </a:solidFill>
              </a:rPr>
              <a:t>DECA</a:t>
            </a:r>
          </a:p>
          <a:p>
            <a:pPr>
              <a:lnSpc>
                <a:spcPct val="90000"/>
              </a:lnSpc>
            </a:pPr>
            <a:r>
              <a:rPr lang="en-US" sz="2500" b="1" dirty="0" smtClean="0">
                <a:solidFill>
                  <a:schemeClr val="tx1"/>
                </a:solidFill>
              </a:rPr>
              <a:t>HOSA</a:t>
            </a:r>
          </a:p>
          <a:p>
            <a:pPr>
              <a:lnSpc>
                <a:spcPct val="90000"/>
              </a:lnSpc>
            </a:pPr>
            <a:r>
              <a:rPr lang="en-US" sz="2500" b="1" dirty="0" smtClean="0">
                <a:solidFill>
                  <a:schemeClr val="tx1"/>
                </a:solidFill>
              </a:rPr>
              <a:t>Anime Club</a:t>
            </a:r>
          </a:p>
          <a:p>
            <a:pPr>
              <a:lnSpc>
                <a:spcPct val="90000"/>
              </a:lnSpc>
            </a:pPr>
            <a:r>
              <a:rPr lang="en-US" sz="2500" b="1" dirty="0" smtClean="0">
                <a:solidFill>
                  <a:schemeClr val="tx1"/>
                </a:solidFill>
              </a:rPr>
              <a:t>Law Enforcers</a:t>
            </a:r>
          </a:p>
          <a:p>
            <a:pPr>
              <a:lnSpc>
                <a:spcPct val="90000"/>
              </a:lnSpc>
            </a:pPr>
            <a:r>
              <a:rPr lang="en-US" sz="2500" b="1" dirty="0" smtClean="0">
                <a:solidFill>
                  <a:schemeClr val="tx1"/>
                </a:solidFill>
              </a:rPr>
              <a:t>Journalism – Yearbook- Magazine </a:t>
            </a:r>
            <a:r>
              <a:rPr lang="en-US" sz="2500" b="1" dirty="0">
                <a:solidFill>
                  <a:schemeClr val="tx1"/>
                </a:solidFill>
              </a:rPr>
              <a:t>- Broadcasting</a:t>
            </a:r>
          </a:p>
          <a:p>
            <a:pPr>
              <a:lnSpc>
                <a:spcPct val="90000"/>
              </a:lnSpc>
            </a:pPr>
            <a:r>
              <a:rPr lang="en-US" sz="2500" b="1" dirty="0" smtClean="0">
                <a:solidFill>
                  <a:schemeClr val="tx1"/>
                </a:solidFill>
              </a:rPr>
              <a:t>ROTC</a:t>
            </a:r>
          </a:p>
          <a:p>
            <a:pPr>
              <a:lnSpc>
                <a:spcPct val="90000"/>
              </a:lnSpc>
            </a:pPr>
            <a:r>
              <a:rPr lang="en-US" sz="2500" b="1" dirty="0" smtClean="0">
                <a:solidFill>
                  <a:schemeClr val="tx1"/>
                </a:solidFill>
              </a:rPr>
              <a:t>USAB</a:t>
            </a:r>
            <a:endParaRPr lang="en-US" sz="25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2500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2500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2500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2500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2500" b="1" dirty="0" smtClean="0"/>
          </a:p>
        </p:txBody>
      </p:sp>
      <p:sp>
        <p:nvSpPr>
          <p:cNvPr id="10" name="Rounded Rectangular Callout 9"/>
          <p:cNvSpPr/>
          <p:nvPr/>
        </p:nvSpPr>
        <p:spPr>
          <a:xfrm>
            <a:off x="5715000" y="990600"/>
            <a:ext cx="3128356" cy="688849"/>
          </a:xfrm>
          <a:prstGeom prst="wedgeRoundRectCallout">
            <a:avLst>
              <a:gd name="adj1" fmla="val -519"/>
              <a:gd name="adj2" fmla="val 105845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Enhance your THS experience!  Join a club/activity</a:t>
            </a:r>
            <a:r>
              <a:rPr lang="en-US" dirty="0" smtClean="0">
                <a:solidFill>
                  <a:schemeClr val="tx1"/>
                </a:solidFill>
              </a:rPr>
              <a:t>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255" y="2307771"/>
            <a:ext cx="3685701" cy="322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3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6520</TotalTime>
  <Words>2226</Words>
  <Application>Microsoft Office PowerPoint</Application>
  <PresentationFormat>On-screen Show (4:3)</PresentationFormat>
  <Paragraphs>605</Paragraphs>
  <Slides>50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5" baseType="lpstr">
      <vt:lpstr>Arial</vt:lpstr>
      <vt:lpstr>Arial Black</vt:lpstr>
      <vt:lpstr>Calibri</vt:lpstr>
      <vt:lpstr>Franklin Gothic Book</vt:lpstr>
      <vt:lpstr>Tahoma</vt:lpstr>
      <vt:lpstr>Times New Roman</vt:lpstr>
      <vt:lpstr>Trebuchet MS</vt:lpstr>
      <vt:lpstr>Webdings</vt:lpstr>
      <vt:lpstr>Wingdings</vt:lpstr>
      <vt:lpstr>Wingdings 2</vt:lpstr>
      <vt:lpstr>Wingdings 3</vt:lpstr>
      <vt:lpstr>Office Theme</vt:lpstr>
      <vt:lpstr>1_Facet</vt:lpstr>
      <vt:lpstr>Facet</vt:lpstr>
      <vt:lpstr>Acrobat Document</vt:lpstr>
      <vt:lpstr>Welcome</vt:lpstr>
      <vt:lpstr>THS Staff</vt:lpstr>
      <vt:lpstr>Life at Terry</vt:lpstr>
      <vt:lpstr>  </vt:lpstr>
      <vt:lpstr>       GRADE LEVEL INFORMATION</vt:lpstr>
      <vt:lpstr>   Courses Designations</vt:lpstr>
      <vt:lpstr>PowerPoint Presentation</vt:lpstr>
      <vt:lpstr>  </vt:lpstr>
      <vt:lpstr> </vt:lpstr>
      <vt:lpstr> </vt:lpstr>
      <vt:lpstr> </vt:lpstr>
      <vt:lpstr>Graduation Requirements</vt:lpstr>
      <vt:lpstr>House Bill 5</vt:lpstr>
      <vt:lpstr>House Bill 5 in LCISD supports ...</vt:lpstr>
      <vt:lpstr>LCISD High School Graduation Plans</vt:lpstr>
      <vt:lpstr>PowerPoint Presentation</vt:lpstr>
      <vt:lpstr>House Bill 5 Endorsements</vt:lpstr>
      <vt:lpstr>Arts and Humanities Endorsement</vt:lpstr>
      <vt:lpstr>Business and  Industry Endorsement</vt:lpstr>
      <vt:lpstr>Public Services Endorsement</vt:lpstr>
      <vt:lpstr>Science, Technology,  Engineering and Math (STEM) Endorsement</vt:lpstr>
      <vt:lpstr>Multidisciplinary Endorsement</vt:lpstr>
      <vt:lpstr>LCISD Endorsement Flow Charts</vt:lpstr>
      <vt:lpstr>PowerPoint Presentation</vt:lpstr>
      <vt:lpstr>PowerPoint Presentation</vt:lpstr>
      <vt:lpstr>PowerPoint Presentation</vt:lpstr>
      <vt:lpstr>Endorsement Requirements</vt:lpstr>
      <vt:lpstr>Benefits of choosing                 “Your” Endorsement</vt:lpstr>
      <vt:lpstr>How will colleges recognize the                   FHSP, FHSP+ and DLA                Graduation Plans . . .  </vt:lpstr>
      <vt:lpstr>Performance Acknowledgements</vt:lpstr>
      <vt:lpstr>  Endorsements</vt:lpstr>
      <vt:lpstr>Log In to your Family Student Access; Click on Endorsements</vt:lpstr>
      <vt:lpstr>Click on “Update” button next to Endorsement in the upper left box.    </vt:lpstr>
      <vt:lpstr>Declared Endorsement and Declared Option</vt:lpstr>
      <vt:lpstr>What do the Declared OPTIONS mean?</vt:lpstr>
      <vt:lpstr>What do the Declared OPTIONS mean?</vt:lpstr>
      <vt:lpstr>Signing your Endorsement:  Read the “Signature Required” section and check the box next to “I Agree”. “Signed By” and “Date Signed” will be automatically populated. Click “Save”.    </vt:lpstr>
      <vt:lpstr>On the Endorsements page, you can now see your declared Endorsement and Option, and when you signed confirming that selection.   </vt:lpstr>
      <vt:lpstr>Parent Signatures</vt:lpstr>
      <vt:lpstr>Changes to Endorsements: </vt:lpstr>
      <vt:lpstr>Planning  for  your  FUTURE</vt:lpstr>
      <vt:lpstr>PowerPoint Presentation</vt:lpstr>
      <vt:lpstr>  </vt:lpstr>
      <vt:lpstr>                  Course Selection           Timeline  2015-2016</vt:lpstr>
      <vt:lpstr>Family Access</vt:lpstr>
      <vt:lpstr>PowerPoint Presentation</vt:lpstr>
      <vt:lpstr>PowerPoint Presentation</vt:lpstr>
      <vt:lpstr>PowerPoint Presentation</vt:lpstr>
      <vt:lpstr>      Here’s how to reach us!</vt:lpstr>
      <vt:lpstr>  </vt:lpstr>
    </vt:vector>
  </TitlesOfParts>
  <Company>Lamar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Sophomore Year  Second Step  On The Road To Success!</dc:title>
  <dc:creator>LCISD</dc:creator>
  <cp:lastModifiedBy>Lezli Steffen</cp:lastModifiedBy>
  <cp:revision>231</cp:revision>
  <cp:lastPrinted>2014-03-03T23:26:42Z</cp:lastPrinted>
  <dcterms:created xsi:type="dcterms:W3CDTF">2012-01-19T15:28:11Z</dcterms:created>
  <dcterms:modified xsi:type="dcterms:W3CDTF">2015-01-26T20:36:37Z</dcterms:modified>
</cp:coreProperties>
</file>