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9" r:id="rId4"/>
    <p:sldId id="280" r:id="rId5"/>
    <p:sldId id="281" r:id="rId6"/>
    <p:sldId id="270" r:id="rId7"/>
    <p:sldId id="282" r:id="rId8"/>
    <p:sldId id="283" r:id="rId9"/>
    <p:sldId id="279" r:id="rId10"/>
    <p:sldId id="271" r:id="rId11"/>
    <p:sldId id="276" r:id="rId12"/>
    <p:sldId id="278" r:id="rId13"/>
    <p:sldId id="277" r:id="rId14"/>
    <p:sldId id="274" r:id="rId15"/>
    <p:sldId id="267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73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46AFC-E189-4C67-937C-54CBFE306C15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0CE0A-40A4-40E9-A567-E0E5EDCCF3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6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 explain what homework differences students will experience and how that can impact extra-curricular activities..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0CE0A-40A4-40E9-A567-E0E5EDCCF30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54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9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53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945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1091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59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19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53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41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7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9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6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9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0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9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1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5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4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2558-53A6-47B7-91AF-6C95799852B8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0CBF2-FD78-4006-A6EE-B3A3B2126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225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0128" y="790756"/>
            <a:ext cx="3154652" cy="421283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rial Narrow" panose="020B0606020202030204" pitchFamily="34" charset="0"/>
              </a:rPr>
              <a:t>All About Pre-AP 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0128" y="5208090"/>
            <a:ext cx="8825658" cy="86142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Grades 6 through 8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850" y="1199749"/>
            <a:ext cx="5724055" cy="380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35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19246" y="376184"/>
            <a:ext cx="9867181" cy="1293028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does </a:t>
            </a:r>
            <a:r>
              <a:rPr lang="en-US" sz="3200" b="1" dirty="0" smtClean="0">
                <a:solidFill>
                  <a:srgbClr val="FF0000"/>
                </a:solidFill>
              </a:rPr>
              <a:t>“</a:t>
            </a:r>
            <a:r>
              <a:rPr lang="en-US" sz="3200" b="1" u="sng" dirty="0" smtClean="0">
                <a:solidFill>
                  <a:srgbClr val="FF0000"/>
                </a:solidFill>
              </a:rPr>
              <a:t>a successful MATH AP profile</a:t>
            </a:r>
            <a:r>
              <a:rPr lang="en-US" sz="3200" b="1" dirty="0" smtClean="0">
                <a:solidFill>
                  <a:srgbClr val="FF0000"/>
                </a:solidFill>
              </a:rPr>
              <a:t>”     </a:t>
            </a: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look like when these students were in   elementary school?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521" y="1759788"/>
            <a:ext cx="10136037" cy="401990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b="1" u="sng" dirty="0">
                <a:solidFill>
                  <a:srgbClr val="FF0000"/>
                </a:solidFill>
              </a:rPr>
              <a:t>Math: </a:t>
            </a:r>
          </a:p>
          <a:p>
            <a:r>
              <a:rPr lang="en-US" sz="9600" b="1" dirty="0"/>
              <a:t>* STAAR Scores: 94% or greater of questions correct. Student has Level III performance </a:t>
            </a:r>
            <a:r>
              <a:rPr lang="en-US" sz="9600" b="1" u="sng" dirty="0">
                <a:solidFill>
                  <a:srgbClr val="FF0000"/>
                </a:solidFill>
              </a:rPr>
              <a:t>consistently</a:t>
            </a:r>
            <a:r>
              <a:rPr lang="en-US" sz="9600" b="1" dirty="0"/>
              <a:t> within 2 questions of a perfect score</a:t>
            </a:r>
            <a:r>
              <a:rPr lang="en-US" sz="9600" b="1" dirty="0" smtClean="0"/>
              <a:t>. </a:t>
            </a:r>
            <a:r>
              <a:rPr lang="en-US" sz="9600" b="1" u="sng" dirty="0">
                <a:solidFill>
                  <a:srgbClr val="FF0000"/>
                </a:solidFill>
              </a:rPr>
              <a:t>(3</a:t>
            </a:r>
            <a:r>
              <a:rPr lang="en-US" sz="9600" b="1" u="sng" baseline="30000" dirty="0">
                <a:solidFill>
                  <a:srgbClr val="FF0000"/>
                </a:solidFill>
              </a:rPr>
              <a:t>rd</a:t>
            </a:r>
            <a:r>
              <a:rPr lang="en-US" sz="9600" b="1" u="sng" dirty="0">
                <a:solidFill>
                  <a:srgbClr val="FF0000"/>
                </a:solidFill>
              </a:rPr>
              <a:t>, 4</a:t>
            </a:r>
            <a:r>
              <a:rPr lang="en-US" sz="9600" b="1" u="sng" baseline="30000" dirty="0">
                <a:solidFill>
                  <a:srgbClr val="FF0000"/>
                </a:solidFill>
              </a:rPr>
              <a:t>th</a:t>
            </a:r>
            <a:r>
              <a:rPr lang="en-US" sz="9600" b="1" u="sng" dirty="0">
                <a:solidFill>
                  <a:srgbClr val="FF0000"/>
                </a:solidFill>
              </a:rPr>
              <a:t>, and when available 5</a:t>
            </a:r>
            <a:r>
              <a:rPr lang="en-US" sz="9600" b="1" u="sng" baseline="30000" dirty="0">
                <a:solidFill>
                  <a:srgbClr val="FF0000"/>
                </a:solidFill>
              </a:rPr>
              <a:t>th</a:t>
            </a:r>
            <a:r>
              <a:rPr lang="en-US" sz="9600" b="1" u="sng" dirty="0">
                <a:solidFill>
                  <a:srgbClr val="FF0000"/>
                </a:solidFill>
              </a:rPr>
              <a:t> grade </a:t>
            </a:r>
            <a:r>
              <a:rPr lang="en-US" sz="9600" b="1" u="sng" dirty="0" smtClean="0">
                <a:solidFill>
                  <a:srgbClr val="FF0000"/>
                </a:solidFill>
              </a:rPr>
              <a:t>STAAR scores) </a:t>
            </a:r>
            <a:endParaRPr lang="en-US" sz="9600" b="1" u="sng" dirty="0">
              <a:solidFill>
                <a:srgbClr val="FF0000"/>
              </a:solidFill>
            </a:endParaRPr>
          </a:p>
          <a:p>
            <a:r>
              <a:rPr lang="en-US" sz="9600" b="1" dirty="0" smtClean="0"/>
              <a:t> * </a:t>
            </a:r>
            <a:r>
              <a:rPr lang="en-US" sz="9600" b="1" dirty="0"/>
              <a:t>Grades: 94% or better yearly average. </a:t>
            </a:r>
            <a:endParaRPr lang="en-US" sz="9600" b="1" dirty="0" smtClean="0"/>
          </a:p>
          <a:p>
            <a:pPr marL="0" indent="0">
              <a:buNone/>
            </a:pPr>
            <a:r>
              <a:rPr lang="en-US" sz="9600" b="1" dirty="0" smtClean="0"/>
              <a:t> </a:t>
            </a:r>
            <a:r>
              <a:rPr lang="en-US" sz="9600" b="1" dirty="0"/>
              <a:t>Average AP Score </a:t>
            </a:r>
            <a:r>
              <a:rPr lang="en-US" sz="9600" b="1" dirty="0" smtClean="0"/>
              <a:t>Outcome for this student profile is a 4. (“3” is passing.)  Note: TEA prohibits any student from taking Algebra I in 8</a:t>
            </a:r>
            <a:r>
              <a:rPr lang="en-US" sz="9600" b="1" baseline="30000" dirty="0" smtClean="0"/>
              <a:t>th</a:t>
            </a:r>
            <a:r>
              <a:rPr lang="en-US" sz="9600" b="1" dirty="0" smtClean="0"/>
              <a:t> grade without having taken 8</a:t>
            </a:r>
            <a:r>
              <a:rPr lang="en-US" sz="9600" b="1" baseline="30000" dirty="0" smtClean="0"/>
              <a:t>th</a:t>
            </a:r>
            <a:r>
              <a:rPr lang="en-US" sz="9600" b="1" dirty="0" smtClean="0"/>
              <a:t> grade math or its equivalent.)</a:t>
            </a:r>
          </a:p>
          <a:p>
            <a:pPr marL="0" indent="0">
              <a:buNone/>
            </a:pPr>
            <a:endParaRPr lang="en-US" sz="9600" b="1" dirty="0"/>
          </a:p>
          <a:p>
            <a:pPr marL="0" indent="0"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*</a:t>
            </a:r>
            <a:r>
              <a:rPr lang="en-US" sz="8000" b="1" dirty="0" smtClean="0">
                <a:solidFill>
                  <a:srgbClr val="FF0000"/>
                </a:solidFill>
              </a:rPr>
              <a:t>For your incoming 6</a:t>
            </a:r>
            <a:r>
              <a:rPr lang="en-US" sz="8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8000" b="1" dirty="0" smtClean="0">
                <a:solidFill>
                  <a:srgbClr val="FF0000"/>
                </a:solidFill>
              </a:rPr>
              <a:t> grader…if you are wanting your child to be considered for Algebra in 8</a:t>
            </a:r>
            <a:r>
              <a:rPr lang="en-US" sz="8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8000" b="1" dirty="0" smtClean="0">
                <a:solidFill>
                  <a:srgbClr val="FF0000"/>
                </a:solidFill>
              </a:rPr>
              <a:t> grade they </a:t>
            </a:r>
            <a:r>
              <a:rPr lang="en-US" sz="8000" b="1" u="sng" dirty="0" smtClean="0">
                <a:solidFill>
                  <a:srgbClr val="FF0000"/>
                </a:solidFill>
              </a:rPr>
              <a:t>MUST</a:t>
            </a:r>
            <a:r>
              <a:rPr lang="en-US" sz="8000" b="1" dirty="0" smtClean="0">
                <a:solidFill>
                  <a:srgbClr val="FF0000"/>
                </a:solidFill>
              </a:rPr>
              <a:t> take Pre-AP Math in both 6</a:t>
            </a:r>
            <a:r>
              <a:rPr lang="en-US" sz="8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r>
              <a:rPr lang="en-US" sz="8000" b="1" u="sng" dirty="0" smtClean="0">
                <a:solidFill>
                  <a:srgbClr val="FF0000"/>
                </a:solidFill>
              </a:rPr>
              <a:t>and</a:t>
            </a:r>
            <a:r>
              <a:rPr lang="en-US" sz="8000" b="1" dirty="0" smtClean="0">
                <a:solidFill>
                  <a:srgbClr val="FF0000"/>
                </a:solidFill>
              </a:rPr>
              <a:t> 7</a:t>
            </a:r>
            <a:r>
              <a:rPr lang="en-US" sz="8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8000" b="1" dirty="0" smtClean="0">
                <a:solidFill>
                  <a:srgbClr val="FF0000"/>
                </a:solidFill>
              </a:rPr>
              <a:t> grade.  </a:t>
            </a:r>
          </a:p>
          <a:p>
            <a:pPr marL="0" indent="0">
              <a:buNone/>
            </a:pPr>
            <a:endParaRPr lang="en-US" sz="8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*Please note: All 7</a:t>
            </a:r>
            <a:r>
              <a:rPr lang="en-US" sz="8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8000" b="1" dirty="0" smtClean="0">
                <a:solidFill>
                  <a:srgbClr val="FF0000"/>
                </a:solidFill>
              </a:rPr>
              <a:t> graders taking PAP Math will be given an 8</a:t>
            </a:r>
            <a:r>
              <a:rPr lang="en-US" sz="8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8000" b="1" dirty="0" smtClean="0">
                <a:solidFill>
                  <a:srgbClr val="FF0000"/>
                </a:solidFill>
              </a:rPr>
              <a:t> grade STAAR test during their 7</a:t>
            </a:r>
            <a:r>
              <a:rPr lang="en-US" sz="8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8000" b="1" dirty="0" smtClean="0">
                <a:solidFill>
                  <a:srgbClr val="FF0000"/>
                </a:solidFill>
              </a:rPr>
              <a:t> grade year. They will be taking Algebra in 8</a:t>
            </a:r>
            <a:r>
              <a:rPr lang="en-US" sz="8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smtClean="0">
                <a:solidFill>
                  <a:srgbClr val="FF0000"/>
                </a:solidFill>
              </a:rPr>
              <a:t>grade.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dirty="0" err="1" smtClean="0"/>
              <a:t>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504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4" y="611973"/>
            <a:ext cx="11401425" cy="129302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Characteristics of a successful 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  <a:r>
              <a:rPr lang="en-US" sz="3600" b="1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grade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PAP Student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5010"/>
            <a:ext cx="10820400" cy="44761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u="sng" dirty="0" smtClean="0">
                <a:latin typeface="Arial" pitchFamily="34" charset="0"/>
                <a:cs typeface="Arial" pitchFamily="34" charset="0"/>
              </a:rPr>
              <a:t>Prepared </a:t>
            </a:r>
            <a:r>
              <a:rPr lang="en-US" sz="3600" b="1" u="sng" dirty="0">
                <a:latin typeface="Arial" pitchFamily="34" charset="0"/>
                <a:cs typeface="Arial" pitchFamily="34" charset="0"/>
              </a:rPr>
              <a:t>for class with</a:t>
            </a:r>
            <a:r>
              <a:rPr lang="en-US" sz="3600" b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open/growth mindset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Ready to meet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NEW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friends (blending of 5-6 campuses)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A positive attitude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Having necessary supplies daily 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Independent study skills/note-taking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Advocates for themselves/holds themselves accountable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Is proactive, and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willing to ask for help when needed</a:t>
            </a:r>
          </a:p>
          <a:p>
            <a:pPr lvl="2">
              <a:buFont typeface="Wingdings" pitchFamily="2" charset="2"/>
              <a:buChar char="v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Willing to ask questions to further their understanding of the subject</a:t>
            </a:r>
          </a:p>
          <a:p>
            <a:pPr lvl="2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raise their hand for help when needed.</a:t>
            </a:r>
          </a:p>
          <a:p>
            <a:pPr lvl="2"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Asks good questions to further their understanding of the content.</a:t>
            </a:r>
          </a:p>
        </p:txBody>
      </p:sp>
    </p:spTree>
    <p:extLst>
      <p:ext uri="{BB962C8B-B14F-4D97-AF65-F5344CB8AC3E}">
        <p14:creationId xmlns:p14="http://schemas.microsoft.com/office/powerpoint/2010/main" val="4073914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4" y="611973"/>
            <a:ext cx="11401425" cy="129302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can you help your child prepare </a:t>
            </a:r>
            <a:b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for 6</a:t>
            </a:r>
            <a:r>
              <a:rPr lang="en-US" sz="3600" b="1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grade? 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4" y="1905001"/>
            <a:ext cx="10820400" cy="4486274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Ensuring they get plenty of rest and to school on time (8:10 am)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Encourage them to meet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NEW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friends (This will be their graduating class of 2024)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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Maintaining open lines of communication is pivotal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Find an organizational system that works for them. They typically struggle to keep up with their supplies and pace of a secondary schedule.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Independent study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skills/note-taking 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Hold your child accountable for their work and behavior 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Monitor their social media regularly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 patient…these freedoms are new to them and takes some adjusting.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want the best for them too, so let’s be on the same team!</a:t>
            </a:r>
          </a:p>
          <a:p>
            <a:pPr lvl="1">
              <a:buFont typeface="Wingdings" pitchFamily="2" charset="2"/>
              <a:buChar char="v"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778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3424687" y="243945"/>
            <a:ext cx="8686799" cy="1060980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Academic vs Pre-AP Decision</a:t>
            </a:r>
            <a:endParaRPr lang="en-US" sz="3600" b="1" cap="none" dirty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" y="1237263"/>
            <a:ext cx="10991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As you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consider signing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your student up for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Pre-AP, please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take these things into consideration: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2429470"/>
            <a:ext cx="2743200" cy="923330"/>
          </a:xfrm>
          <a:prstGeom prst="rect">
            <a:avLst/>
          </a:prstGeom>
          <a:solidFill>
            <a:srgbClr val="FFC0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Academic classes are on the college prep track.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4200" y="2390775"/>
            <a:ext cx="3581400" cy="923330"/>
          </a:xfrm>
          <a:prstGeom prst="rect">
            <a:avLst/>
          </a:prstGeom>
          <a:solidFill>
            <a:srgbClr val="92D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A fast paced curriculum consisting of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6-8</a:t>
            </a:r>
            <a:r>
              <a:rPr lang="en-US" b="1" baseline="30000" dirty="0" smtClean="0">
                <a:latin typeface="Arial" pitchFamily="34" charset="0"/>
                <a:cs typeface="Arial" pitchFamily="34" charset="0"/>
              </a:rPr>
              <a:t>th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grade TEKS.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3439120"/>
            <a:ext cx="2743200" cy="923330"/>
          </a:xfrm>
          <a:prstGeom prst="rect">
            <a:avLst/>
          </a:prstGeom>
          <a:solidFill>
            <a:srgbClr val="FFC0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Academic classes have  challenging and rigorous curriculum.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3486150"/>
            <a:ext cx="1981200" cy="147732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It is crucial that you talk to your student and investigate their readiness.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4200" y="3400425"/>
            <a:ext cx="3581400" cy="646331"/>
          </a:xfrm>
          <a:prstGeom prst="rect">
            <a:avLst/>
          </a:prstGeom>
          <a:solidFill>
            <a:srgbClr val="92D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Very possible that an “A-B” student will earn lower grades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34200" y="4152900"/>
            <a:ext cx="3581400" cy="923330"/>
          </a:xfrm>
          <a:prstGeom prst="rect">
            <a:avLst/>
          </a:prstGeom>
          <a:solidFill>
            <a:srgbClr val="92D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Additional homework/projects/study time after school will be required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34200" y="5188982"/>
            <a:ext cx="3581400" cy="923330"/>
          </a:xfrm>
          <a:prstGeom prst="rect">
            <a:avLst/>
          </a:prstGeom>
          <a:solidFill>
            <a:srgbClr val="92D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 No HS GPA credits are given a the 6</a:t>
            </a:r>
            <a:r>
              <a:rPr lang="en-US" b="1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grade level for 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Pre-AP courses.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29500" y="1952625"/>
            <a:ext cx="2743200" cy="369332"/>
          </a:xfrm>
          <a:prstGeom prst="rect">
            <a:avLst/>
          </a:prstGeom>
          <a:solidFill>
            <a:srgbClr val="92D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Pre-AP Classes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2600" y="1949597"/>
            <a:ext cx="2743200" cy="369332"/>
          </a:xfrm>
          <a:prstGeom prst="rect">
            <a:avLst/>
          </a:prstGeom>
          <a:solidFill>
            <a:srgbClr val="FFC0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Academic Classes</a:t>
            </a:r>
          </a:p>
        </p:txBody>
      </p:sp>
    </p:spTree>
    <p:extLst>
      <p:ext uri="{BB962C8B-B14F-4D97-AF65-F5344CB8AC3E}">
        <p14:creationId xmlns:p14="http://schemas.microsoft.com/office/powerpoint/2010/main" val="3938990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8135" y="1229121"/>
            <a:ext cx="9834113" cy="4811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</a:t>
            </a:r>
            <a:r>
              <a:rPr lang="en-US" sz="3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ACTION </a:t>
            </a: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taken right now for the incoming 6</a:t>
            </a:r>
            <a:r>
              <a:rPr lang="en-US" sz="3200" b="1" u="sng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graders with regards to Pre-AP course selection, as we must await the final 5</a:t>
            </a:r>
            <a:r>
              <a:rPr lang="en-US" sz="3200" b="1" u="sng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grade STAAR assessment data from the </a:t>
            </a:r>
            <a:r>
              <a:rPr lang="en-US" sz="3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in May/June.  </a:t>
            </a:r>
            <a:endParaRPr lang="en-US" sz="32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process gives our administrative team a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chance to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thoroughly review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incoming 5</a:t>
            </a:r>
            <a: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grade STAAR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scores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insure what students will meet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“Successful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Pre-AP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Profile” that is outlined in the PowerPoint. </a:t>
            </a:r>
          </a:p>
        </p:txBody>
      </p:sp>
    </p:spTree>
    <p:extLst>
      <p:ext uri="{BB962C8B-B14F-4D97-AF65-F5344CB8AC3E}">
        <p14:creationId xmlns:p14="http://schemas.microsoft.com/office/powerpoint/2010/main" val="510700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6276" y="548712"/>
            <a:ext cx="9668774" cy="129302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 and A: </a:t>
            </a:r>
            <a:b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do we make informed decisions?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694" y="1949570"/>
            <a:ext cx="11162356" cy="4477109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Make sure you are informed about: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 smtClean="0"/>
              <a:t>What makes a successful GT/Pre-AP student – work habits, support from home, internal drive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400" b="1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 smtClean="0"/>
              <a:t>What a successful Pre-AP student look like?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400" b="1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 smtClean="0"/>
              <a:t>What type of commitment from the student AND the parents support success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400" b="1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 smtClean="0"/>
              <a:t>What is expected in the differentiated curriculum and how much more homework there will be</a:t>
            </a:r>
          </a:p>
        </p:txBody>
      </p:sp>
    </p:spTree>
    <p:extLst>
      <p:ext uri="{BB962C8B-B14F-4D97-AF65-F5344CB8AC3E}">
        <p14:creationId xmlns:p14="http://schemas.microsoft.com/office/powerpoint/2010/main" val="24218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3793" y="1380226"/>
            <a:ext cx="7782078" cy="3122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coming years are important and exciting ones for your student, and we look forward to supporting your family 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smooth and exciting transition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5</a:t>
            </a:r>
            <a:r>
              <a:rPr lang="en-US" sz="2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grade 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successful 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NMS 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grade 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Volunteer!</a:t>
            </a:r>
            <a:endParaRPr lang="en-US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en-US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*You can find a copy of this Power point and a helpful </a:t>
            </a:r>
          </a:p>
          <a:p>
            <a:pPr algn="ctr">
              <a:lnSpc>
                <a:spcPct val="107000"/>
              </a:lnSpc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 &amp; A Information Sheet on our 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Navarro Middle 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Website.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3134290" y="5202141"/>
            <a:ext cx="5461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http://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www.lcisd.org/campuses/navarro/home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02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4414" y="764373"/>
            <a:ext cx="7451785" cy="1293028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What is GT/Pre-AP?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653" y="2691442"/>
            <a:ext cx="10127411" cy="3847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A  GT/Pre-AP curriculum, is </a:t>
            </a:r>
            <a:r>
              <a:rPr lang="en-US" sz="4400" b="1" dirty="0"/>
              <a:t>a</a:t>
            </a:r>
            <a:r>
              <a:rPr lang="en-US" sz="4400" b="1" dirty="0" smtClean="0"/>
              <a:t> rigorous differentiated instruction that prepares students for AP coursework in high school.    </a:t>
            </a:r>
          </a:p>
        </p:txBody>
      </p:sp>
    </p:spTree>
    <p:extLst>
      <p:ext uri="{BB962C8B-B14F-4D97-AF65-F5344CB8AC3E}">
        <p14:creationId xmlns:p14="http://schemas.microsoft.com/office/powerpoint/2010/main" val="4258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574" y="799040"/>
            <a:ext cx="9201509" cy="154216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 and A: </a:t>
            </a:r>
            <a:b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will My Child be able to take PAP/GT Classes?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400050" lvl="1" indent="0">
              <a:buNone/>
            </a:pPr>
            <a:r>
              <a:rPr lang="en-US" sz="3600" b="1" i="1" dirty="0" smtClean="0"/>
              <a:t>Students eligible for the G/T program are eligible for the classes </a:t>
            </a:r>
            <a:r>
              <a:rPr lang="en-US" sz="3600" b="1" i="1" u="sng" dirty="0" smtClean="0"/>
              <a:t>automatically</a:t>
            </a:r>
            <a:r>
              <a:rPr lang="en-US" sz="3600" b="1" i="1" dirty="0" smtClean="0"/>
              <a:t>.  </a:t>
            </a:r>
          </a:p>
          <a:p>
            <a:pPr marL="400050" lvl="1" indent="0">
              <a:buNone/>
            </a:pPr>
            <a:endParaRPr lang="en-US" sz="3600" b="1" i="1" dirty="0"/>
          </a:p>
          <a:p>
            <a:pPr marL="400050" lvl="1" indent="0">
              <a:buNone/>
            </a:pPr>
            <a:r>
              <a:rPr lang="en-US" sz="3600" b="1" i="1" dirty="0" smtClean="0"/>
              <a:t>Students who have a </a:t>
            </a:r>
            <a:r>
              <a:rPr lang="en-US" sz="3600" b="1" i="1" u="sng" dirty="0" smtClean="0"/>
              <a:t>profile of a successful AP student</a:t>
            </a:r>
            <a:r>
              <a:rPr lang="en-US" sz="3600" b="1" i="1" dirty="0" smtClean="0"/>
              <a:t>  will also be automatically enrolled.  </a:t>
            </a:r>
          </a:p>
          <a:p>
            <a:pPr marL="400050" lvl="1" indent="0">
              <a:buNone/>
            </a:pPr>
            <a:endParaRPr lang="en-US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8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How will I know if my child has been enrolled in PAP classes 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Shortly after the end of the 5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school year, a letter will be mailed to the parents of students who are auto-enrolled in PAP classes. </a:t>
            </a:r>
          </a:p>
          <a:p>
            <a:endParaRPr lang="en-US" b="1" dirty="0"/>
          </a:p>
          <a:p>
            <a:r>
              <a:rPr lang="en-US" b="1" dirty="0" smtClean="0"/>
              <a:t>If you do not wish for your child to take PAP classes, you will have until June 9</a:t>
            </a:r>
            <a:r>
              <a:rPr lang="en-US" b="1" baseline="30000" dirty="0" smtClean="0"/>
              <a:t>th</a:t>
            </a:r>
            <a:r>
              <a:rPr lang="en-US" b="1" dirty="0" smtClean="0"/>
              <a:t>, 2017 to notify your child’s Middle School Principal. </a:t>
            </a:r>
          </a:p>
          <a:p>
            <a:endParaRPr lang="en-US" b="1" dirty="0" smtClean="0"/>
          </a:p>
          <a:p>
            <a:r>
              <a:rPr lang="en-US" b="1" dirty="0" smtClean="0"/>
              <a:t>If you have not received a letter for auto-enrollment in PAP classes by June </a:t>
            </a:r>
            <a:r>
              <a:rPr lang="en-US" b="1" dirty="0"/>
              <a:t>9</a:t>
            </a:r>
            <a:r>
              <a:rPr lang="en-US" b="1" dirty="0" smtClean="0"/>
              <a:t>, 2017 you may call your child’s Middle School to appeal for PAP placement. </a:t>
            </a:r>
          </a:p>
          <a:p>
            <a:endParaRPr lang="en-US" b="1" dirty="0"/>
          </a:p>
          <a:p>
            <a:r>
              <a:rPr lang="en-US" b="1" dirty="0" smtClean="0"/>
              <a:t>All PAP placement </a:t>
            </a:r>
            <a:r>
              <a:rPr lang="en-US" b="1" dirty="0" smtClean="0"/>
              <a:t>appeal decisions </a:t>
            </a:r>
            <a:r>
              <a:rPr lang="en-US" b="1" dirty="0" smtClean="0"/>
              <a:t>will be made by June 30, 2016.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529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7374" y="764373"/>
            <a:ext cx="9228826" cy="129302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Examples of Reasons to Appeal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My child is new to the district this year (out of state or private school).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My child had lengthy illness and was not able to attend school this year. </a:t>
            </a:r>
          </a:p>
          <a:p>
            <a:endParaRPr lang="en-US" sz="2800" b="1" dirty="0"/>
          </a:p>
          <a:p>
            <a:r>
              <a:rPr lang="en-US" sz="2800" b="1" dirty="0" smtClean="0"/>
              <a:t>Loss of an immediate family member.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1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8604" y="452488"/>
            <a:ext cx="9273396" cy="135043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 and A: </a:t>
            </a:r>
            <a:b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does a </a:t>
            </a:r>
            <a:r>
              <a:rPr lang="en-US" sz="3200" b="1" dirty="0" smtClean="0">
                <a:solidFill>
                  <a:srgbClr val="FF0000"/>
                </a:solidFill>
              </a:rPr>
              <a:t>“</a:t>
            </a:r>
            <a:r>
              <a:rPr lang="en-US" sz="3200" b="1" u="sng" dirty="0" smtClean="0">
                <a:solidFill>
                  <a:srgbClr val="FF0000"/>
                </a:solidFill>
              </a:rPr>
              <a:t>successful READING AP profile</a:t>
            </a:r>
            <a:r>
              <a:rPr lang="en-US" sz="3200" b="1" dirty="0" smtClean="0">
                <a:solidFill>
                  <a:srgbClr val="FF0000"/>
                </a:solidFill>
              </a:rPr>
              <a:t>” </a:t>
            </a: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look like when these students were in elementary school?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9451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English Language Arts and Reading: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  <a:p>
            <a:r>
              <a:rPr lang="en-US" sz="2800" b="1" dirty="0" smtClean="0"/>
              <a:t>STAAR </a:t>
            </a:r>
            <a:r>
              <a:rPr lang="en-US" sz="2800" b="1" dirty="0"/>
              <a:t>Scores: 92% or greater of questions correct. Student has Level III performance </a:t>
            </a:r>
            <a:r>
              <a:rPr lang="en-US" sz="2800" b="1" u="sng" dirty="0"/>
              <a:t>consistently</a:t>
            </a:r>
            <a:r>
              <a:rPr lang="en-US" sz="2800" b="1" dirty="0"/>
              <a:t> within 2-3 questions of a perfect score. </a:t>
            </a:r>
            <a:r>
              <a:rPr lang="en-US" sz="2800" b="1" dirty="0" smtClean="0"/>
              <a:t> </a:t>
            </a:r>
            <a:r>
              <a:rPr lang="en-US" sz="2800" b="1" u="sng" dirty="0" smtClean="0">
                <a:solidFill>
                  <a:srgbClr val="FF0000"/>
                </a:solidFill>
              </a:rPr>
              <a:t>(3</a:t>
            </a:r>
            <a:r>
              <a:rPr lang="en-US" sz="2800" b="1" u="sng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b="1" u="sng" dirty="0" smtClean="0">
                <a:solidFill>
                  <a:srgbClr val="FF0000"/>
                </a:solidFill>
              </a:rPr>
              <a:t>, 4</a:t>
            </a:r>
            <a:r>
              <a:rPr lang="en-US" sz="28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u="sng" dirty="0" smtClean="0">
                <a:solidFill>
                  <a:srgbClr val="FF0000"/>
                </a:solidFill>
              </a:rPr>
              <a:t>, and 5</a:t>
            </a:r>
            <a:r>
              <a:rPr lang="en-US" sz="28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u="sng" dirty="0" smtClean="0">
                <a:solidFill>
                  <a:srgbClr val="FF0000"/>
                </a:solidFill>
              </a:rPr>
              <a:t> grade STAAR scores) </a:t>
            </a:r>
            <a:endParaRPr lang="en-US" sz="2800" b="1" u="sng" dirty="0">
              <a:solidFill>
                <a:srgbClr val="FF0000"/>
              </a:solidFill>
            </a:endParaRPr>
          </a:p>
          <a:p>
            <a:r>
              <a:rPr lang="en-US" sz="2800" b="1" dirty="0" smtClean="0"/>
              <a:t>Grades</a:t>
            </a:r>
            <a:r>
              <a:rPr lang="en-US" sz="2800" b="1" dirty="0"/>
              <a:t>: </a:t>
            </a:r>
            <a:r>
              <a:rPr lang="en-US" sz="2800" b="1" dirty="0">
                <a:solidFill>
                  <a:srgbClr val="FF0000"/>
                </a:solidFill>
              </a:rPr>
              <a:t>89% or better </a:t>
            </a:r>
            <a:r>
              <a:rPr lang="en-US" sz="2800" b="1" dirty="0"/>
              <a:t>yearly average. </a:t>
            </a:r>
            <a:r>
              <a:rPr lang="en-US" sz="2800" b="1" dirty="0" smtClean="0"/>
              <a:t> 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 </a:t>
            </a:r>
            <a:r>
              <a:rPr lang="en-US" sz="2800" b="1" dirty="0"/>
              <a:t>Average AP Score </a:t>
            </a:r>
            <a:r>
              <a:rPr lang="en-US" sz="2800" b="1" dirty="0" smtClean="0"/>
              <a:t>Outcome is a </a:t>
            </a:r>
            <a:r>
              <a:rPr lang="en-US" sz="2800" b="1" dirty="0"/>
              <a:t>3 to </a:t>
            </a:r>
            <a:r>
              <a:rPr lang="en-US" sz="2800" b="1" dirty="0" smtClean="0"/>
              <a:t>4 when this student is in high school.  (A “3” is a passing score on the AP exam.) </a:t>
            </a: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8960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091" y="754413"/>
            <a:ext cx="9963509" cy="135043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 and A: </a:t>
            </a:r>
            <a:b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does a </a:t>
            </a:r>
            <a:r>
              <a:rPr lang="en-US" sz="3200" b="1" dirty="0" smtClean="0">
                <a:solidFill>
                  <a:srgbClr val="FF0000"/>
                </a:solidFill>
              </a:rPr>
              <a:t>“</a:t>
            </a:r>
            <a:r>
              <a:rPr lang="en-US" sz="3200" b="1" u="sng" dirty="0" smtClean="0">
                <a:solidFill>
                  <a:srgbClr val="FF0000"/>
                </a:solidFill>
              </a:rPr>
              <a:t>successful </a:t>
            </a:r>
            <a:r>
              <a:rPr lang="en-US" sz="3200" b="1" u="sng" dirty="0">
                <a:solidFill>
                  <a:srgbClr val="FF0000"/>
                </a:solidFill>
              </a:rPr>
              <a:t>AP </a:t>
            </a:r>
            <a:r>
              <a:rPr lang="en-US" sz="3200" b="1" u="sng" dirty="0" smtClean="0">
                <a:solidFill>
                  <a:srgbClr val="FF0000"/>
                </a:solidFill>
              </a:rPr>
              <a:t>profile</a:t>
            </a:r>
            <a:r>
              <a:rPr lang="en-US" sz="3200" b="1" dirty="0" smtClean="0">
                <a:solidFill>
                  <a:srgbClr val="FF0000"/>
                </a:solidFill>
              </a:rPr>
              <a:t>” </a:t>
            </a: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look like when these students were in elementary school?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9451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>
                <a:solidFill>
                  <a:srgbClr val="FF0000"/>
                </a:solidFill>
              </a:rPr>
              <a:t>Math: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 smtClean="0"/>
              <a:t>STAAR </a:t>
            </a:r>
            <a:r>
              <a:rPr lang="en-US" sz="3200" b="1" dirty="0"/>
              <a:t>Scores: </a:t>
            </a:r>
            <a:r>
              <a:rPr lang="en-US" sz="3200" b="1" dirty="0" smtClean="0"/>
              <a:t>94% </a:t>
            </a:r>
            <a:r>
              <a:rPr lang="en-US" sz="3200" b="1" dirty="0"/>
              <a:t>or greater of questions correct. Student has Level III performance </a:t>
            </a:r>
            <a:r>
              <a:rPr lang="en-US" sz="3200" b="1" u="sng" dirty="0"/>
              <a:t>consistently</a:t>
            </a:r>
            <a:r>
              <a:rPr lang="en-US" sz="3200" b="1" dirty="0"/>
              <a:t> within 2-3 questions of a perfect score. </a:t>
            </a:r>
            <a:r>
              <a:rPr lang="en-US" sz="3200" b="1" dirty="0" smtClean="0"/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(3</a:t>
            </a:r>
            <a:r>
              <a:rPr lang="en-US" sz="3200" b="1" u="sng" baseline="30000" dirty="0" smtClean="0">
                <a:solidFill>
                  <a:srgbClr val="FF0000"/>
                </a:solidFill>
              </a:rPr>
              <a:t>rd</a:t>
            </a:r>
            <a:r>
              <a:rPr lang="en-US" sz="3200" b="1" u="sng" dirty="0" smtClean="0">
                <a:solidFill>
                  <a:srgbClr val="FF0000"/>
                </a:solidFill>
              </a:rPr>
              <a:t>, 4</a:t>
            </a:r>
            <a:r>
              <a:rPr lang="en-US" sz="32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b="1" u="sng" dirty="0" smtClean="0">
                <a:solidFill>
                  <a:srgbClr val="FF0000"/>
                </a:solidFill>
              </a:rPr>
              <a:t>, and 5</a:t>
            </a:r>
            <a:r>
              <a:rPr lang="en-US" sz="32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b="1" u="sng" dirty="0" smtClean="0">
                <a:solidFill>
                  <a:srgbClr val="FF0000"/>
                </a:solidFill>
              </a:rPr>
              <a:t> grade STAAR scores) </a:t>
            </a:r>
            <a:endParaRPr lang="en-US" sz="3200" b="1" u="sng" dirty="0">
              <a:solidFill>
                <a:srgbClr val="FF0000"/>
              </a:solidFill>
            </a:endParaRPr>
          </a:p>
          <a:p>
            <a:r>
              <a:rPr lang="en-US" sz="3200" b="1" dirty="0" smtClean="0"/>
              <a:t>Grades</a:t>
            </a:r>
            <a:r>
              <a:rPr lang="en-US" sz="3200" b="1" dirty="0"/>
              <a:t>: </a:t>
            </a:r>
            <a:r>
              <a:rPr lang="en-US" sz="3200" b="1" dirty="0" smtClean="0">
                <a:solidFill>
                  <a:srgbClr val="FF0000"/>
                </a:solidFill>
              </a:rPr>
              <a:t>94% </a:t>
            </a:r>
            <a:r>
              <a:rPr lang="en-US" sz="3200" b="1" dirty="0">
                <a:solidFill>
                  <a:srgbClr val="FF0000"/>
                </a:solidFill>
              </a:rPr>
              <a:t>or better </a:t>
            </a:r>
            <a:r>
              <a:rPr lang="en-US" sz="3200" b="1" dirty="0"/>
              <a:t>yearly average. </a:t>
            </a:r>
            <a:r>
              <a:rPr lang="en-US" sz="3200" b="1" dirty="0" smtClean="0"/>
              <a:t> </a:t>
            </a:r>
            <a:endParaRPr lang="en-US" sz="3200" b="1" dirty="0"/>
          </a:p>
          <a:p>
            <a:pPr marL="0" indent="0">
              <a:buNone/>
            </a:pPr>
            <a:r>
              <a:rPr lang="en-US" sz="2800" b="1" dirty="0" smtClean="0"/>
              <a:t>  </a:t>
            </a: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4565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091" y="754413"/>
            <a:ext cx="9963509" cy="135043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 and A: </a:t>
            </a:r>
            <a:b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about Science and Social Studies? 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9451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Students </a:t>
            </a:r>
            <a:r>
              <a:rPr lang="en-US" sz="2800" b="1" u="sng" dirty="0" smtClean="0"/>
              <a:t>eligible</a:t>
            </a:r>
            <a:r>
              <a:rPr lang="en-US" sz="2800" b="1" dirty="0" smtClean="0"/>
              <a:t> in the area of PAP/GT Math will be          </a:t>
            </a:r>
            <a:r>
              <a:rPr lang="en-US" sz="2800" b="1" u="sng" dirty="0" smtClean="0"/>
              <a:t>auto-enrolled</a:t>
            </a:r>
            <a:r>
              <a:rPr lang="en-US" sz="2800" b="1" dirty="0" smtClean="0"/>
              <a:t> in PAP/GT Science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Students </a:t>
            </a:r>
            <a:r>
              <a:rPr lang="en-US" sz="2800" b="1" u="sng" dirty="0"/>
              <a:t>eligible</a:t>
            </a:r>
            <a:r>
              <a:rPr lang="en-US" sz="2800" b="1" dirty="0"/>
              <a:t> in the area of </a:t>
            </a:r>
            <a:r>
              <a:rPr lang="en-US" sz="2800" b="1" dirty="0" smtClean="0"/>
              <a:t>PAP/GT Reading </a:t>
            </a:r>
            <a:r>
              <a:rPr lang="en-US" sz="2800" b="1" dirty="0"/>
              <a:t>will be </a:t>
            </a:r>
            <a:r>
              <a:rPr lang="en-US" sz="2800" b="1" dirty="0" smtClean="0"/>
              <a:t>     </a:t>
            </a:r>
            <a:r>
              <a:rPr lang="en-US" sz="2800" b="1" u="sng" dirty="0" smtClean="0"/>
              <a:t>auto-enrolled</a:t>
            </a:r>
            <a:r>
              <a:rPr lang="en-US" sz="2800" b="1" dirty="0" smtClean="0"/>
              <a:t> </a:t>
            </a:r>
            <a:r>
              <a:rPr lang="en-US" sz="2800" b="1" dirty="0"/>
              <a:t>in PAP/GT </a:t>
            </a:r>
            <a:r>
              <a:rPr lang="en-US" sz="2800" b="1" dirty="0" smtClean="0"/>
              <a:t>Social Studies.</a:t>
            </a:r>
            <a:endParaRPr lang="en-US" sz="2800" b="1" dirty="0"/>
          </a:p>
          <a:p>
            <a:pPr marL="0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4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988" y="367557"/>
            <a:ext cx="9444487" cy="129302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When is a child removed 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from PAP classes?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0586"/>
            <a:ext cx="10820400" cy="4558100"/>
          </a:xfrm>
        </p:spPr>
        <p:txBody>
          <a:bodyPr>
            <a:normAutofit lnSpcReduction="10000"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 smtClean="0"/>
              <a:t>By parent request, when you sense your child is struggling or is frustrated in a manner that is not productive.</a:t>
            </a:r>
          </a:p>
          <a:p>
            <a:pPr marL="457200" lvl="1" indent="0">
              <a:buNone/>
            </a:pPr>
            <a:r>
              <a:rPr lang="en-US" sz="2400" b="1" dirty="0" smtClean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 smtClean="0"/>
              <a:t>If a student is failing at the end of the 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six weeks grading period, with a 69 or below, they will automatically be withdrawn from the PAP program in that subject. </a:t>
            </a:r>
          </a:p>
          <a:p>
            <a:pPr marL="457200" lvl="1" indent="0">
              <a:buNone/>
            </a:pPr>
            <a:endParaRPr lang="en-US" sz="2400" b="1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 smtClean="0"/>
              <a:t>Students who have a 70-75 at the end of the first 6 weeks grading period will have to bring their grade to a 76 or higher by the second progress report. </a:t>
            </a:r>
          </a:p>
          <a:p>
            <a:pPr marL="457200" lvl="1" indent="0">
              <a:buNone/>
            </a:pPr>
            <a:endParaRPr lang="en-US" sz="2400" b="1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 smtClean="0"/>
              <a:t> If a student is failing at the end of the first semester they will be withdrawn from that PAP class for the remainder of the school year.  </a:t>
            </a:r>
          </a:p>
          <a:p>
            <a:pPr marL="457200" lvl="1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229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1613</TotalTime>
  <Words>1215</Words>
  <Application>Microsoft Office PowerPoint</Application>
  <PresentationFormat>Widescreen</PresentationFormat>
  <Paragraphs>113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Narrow</vt:lpstr>
      <vt:lpstr>Calibri</vt:lpstr>
      <vt:lpstr>Century Gothic</vt:lpstr>
      <vt:lpstr>Courier New</vt:lpstr>
      <vt:lpstr>Times New Roman</vt:lpstr>
      <vt:lpstr>Wingdings</vt:lpstr>
      <vt:lpstr>Vapor Trail</vt:lpstr>
      <vt:lpstr>All About Pre-AP </vt:lpstr>
      <vt:lpstr>What is GT/Pre-AP?  </vt:lpstr>
      <vt:lpstr>Q and A:  How will My Child be able to take PAP/GT Classes?</vt:lpstr>
      <vt:lpstr>How will I know if my child has been enrolled in PAP classes ?</vt:lpstr>
      <vt:lpstr>Examples of Reasons to Appeal </vt:lpstr>
      <vt:lpstr>Q and A:  What does a “successful READING AP profile” look like when these students were in elementary school?</vt:lpstr>
      <vt:lpstr>Q and A:  What does a “successful AP profile” look like when these students were in elementary school?</vt:lpstr>
      <vt:lpstr>Q and A:  What about Science and Social Studies? </vt:lpstr>
      <vt:lpstr>When is a child removed  from PAP classes? </vt:lpstr>
      <vt:lpstr>What does “a successful MATH AP profile”     look like when these students were in   elementary school?</vt:lpstr>
      <vt:lpstr>Characteristics of a successful   6th grade PAP Student</vt:lpstr>
      <vt:lpstr>How can you help your child prepare  for 6th grade? </vt:lpstr>
      <vt:lpstr>Academic vs Pre-AP Decision</vt:lpstr>
      <vt:lpstr>PowerPoint Presentation</vt:lpstr>
      <vt:lpstr>Q and A:  How do we make informed decisions?</vt:lpstr>
      <vt:lpstr>PowerPoint Presentation</vt:lpstr>
    </vt:vector>
  </TitlesOfParts>
  <Company>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Pre-AP in 2015-2016</dc:title>
  <dc:creator>Valerie Vogt</dc:creator>
  <cp:lastModifiedBy>Stephanie McElroy</cp:lastModifiedBy>
  <cp:revision>74</cp:revision>
  <dcterms:created xsi:type="dcterms:W3CDTF">2014-12-01T23:30:53Z</dcterms:created>
  <dcterms:modified xsi:type="dcterms:W3CDTF">2017-04-04T19:39:27Z</dcterms:modified>
</cp:coreProperties>
</file>