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3" r:id="rId5"/>
  </p:sldMasterIdLst>
  <p:notesMasterIdLst>
    <p:notesMasterId r:id="rId40"/>
  </p:notesMasterIdLst>
  <p:handoutMasterIdLst>
    <p:handoutMasterId r:id="rId41"/>
  </p:handoutMasterIdLst>
  <p:sldIdLst>
    <p:sldId id="257" r:id="rId6"/>
    <p:sldId id="283" r:id="rId7"/>
    <p:sldId id="284" r:id="rId8"/>
    <p:sldId id="285" r:id="rId9"/>
    <p:sldId id="287" r:id="rId10"/>
    <p:sldId id="286" r:id="rId11"/>
    <p:sldId id="265" r:id="rId12"/>
    <p:sldId id="269" r:id="rId13"/>
    <p:sldId id="270" r:id="rId14"/>
    <p:sldId id="272" r:id="rId15"/>
    <p:sldId id="304" r:id="rId16"/>
    <p:sldId id="305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297" r:id="rId36"/>
    <p:sldId id="300" r:id="rId37"/>
    <p:sldId id="301" r:id="rId38"/>
    <p:sldId id="3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77" d="100"/>
          <a:sy n="77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9DFDF-DDB6-41BB-8652-95B4A71D45F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43C31E-8ACE-4006-8942-5B67C46CF633}">
      <dgm:prSet phldrT="[Text]"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Dishonest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19A1AB-7B4F-4C0B-A6DF-01124C4F7882}" type="parTrans" cxnId="{F888C2C1-0B84-4231-A328-15E37056D16D}">
      <dgm:prSet/>
      <dgm:spPr/>
      <dgm:t>
        <a:bodyPr/>
        <a:lstStyle/>
        <a:p>
          <a:endParaRPr lang="en-US"/>
        </a:p>
      </dgm:t>
    </dgm:pt>
    <dgm:pt modelId="{EE9DC572-A4E3-406D-BEB0-026E533D5388}" type="sibTrans" cxnId="{F888C2C1-0B84-4231-A328-15E37056D16D}">
      <dgm:prSet/>
      <dgm:spPr/>
      <dgm:t>
        <a:bodyPr/>
        <a:lstStyle/>
        <a:p>
          <a:endParaRPr lang="en-US"/>
        </a:p>
      </dgm:t>
    </dgm:pt>
    <dgm:pt modelId="{2B750DBD-5D7D-4CB2-A75F-9A5E4383D351}">
      <dgm:prSet phldrT="[Text]"/>
      <dgm:spPr/>
      <dgm:t>
        <a:bodyPr/>
        <a:lstStyle/>
        <a:p>
          <a:r>
            <a:rPr lang="en-US" dirty="0" smtClean="0"/>
            <a:t>Cheating</a:t>
          </a:r>
          <a:endParaRPr lang="en-US" dirty="0"/>
        </a:p>
      </dgm:t>
    </dgm:pt>
    <dgm:pt modelId="{A54AA6C5-3623-4423-9387-32C5CD1A5D4A}" type="parTrans" cxnId="{93FD2A86-28D9-4B36-9CB9-C687D1868FDB}">
      <dgm:prSet/>
      <dgm:spPr/>
      <dgm:t>
        <a:bodyPr/>
        <a:lstStyle/>
        <a:p>
          <a:endParaRPr lang="en-US"/>
        </a:p>
      </dgm:t>
    </dgm:pt>
    <dgm:pt modelId="{159026EA-0DB7-440A-8A20-00F9F35862F5}" type="sibTrans" cxnId="{93FD2A86-28D9-4B36-9CB9-C687D1868FDB}">
      <dgm:prSet/>
      <dgm:spPr/>
      <dgm:t>
        <a:bodyPr/>
        <a:lstStyle/>
        <a:p>
          <a:endParaRPr lang="en-US"/>
        </a:p>
      </dgm:t>
    </dgm:pt>
    <dgm:pt modelId="{0C3AF293-B18B-4C50-BA3C-A3456449027B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Disrespectful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D65048-6E2C-4BE4-BC22-0304F152A5F1}" type="parTrans" cxnId="{701464D3-B596-4DFE-A22B-8760D8776E03}">
      <dgm:prSet/>
      <dgm:spPr/>
      <dgm:t>
        <a:bodyPr/>
        <a:lstStyle/>
        <a:p>
          <a:endParaRPr lang="en-US"/>
        </a:p>
      </dgm:t>
    </dgm:pt>
    <dgm:pt modelId="{7F324B89-8530-4C46-A1F3-BFC6AA510DC8}" type="sibTrans" cxnId="{701464D3-B596-4DFE-A22B-8760D8776E03}">
      <dgm:prSet/>
      <dgm:spPr/>
      <dgm:t>
        <a:bodyPr/>
        <a:lstStyle/>
        <a:p>
          <a:endParaRPr lang="en-US"/>
        </a:p>
      </dgm:t>
    </dgm:pt>
    <dgm:pt modelId="{213D733F-B160-4490-94EC-F92E69E17E72}">
      <dgm:prSet phldrT="[Text]"/>
      <dgm:spPr/>
      <dgm:t>
        <a:bodyPr/>
        <a:lstStyle/>
        <a:p>
          <a:r>
            <a:rPr lang="en-US" dirty="0" smtClean="0"/>
            <a:t>Talking back</a:t>
          </a:r>
          <a:endParaRPr lang="en-US" dirty="0"/>
        </a:p>
      </dgm:t>
    </dgm:pt>
    <dgm:pt modelId="{7DAE4F38-977E-4DE3-8765-9AF65425FD02}" type="parTrans" cxnId="{F56EB390-791D-4FA2-9F8F-92E0D12A3B5D}">
      <dgm:prSet/>
      <dgm:spPr/>
      <dgm:t>
        <a:bodyPr/>
        <a:lstStyle/>
        <a:p>
          <a:endParaRPr lang="en-US"/>
        </a:p>
      </dgm:t>
    </dgm:pt>
    <dgm:pt modelId="{7916F662-DB82-4123-8205-BF9153175AE7}" type="sibTrans" cxnId="{F56EB390-791D-4FA2-9F8F-92E0D12A3B5D}">
      <dgm:prSet/>
      <dgm:spPr/>
      <dgm:t>
        <a:bodyPr/>
        <a:lstStyle/>
        <a:p>
          <a:endParaRPr lang="en-US"/>
        </a:p>
      </dgm:t>
    </dgm:pt>
    <dgm:pt modelId="{939AA43A-D81D-4ECD-93BA-9F3596005B57}">
      <dgm:prSet phldrT="[Text]"/>
      <dgm:spPr/>
      <dgm:t>
        <a:bodyPr/>
        <a:lstStyle/>
        <a:p>
          <a:r>
            <a:rPr lang="en-US" dirty="0" smtClean="0"/>
            <a:t>Anything that stops others from learning in the classroom</a:t>
          </a:r>
          <a:endParaRPr lang="en-US" dirty="0"/>
        </a:p>
      </dgm:t>
    </dgm:pt>
    <dgm:pt modelId="{19FC4D41-C591-409E-B380-AE4735160A79}" type="parTrans" cxnId="{FCE26223-3474-4F00-9A7F-548A5B3FCBC8}">
      <dgm:prSet/>
      <dgm:spPr/>
      <dgm:t>
        <a:bodyPr/>
        <a:lstStyle/>
        <a:p>
          <a:endParaRPr lang="en-US"/>
        </a:p>
      </dgm:t>
    </dgm:pt>
    <dgm:pt modelId="{356AA2F8-88B3-4D3D-9DCB-EF1C381D76C6}" type="sibTrans" cxnId="{FCE26223-3474-4F00-9A7F-548A5B3FCBC8}">
      <dgm:prSet/>
      <dgm:spPr/>
      <dgm:t>
        <a:bodyPr/>
        <a:lstStyle/>
        <a:p>
          <a:endParaRPr lang="en-US"/>
        </a:p>
      </dgm:t>
    </dgm:pt>
    <dgm:pt modelId="{3B25DEBC-D5A7-4E0B-90D2-9CF14EDE90C5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Disruptive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18C5DA-2D4C-4ECC-9A20-A6908C00E753}" type="parTrans" cxnId="{AB1426AF-D3A4-42D5-B480-8C4F2B44F776}">
      <dgm:prSet/>
      <dgm:spPr/>
      <dgm:t>
        <a:bodyPr/>
        <a:lstStyle/>
        <a:p>
          <a:endParaRPr lang="en-US"/>
        </a:p>
      </dgm:t>
    </dgm:pt>
    <dgm:pt modelId="{5D019414-0013-4CD5-964F-69199B3510E9}" type="sibTrans" cxnId="{AB1426AF-D3A4-42D5-B480-8C4F2B44F776}">
      <dgm:prSet/>
      <dgm:spPr/>
      <dgm:t>
        <a:bodyPr/>
        <a:lstStyle/>
        <a:p>
          <a:endParaRPr lang="en-US"/>
        </a:p>
      </dgm:t>
    </dgm:pt>
    <dgm:pt modelId="{627726A8-9DEF-4D04-B05C-1C47092F8417}">
      <dgm:prSet phldrT="[Text]"/>
      <dgm:spPr/>
      <dgm:t>
        <a:bodyPr/>
        <a:lstStyle/>
        <a:p>
          <a:r>
            <a:rPr lang="en-US" dirty="0" smtClean="0"/>
            <a:t>Banging/drumming/beating  </a:t>
          </a:r>
          <a:endParaRPr lang="en-US" dirty="0"/>
        </a:p>
      </dgm:t>
    </dgm:pt>
    <dgm:pt modelId="{8281B934-53AF-4358-A7B8-C34247EB4FDA}" type="parTrans" cxnId="{C54AD87B-1352-4835-964F-CF1DA3B9F8D5}">
      <dgm:prSet/>
      <dgm:spPr/>
      <dgm:t>
        <a:bodyPr/>
        <a:lstStyle/>
        <a:p>
          <a:endParaRPr lang="en-US"/>
        </a:p>
      </dgm:t>
    </dgm:pt>
    <dgm:pt modelId="{A736B8E6-080D-47D4-9092-E122FA7756DC}" type="sibTrans" cxnId="{C54AD87B-1352-4835-964F-CF1DA3B9F8D5}">
      <dgm:prSet/>
      <dgm:spPr/>
      <dgm:t>
        <a:bodyPr/>
        <a:lstStyle/>
        <a:p>
          <a:endParaRPr lang="en-US"/>
        </a:p>
      </dgm:t>
    </dgm:pt>
    <dgm:pt modelId="{8C405C91-BE1D-4398-83FA-0C3792FA185A}">
      <dgm:prSet/>
      <dgm:spPr/>
      <dgm:t>
        <a:bodyPr/>
        <a:lstStyle/>
        <a:p>
          <a:r>
            <a:rPr lang="en-US" dirty="0" smtClean="0"/>
            <a:t>Minor thief (up to $100.00 in value)</a:t>
          </a:r>
        </a:p>
      </dgm:t>
    </dgm:pt>
    <dgm:pt modelId="{8779855C-5DD0-40D9-B586-D0F7AE983D1D}" type="parTrans" cxnId="{81BC42AB-030D-4ABE-9623-1DC4B8781274}">
      <dgm:prSet/>
      <dgm:spPr/>
      <dgm:t>
        <a:bodyPr/>
        <a:lstStyle/>
        <a:p>
          <a:endParaRPr lang="en-US"/>
        </a:p>
      </dgm:t>
    </dgm:pt>
    <dgm:pt modelId="{A7419033-B26B-42A8-86FE-132BE62DA7AA}" type="sibTrans" cxnId="{81BC42AB-030D-4ABE-9623-1DC4B8781274}">
      <dgm:prSet/>
      <dgm:spPr/>
      <dgm:t>
        <a:bodyPr/>
        <a:lstStyle/>
        <a:p>
          <a:endParaRPr lang="en-US"/>
        </a:p>
      </dgm:t>
    </dgm:pt>
    <dgm:pt modelId="{92C38734-0927-41EE-92B4-04990C1B6896}">
      <dgm:prSet/>
      <dgm:spPr/>
      <dgm:t>
        <a:bodyPr/>
        <a:lstStyle/>
        <a:p>
          <a:r>
            <a:rPr lang="en-US" dirty="0" smtClean="0"/>
            <a:t>Damaging someone’s personal property</a:t>
          </a:r>
        </a:p>
      </dgm:t>
    </dgm:pt>
    <dgm:pt modelId="{6F1063B4-D42B-41B8-AD58-229E888F8842}" type="parTrans" cxnId="{C040A41A-DF63-4336-B019-C5DAF27A35A5}">
      <dgm:prSet/>
      <dgm:spPr/>
      <dgm:t>
        <a:bodyPr/>
        <a:lstStyle/>
        <a:p>
          <a:endParaRPr lang="en-US"/>
        </a:p>
      </dgm:t>
    </dgm:pt>
    <dgm:pt modelId="{99B28522-B848-4D21-9534-D41E034435A3}" type="sibTrans" cxnId="{C040A41A-DF63-4336-B019-C5DAF27A35A5}">
      <dgm:prSet/>
      <dgm:spPr/>
      <dgm:t>
        <a:bodyPr/>
        <a:lstStyle/>
        <a:p>
          <a:endParaRPr lang="en-US"/>
        </a:p>
      </dgm:t>
    </dgm:pt>
    <dgm:pt modelId="{3DBD89FC-03A3-4134-870C-2ACD032849FB}">
      <dgm:prSet/>
      <dgm:spPr/>
      <dgm:t>
        <a:bodyPr/>
        <a:lstStyle/>
        <a:p>
          <a:r>
            <a:rPr lang="en-US" dirty="0" smtClean="0"/>
            <a:t>Slamming/throwing objects</a:t>
          </a:r>
        </a:p>
      </dgm:t>
    </dgm:pt>
    <dgm:pt modelId="{047D242E-7643-4E5D-8B91-AE052CD88BE4}" type="parTrans" cxnId="{61CE19C2-A737-44EF-B5C9-8071389A70E2}">
      <dgm:prSet/>
      <dgm:spPr/>
      <dgm:t>
        <a:bodyPr/>
        <a:lstStyle/>
        <a:p>
          <a:endParaRPr lang="en-US"/>
        </a:p>
      </dgm:t>
    </dgm:pt>
    <dgm:pt modelId="{2D939131-D401-404A-8A44-13C88CE8E4A6}" type="sibTrans" cxnId="{61CE19C2-A737-44EF-B5C9-8071389A70E2}">
      <dgm:prSet/>
      <dgm:spPr/>
      <dgm:t>
        <a:bodyPr/>
        <a:lstStyle/>
        <a:p>
          <a:endParaRPr lang="en-US"/>
        </a:p>
      </dgm:t>
    </dgm:pt>
    <dgm:pt modelId="{CBF81BDB-3024-4350-92EA-142B2AECD780}">
      <dgm:prSet/>
      <dgm:spPr/>
      <dgm:t>
        <a:bodyPr/>
        <a:lstStyle/>
        <a:p>
          <a:r>
            <a:rPr lang="en-US" dirty="0" smtClean="0"/>
            <a:t>Violating someone’s personal space</a:t>
          </a:r>
        </a:p>
      </dgm:t>
    </dgm:pt>
    <dgm:pt modelId="{70F4649E-F891-4EAC-8BAF-73BDA9B44D71}" type="parTrans" cxnId="{8FF1259B-9047-49E5-BD09-149270ECC075}">
      <dgm:prSet/>
      <dgm:spPr/>
      <dgm:t>
        <a:bodyPr/>
        <a:lstStyle/>
        <a:p>
          <a:endParaRPr lang="en-US"/>
        </a:p>
      </dgm:t>
    </dgm:pt>
    <dgm:pt modelId="{CBF2AFF5-E551-42DB-8D99-9E011E25C6B2}" type="sibTrans" cxnId="{8FF1259B-9047-49E5-BD09-149270ECC075}">
      <dgm:prSet/>
      <dgm:spPr/>
      <dgm:t>
        <a:bodyPr/>
        <a:lstStyle/>
        <a:p>
          <a:endParaRPr lang="en-US"/>
        </a:p>
      </dgm:t>
    </dgm:pt>
    <dgm:pt modelId="{6022B0A0-A9DC-4855-B5A0-DAA493954D62}">
      <dgm:prSet/>
      <dgm:spPr/>
      <dgm:t>
        <a:bodyPr/>
        <a:lstStyle/>
        <a:p>
          <a:r>
            <a:rPr lang="en-US" dirty="0" smtClean="0"/>
            <a:t>Making derogatory statements/ profanity towards peers</a:t>
          </a:r>
          <a:endParaRPr lang="en-US" dirty="0"/>
        </a:p>
      </dgm:t>
    </dgm:pt>
    <dgm:pt modelId="{9E4E2B6D-A86C-48F0-8BCF-7D68B6BF08A4}" type="parTrans" cxnId="{462BEC2F-A465-4615-89E0-93D8E339B8D1}">
      <dgm:prSet/>
      <dgm:spPr/>
      <dgm:t>
        <a:bodyPr/>
        <a:lstStyle/>
        <a:p>
          <a:endParaRPr lang="en-US"/>
        </a:p>
      </dgm:t>
    </dgm:pt>
    <dgm:pt modelId="{D861E296-1C61-48CE-981E-1DF6D8FD6CDF}" type="sibTrans" cxnId="{462BEC2F-A465-4615-89E0-93D8E339B8D1}">
      <dgm:prSet/>
      <dgm:spPr/>
      <dgm:t>
        <a:bodyPr/>
        <a:lstStyle/>
        <a:p>
          <a:endParaRPr lang="en-US"/>
        </a:p>
      </dgm:t>
    </dgm:pt>
    <dgm:pt modelId="{5508456B-FED2-449B-B040-D5F6BD135128}">
      <dgm:prSet/>
      <dgm:spPr/>
      <dgm:t>
        <a:bodyPr/>
        <a:lstStyle/>
        <a:p>
          <a:r>
            <a:rPr lang="en-US" dirty="0" smtClean="0"/>
            <a:t>Yelling</a:t>
          </a:r>
        </a:p>
      </dgm:t>
    </dgm:pt>
    <dgm:pt modelId="{131FD373-86CE-489A-AC78-B4FB6258CB1C}" type="parTrans" cxnId="{50D9D267-5DE1-4EFD-AEAE-4803E893E3DA}">
      <dgm:prSet/>
      <dgm:spPr/>
      <dgm:t>
        <a:bodyPr/>
        <a:lstStyle/>
        <a:p>
          <a:endParaRPr lang="en-US"/>
        </a:p>
      </dgm:t>
    </dgm:pt>
    <dgm:pt modelId="{C2031B3E-DFCB-4C5D-9670-CDBC22BECF2C}" type="sibTrans" cxnId="{50D9D267-5DE1-4EFD-AEAE-4803E893E3DA}">
      <dgm:prSet/>
      <dgm:spPr/>
      <dgm:t>
        <a:bodyPr/>
        <a:lstStyle/>
        <a:p>
          <a:endParaRPr lang="en-US"/>
        </a:p>
      </dgm:t>
    </dgm:pt>
    <dgm:pt modelId="{AAE69C31-B0D8-427A-8AC2-EF14347D5FF6}">
      <dgm:prSet/>
      <dgm:spPr/>
      <dgm:t>
        <a:bodyPr/>
        <a:lstStyle/>
        <a:p>
          <a:r>
            <a:rPr lang="en-US" dirty="0" smtClean="0"/>
            <a:t>Outbursts</a:t>
          </a:r>
        </a:p>
      </dgm:t>
    </dgm:pt>
    <dgm:pt modelId="{256B5BB7-5D86-427F-8784-F7FC9E5904AE}" type="parTrans" cxnId="{002ED15A-0EEB-4E26-94D3-ADD4043732D7}">
      <dgm:prSet/>
      <dgm:spPr/>
      <dgm:t>
        <a:bodyPr/>
        <a:lstStyle/>
        <a:p>
          <a:endParaRPr lang="en-US"/>
        </a:p>
      </dgm:t>
    </dgm:pt>
    <dgm:pt modelId="{10EBD536-8552-4652-B3EB-36927018A42B}" type="sibTrans" cxnId="{002ED15A-0EEB-4E26-94D3-ADD4043732D7}">
      <dgm:prSet/>
      <dgm:spPr/>
      <dgm:t>
        <a:bodyPr/>
        <a:lstStyle/>
        <a:p>
          <a:endParaRPr lang="en-US"/>
        </a:p>
      </dgm:t>
    </dgm:pt>
    <dgm:pt modelId="{BC352525-E43F-4E94-9C8D-60B4DD554D92}">
      <dgm:prSet/>
      <dgm:spPr/>
      <dgm:t>
        <a:bodyPr/>
        <a:lstStyle/>
        <a:p>
          <a:r>
            <a:rPr lang="en-US" dirty="0" smtClean="0"/>
            <a:t>Lying</a:t>
          </a:r>
        </a:p>
      </dgm:t>
    </dgm:pt>
    <dgm:pt modelId="{F7FCF278-63AC-444D-BB31-91523E94F8D7}" type="parTrans" cxnId="{2BDCD6E6-DA08-4367-8270-645E8F04181B}">
      <dgm:prSet/>
      <dgm:spPr/>
      <dgm:t>
        <a:bodyPr/>
        <a:lstStyle/>
        <a:p>
          <a:endParaRPr lang="en-US"/>
        </a:p>
      </dgm:t>
    </dgm:pt>
    <dgm:pt modelId="{076F08A3-C4CB-4143-AFEC-F3D3002C223A}" type="sibTrans" cxnId="{2BDCD6E6-DA08-4367-8270-645E8F04181B}">
      <dgm:prSet/>
      <dgm:spPr/>
      <dgm:t>
        <a:bodyPr/>
        <a:lstStyle/>
        <a:p>
          <a:endParaRPr lang="en-US"/>
        </a:p>
      </dgm:t>
    </dgm:pt>
    <dgm:pt modelId="{B1AF9012-E84E-4D97-9782-99E3549EF72F}">
      <dgm:prSet/>
      <dgm:spPr/>
      <dgm:t>
        <a:bodyPr/>
        <a:lstStyle/>
        <a:p>
          <a:r>
            <a:rPr lang="en-US" dirty="0" smtClean="0"/>
            <a:t>Not speaking up when you witness wrong doing</a:t>
          </a:r>
        </a:p>
      </dgm:t>
    </dgm:pt>
    <dgm:pt modelId="{D8B01DA6-1CD2-40CD-B40E-069B5DE28C49}" type="parTrans" cxnId="{7DE30B6C-0AE2-4DC2-BD59-A84FB458A61C}">
      <dgm:prSet/>
      <dgm:spPr/>
      <dgm:t>
        <a:bodyPr/>
        <a:lstStyle/>
        <a:p>
          <a:endParaRPr lang="en-US"/>
        </a:p>
      </dgm:t>
    </dgm:pt>
    <dgm:pt modelId="{6E1BD2CB-EB02-4F31-84BC-FA7A2C8356DD}" type="sibTrans" cxnId="{7DE30B6C-0AE2-4DC2-BD59-A84FB458A61C}">
      <dgm:prSet/>
      <dgm:spPr/>
      <dgm:t>
        <a:bodyPr/>
        <a:lstStyle/>
        <a:p>
          <a:endParaRPr lang="en-US"/>
        </a:p>
      </dgm:t>
    </dgm:pt>
    <dgm:pt modelId="{A320E432-C962-4E9E-9CFF-8C77A65A2E51}">
      <dgm:prSet/>
      <dgm:spPr/>
      <dgm:t>
        <a:bodyPr/>
        <a:lstStyle/>
        <a:p>
          <a:r>
            <a:rPr lang="en-US" dirty="0" smtClean="0"/>
            <a:t>Refusing to comply with directives</a:t>
          </a:r>
        </a:p>
      </dgm:t>
    </dgm:pt>
    <dgm:pt modelId="{2945CA50-8AA0-4CD3-B749-F87C77A70702}" type="parTrans" cxnId="{929A8E30-B233-4962-A2F8-027CE223823E}">
      <dgm:prSet/>
      <dgm:spPr/>
      <dgm:t>
        <a:bodyPr/>
        <a:lstStyle/>
        <a:p>
          <a:endParaRPr lang="en-US"/>
        </a:p>
      </dgm:t>
    </dgm:pt>
    <dgm:pt modelId="{3AD1C8B0-F346-464B-A7D8-B03CC12283E3}" type="sibTrans" cxnId="{929A8E30-B233-4962-A2F8-027CE223823E}">
      <dgm:prSet/>
      <dgm:spPr/>
      <dgm:t>
        <a:bodyPr/>
        <a:lstStyle/>
        <a:p>
          <a:endParaRPr lang="en-US"/>
        </a:p>
      </dgm:t>
    </dgm:pt>
    <dgm:pt modelId="{9AFF8F93-769F-44CF-957C-87626638C177}">
      <dgm:prSet/>
      <dgm:spPr/>
      <dgm:t>
        <a:bodyPr/>
        <a:lstStyle/>
        <a:p>
          <a:r>
            <a:rPr lang="en-US" dirty="0" smtClean="0"/>
            <a:t>Being unprepared</a:t>
          </a:r>
        </a:p>
      </dgm:t>
    </dgm:pt>
    <dgm:pt modelId="{C4EDD9C8-1B32-4BB8-925E-D2ECCC1A7F8A}" type="parTrans" cxnId="{5CD7900E-CA4A-42B3-A33E-A86D291C53F4}">
      <dgm:prSet/>
      <dgm:spPr/>
      <dgm:t>
        <a:bodyPr/>
        <a:lstStyle/>
        <a:p>
          <a:endParaRPr lang="en-US"/>
        </a:p>
      </dgm:t>
    </dgm:pt>
    <dgm:pt modelId="{2F4E3805-C752-40EC-A715-96195461CFD2}" type="sibTrans" cxnId="{5CD7900E-CA4A-42B3-A33E-A86D291C53F4}">
      <dgm:prSet/>
      <dgm:spPr/>
      <dgm:t>
        <a:bodyPr/>
        <a:lstStyle/>
        <a:p>
          <a:endParaRPr lang="en-US"/>
        </a:p>
      </dgm:t>
    </dgm:pt>
    <dgm:pt modelId="{950B9675-D635-4310-B7D6-326EFDAA0B04}" type="pres">
      <dgm:prSet presAssocID="{1D79DFDF-DDB6-41BB-8652-95B4A71D45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4AC5B2-A7F5-42E4-921F-B6A9A5C8B4E6}" type="pres">
      <dgm:prSet presAssocID="{8543C31E-8ACE-4006-8942-5B67C46CF633}" presName="composite" presStyleCnt="0"/>
      <dgm:spPr/>
    </dgm:pt>
    <dgm:pt modelId="{623B8E8A-F34C-42C8-B5FE-55021414A934}" type="pres">
      <dgm:prSet presAssocID="{8543C31E-8ACE-4006-8942-5B67C46CF6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DE501-6B72-4C56-A22D-04EF55A569C9}" type="pres">
      <dgm:prSet presAssocID="{8543C31E-8ACE-4006-8942-5B67C46CF633}" presName="descendantText" presStyleLbl="alignAcc1" presStyleIdx="0" presStyleCnt="3" custLinFactNeighborX="1156" custLinFactNeighborY="-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AA5BA-4D5A-491C-BE14-B8102A906FCD}" type="pres">
      <dgm:prSet presAssocID="{EE9DC572-A4E3-406D-BEB0-026E533D5388}" presName="sp" presStyleCnt="0"/>
      <dgm:spPr/>
    </dgm:pt>
    <dgm:pt modelId="{536719EF-71AC-4098-96D2-CDA90D4AAB1B}" type="pres">
      <dgm:prSet presAssocID="{0C3AF293-B18B-4C50-BA3C-A3456449027B}" presName="composite" presStyleCnt="0"/>
      <dgm:spPr/>
    </dgm:pt>
    <dgm:pt modelId="{F4786B03-3A19-4CC0-9C26-3836516DE56A}" type="pres">
      <dgm:prSet presAssocID="{0C3AF293-B18B-4C50-BA3C-A3456449027B}" presName="parentText" presStyleLbl="alignNode1" presStyleIdx="1" presStyleCnt="3" custLinFactNeighborY="18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6EE8F-B63B-4C2A-B6DC-16C2E8479F65}" type="pres">
      <dgm:prSet presAssocID="{0C3AF293-B18B-4C50-BA3C-A3456449027B}" presName="descendantText" presStyleLbl="alignAcc1" presStyleIdx="1" presStyleCnt="3" custLinFactNeighborX="117" custLinFactNeighborY="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B3027-2EDB-43B0-94D8-BB99DFE88F7E}" type="pres">
      <dgm:prSet presAssocID="{7F324B89-8530-4C46-A1F3-BFC6AA510DC8}" presName="sp" presStyleCnt="0"/>
      <dgm:spPr/>
    </dgm:pt>
    <dgm:pt modelId="{1EB43DB3-3F12-431D-AE0B-E58825AA58B8}" type="pres">
      <dgm:prSet presAssocID="{3B25DEBC-D5A7-4E0B-90D2-9CF14EDE90C5}" presName="composite" presStyleCnt="0"/>
      <dgm:spPr/>
    </dgm:pt>
    <dgm:pt modelId="{37449B4B-8403-4F93-AF17-36FB5A9CB305}" type="pres">
      <dgm:prSet presAssocID="{3B25DEBC-D5A7-4E0B-90D2-9CF14EDE90C5}" presName="parentText" presStyleLbl="alignNode1" presStyleIdx="2" presStyleCnt="3" custLinFactNeighborX="0" custLinFactNeighborY="4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B2A99-5B25-436D-BA16-E367D166F916}" type="pres">
      <dgm:prSet presAssocID="{3B25DEBC-D5A7-4E0B-90D2-9CF14EDE90C5}" presName="descendantText" presStyleLbl="alignAcc1" presStyleIdx="2" presStyleCnt="3" custLinFactNeighborX="117" custLinFactNeighborY="5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9E7C4-690F-434A-AF30-B68CCCF035CC}" type="presOf" srcId="{2B750DBD-5D7D-4CB2-A75F-9A5E4383D351}" destId="{054DE501-6B72-4C56-A22D-04EF55A569C9}" srcOrd="0" destOrd="0" presId="urn:microsoft.com/office/officeart/2005/8/layout/chevron2"/>
    <dgm:cxn modelId="{810D7CD3-0232-4163-9CC0-A7BC74DBC938}" type="presOf" srcId="{0C3AF293-B18B-4C50-BA3C-A3456449027B}" destId="{F4786B03-3A19-4CC0-9C26-3836516DE56A}" srcOrd="0" destOrd="0" presId="urn:microsoft.com/office/officeart/2005/8/layout/chevron2"/>
    <dgm:cxn modelId="{AB1426AF-D3A4-42D5-B480-8C4F2B44F776}" srcId="{1D79DFDF-DDB6-41BB-8652-95B4A71D45F4}" destId="{3B25DEBC-D5A7-4E0B-90D2-9CF14EDE90C5}" srcOrd="2" destOrd="0" parTransId="{EB18C5DA-2D4C-4ECC-9A20-A6908C00E753}" sibTransId="{5D019414-0013-4CD5-964F-69199B3510E9}"/>
    <dgm:cxn modelId="{5B6F27AD-A8D2-4C42-978B-A3B83BCFD4FB}" type="presOf" srcId="{BC352525-E43F-4E94-9C8D-60B4DD554D92}" destId="{054DE501-6B72-4C56-A22D-04EF55A569C9}" srcOrd="0" destOrd="3" presId="urn:microsoft.com/office/officeart/2005/8/layout/chevron2"/>
    <dgm:cxn modelId="{93FD2A86-28D9-4B36-9CB9-C687D1868FDB}" srcId="{8543C31E-8ACE-4006-8942-5B67C46CF633}" destId="{2B750DBD-5D7D-4CB2-A75F-9A5E4383D351}" srcOrd="0" destOrd="0" parTransId="{A54AA6C5-3623-4423-9387-32C5CD1A5D4A}" sibTransId="{159026EA-0DB7-440A-8A20-00F9F35862F5}"/>
    <dgm:cxn modelId="{50D9D267-5DE1-4EFD-AEAE-4803E893E3DA}" srcId="{3B25DEBC-D5A7-4E0B-90D2-9CF14EDE90C5}" destId="{5508456B-FED2-449B-B040-D5F6BD135128}" srcOrd="1" destOrd="0" parTransId="{131FD373-86CE-489A-AC78-B4FB6258CB1C}" sibTransId="{C2031B3E-DFCB-4C5D-9670-CDBC22BECF2C}"/>
    <dgm:cxn modelId="{7FFAF026-FF6B-4FCF-B9F9-ED7D5903C2C2}" type="presOf" srcId="{8543C31E-8ACE-4006-8942-5B67C46CF633}" destId="{623B8E8A-F34C-42C8-B5FE-55021414A934}" srcOrd="0" destOrd="0" presId="urn:microsoft.com/office/officeart/2005/8/layout/chevron2"/>
    <dgm:cxn modelId="{F56EB390-791D-4FA2-9F8F-92E0D12A3B5D}" srcId="{0C3AF293-B18B-4C50-BA3C-A3456449027B}" destId="{213D733F-B160-4490-94EC-F92E69E17E72}" srcOrd="0" destOrd="0" parTransId="{7DAE4F38-977E-4DE3-8765-9AF65425FD02}" sibTransId="{7916F662-DB82-4123-8205-BF9153175AE7}"/>
    <dgm:cxn modelId="{C040A41A-DF63-4336-B019-C5DAF27A35A5}" srcId="{8543C31E-8ACE-4006-8942-5B67C46CF633}" destId="{92C38734-0927-41EE-92B4-04990C1B6896}" srcOrd="2" destOrd="0" parTransId="{6F1063B4-D42B-41B8-AD58-229E888F8842}" sibTransId="{99B28522-B848-4D21-9534-D41E034435A3}"/>
    <dgm:cxn modelId="{FE1264AC-6F27-40B0-BF95-F0EC1160C6A1}" type="presOf" srcId="{B1AF9012-E84E-4D97-9782-99E3549EF72F}" destId="{054DE501-6B72-4C56-A22D-04EF55A569C9}" srcOrd="0" destOrd="4" presId="urn:microsoft.com/office/officeart/2005/8/layout/chevron2"/>
    <dgm:cxn modelId="{FCE26223-3474-4F00-9A7F-548A5B3FCBC8}" srcId="{0C3AF293-B18B-4C50-BA3C-A3456449027B}" destId="{939AA43A-D81D-4ECD-93BA-9F3596005B57}" srcOrd="4" destOrd="0" parTransId="{19FC4D41-C591-409E-B380-AE4735160A79}" sibTransId="{356AA2F8-88B3-4D3D-9DCB-EF1C381D76C6}"/>
    <dgm:cxn modelId="{2BDCD6E6-DA08-4367-8270-645E8F04181B}" srcId="{8543C31E-8ACE-4006-8942-5B67C46CF633}" destId="{BC352525-E43F-4E94-9C8D-60B4DD554D92}" srcOrd="3" destOrd="0" parTransId="{F7FCF278-63AC-444D-BB31-91523E94F8D7}" sibTransId="{076F08A3-C4CB-4143-AFEC-F3D3002C223A}"/>
    <dgm:cxn modelId="{14755B02-BA46-46CF-ADA9-AAADDA55C27F}" type="presOf" srcId="{1D79DFDF-DDB6-41BB-8652-95B4A71D45F4}" destId="{950B9675-D635-4310-B7D6-326EFDAA0B04}" srcOrd="0" destOrd="0" presId="urn:microsoft.com/office/officeart/2005/8/layout/chevron2"/>
    <dgm:cxn modelId="{C9EC6DA0-0094-42FF-A0E5-15FD5FD867C6}" type="presOf" srcId="{AAE69C31-B0D8-427A-8AC2-EF14347D5FF6}" destId="{D12B2A99-5B25-436D-BA16-E367D166F916}" srcOrd="0" destOrd="2" presId="urn:microsoft.com/office/officeart/2005/8/layout/chevron2"/>
    <dgm:cxn modelId="{8B1417DE-41A8-4095-9A4F-F66023A60C6B}" type="presOf" srcId="{3B25DEBC-D5A7-4E0B-90D2-9CF14EDE90C5}" destId="{37449B4B-8403-4F93-AF17-36FB5A9CB305}" srcOrd="0" destOrd="0" presId="urn:microsoft.com/office/officeart/2005/8/layout/chevron2"/>
    <dgm:cxn modelId="{929A8E30-B233-4962-A2F8-027CE223823E}" srcId="{3B25DEBC-D5A7-4E0B-90D2-9CF14EDE90C5}" destId="{A320E432-C962-4E9E-9CFF-8C77A65A2E51}" srcOrd="3" destOrd="0" parTransId="{2945CA50-8AA0-4CD3-B749-F87C77A70702}" sibTransId="{3AD1C8B0-F346-464B-A7D8-B03CC12283E3}"/>
    <dgm:cxn modelId="{43E43F45-D7F2-4B90-8627-35355E352637}" type="presOf" srcId="{939AA43A-D81D-4ECD-93BA-9F3596005B57}" destId="{B956EE8F-B63B-4C2A-B6DC-16C2E8479F65}" srcOrd="0" destOrd="4" presId="urn:microsoft.com/office/officeart/2005/8/layout/chevron2"/>
    <dgm:cxn modelId="{8C0FF3EC-5224-4747-8D64-CDF22F4F4144}" type="presOf" srcId="{627726A8-9DEF-4D04-B05C-1C47092F8417}" destId="{D12B2A99-5B25-436D-BA16-E367D166F916}" srcOrd="0" destOrd="0" presId="urn:microsoft.com/office/officeart/2005/8/layout/chevron2"/>
    <dgm:cxn modelId="{F888C2C1-0B84-4231-A328-15E37056D16D}" srcId="{1D79DFDF-DDB6-41BB-8652-95B4A71D45F4}" destId="{8543C31E-8ACE-4006-8942-5B67C46CF633}" srcOrd="0" destOrd="0" parTransId="{ED19A1AB-7B4F-4C0B-A6DF-01124C4F7882}" sibTransId="{EE9DC572-A4E3-406D-BEB0-026E533D5388}"/>
    <dgm:cxn modelId="{2E07DE58-6E78-4254-81FD-1ED9D0B04F4E}" type="presOf" srcId="{3DBD89FC-03A3-4134-870C-2ACD032849FB}" destId="{B956EE8F-B63B-4C2A-B6DC-16C2E8479F65}" srcOrd="0" destOrd="1" presId="urn:microsoft.com/office/officeart/2005/8/layout/chevron2"/>
    <dgm:cxn modelId="{2E10DD69-D367-4341-9D0F-72B2C3775339}" type="presOf" srcId="{92C38734-0927-41EE-92B4-04990C1B6896}" destId="{054DE501-6B72-4C56-A22D-04EF55A569C9}" srcOrd="0" destOrd="2" presId="urn:microsoft.com/office/officeart/2005/8/layout/chevron2"/>
    <dgm:cxn modelId="{462BEC2F-A465-4615-89E0-93D8E339B8D1}" srcId="{0C3AF293-B18B-4C50-BA3C-A3456449027B}" destId="{6022B0A0-A9DC-4855-B5A0-DAA493954D62}" srcOrd="3" destOrd="0" parTransId="{9E4E2B6D-A86C-48F0-8BCF-7D68B6BF08A4}" sibTransId="{D861E296-1C61-48CE-981E-1DF6D8FD6CDF}"/>
    <dgm:cxn modelId="{8FF1259B-9047-49E5-BD09-149270ECC075}" srcId="{0C3AF293-B18B-4C50-BA3C-A3456449027B}" destId="{CBF81BDB-3024-4350-92EA-142B2AECD780}" srcOrd="2" destOrd="0" parTransId="{70F4649E-F891-4EAC-8BAF-73BDA9B44D71}" sibTransId="{CBF2AFF5-E551-42DB-8D99-9E011E25C6B2}"/>
    <dgm:cxn modelId="{C54AD87B-1352-4835-964F-CF1DA3B9F8D5}" srcId="{3B25DEBC-D5A7-4E0B-90D2-9CF14EDE90C5}" destId="{627726A8-9DEF-4D04-B05C-1C47092F8417}" srcOrd="0" destOrd="0" parTransId="{8281B934-53AF-4358-A7B8-C34247EB4FDA}" sibTransId="{A736B8E6-080D-47D4-9092-E122FA7756DC}"/>
    <dgm:cxn modelId="{E9A0D75C-4327-41F1-989F-C1E79C462C5F}" type="presOf" srcId="{CBF81BDB-3024-4350-92EA-142B2AECD780}" destId="{B956EE8F-B63B-4C2A-B6DC-16C2E8479F65}" srcOrd="0" destOrd="2" presId="urn:microsoft.com/office/officeart/2005/8/layout/chevron2"/>
    <dgm:cxn modelId="{AB5E409B-4D74-46D7-9167-0F3D69563CCA}" type="presOf" srcId="{5508456B-FED2-449B-B040-D5F6BD135128}" destId="{D12B2A99-5B25-436D-BA16-E367D166F916}" srcOrd="0" destOrd="1" presId="urn:microsoft.com/office/officeart/2005/8/layout/chevron2"/>
    <dgm:cxn modelId="{A712414C-563F-4FC9-B5E1-EF3907590CBA}" type="presOf" srcId="{8C405C91-BE1D-4398-83FA-0C3792FA185A}" destId="{054DE501-6B72-4C56-A22D-04EF55A569C9}" srcOrd="0" destOrd="1" presId="urn:microsoft.com/office/officeart/2005/8/layout/chevron2"/>
    <dgm:cxn modelId="{5CD7900E-CA4A-42B3-A33E-A86D291C53F4}" srcId="{3B25DEBC-D5A7-4E0B-90D2-9CF14EDE90C5}" destId="{9AFF8F93-769F-44CF-957C-87626638C177}" srcOrd="4" destOrd="0" parTransId="{C4EDD9C8-1B32-4BB8-925E-D2ECCC1A7F8A}" sibTransId="{2F4E3805-C752-40EC-A715-96195461CFD2}"/>
    <dgm:cxn modelId="{D1BDD3E2-1028-4326-B0B3-4E822F6891D8}" type="presOf" srcId="{213D733F-B160-4490-94EC-F92E69E17E72}" destId="{B956EE8F-B63B-4C2A-B6DC-16C2E8479F65}" srcOrd="0" destOrd="0" presId="urn:microsoft.com/office/officeart/2005/8/layout/chevron2"/>
    <dgm:cxn modelId="{81BC42AB-030D-4ABE-9623-1DC4B8781274}" srcId="{8543C31E-8ACE-4006-8942-5B67C46CF633}" destId="{8C405C91-BE1D-4398-83FA-0C3792FA185A}" srcOrd="1" destOrd="0" parTransId="{8779855C-5DD0-40D9-B586-D0F7AE983D1D}" sibTransId="{A7419033-B26B-42A8-86FE-132BE62DA7AA}"/>
    <dgm:cxn modelId="{FA1260B7-C16E-4FB3-AAC0-AE4E637E83C8}" type="presOf" srcId="{6022B0A0-A9DC-4855-B5A0-DAA493954D62}" destId="{B956EE8F-B63B-4C2A-B6DC-16C2E8479F65}" srcOrd="0" destOrd="3" presId="urn:microsoft.com/office/officeart/2005/8/layout/chevron2"/>
    <dgm:cxn modelId="{002ED15A-0EEB-4E26-94D3-ADD4043732D7}" srcId="{3B25DEBC-D5A7-4E0B-90D2-9CF14EDE90C5}" destId="{AAE69C31-B0D8-427A-8AC2-EF14347D5FF6}" srcOrd="2" destOrd="0" parTransId="{256B5BB7-5D86-427F-8784-F7FC9E5904AE}" sibTransId="{10EBD536-8552-4652-B3EB-36927018A42B}"/>
    <dgm:cxn modelId="{61CE19C2-A737-44EF-B5C9-8071389A70E2}" srcId="{0C3AF293-B18B-4C50-BA3C-A3456449027B}" destId="{3DBD89FC-03A3-4134-870C-2ACD032849FB}" srcOrd="1" destOrd="0" parTransId="{047D242E-7643-4E5D-8B91-AE052CD88BE4}" sibTransId="{2D939131-D401-404A-8A44-13C88CE8E4A6}"/>
    <dgm:cxn modelId="{9C8FC0DB-E83F-44BA-A6B8-A5986913E614}" type="presOf" srcId="{A320E432-C962-4E9E-9CFF-8C77A65A2E51}" destId="{D12B2A99-5B25-436D-BA16-E367D166F916}" srcOrd="0" destOrd="3" presId="urn:microsoft.com/office/officeart/2005/8/layout/chevron2"/>
    <dgm:cxn modelId="{701464D3-B596-4DFE-A22B-8760D8776E03}" srcId="{1D79DFDF-DDB6-41BB-8652-95B4A71D45F4}" destId="{0C3AF293-B18B-4C50-BA3C-A3456449027B}" srcOrd="1" destOrd="0" parTransId="{76D65048-6E2C-4BE4-BC22-0304F152A5F1}" sibTransId="{7F324B89-8530-4C46-A1F3-BFC6AA510DC8}"/>
    <dgm:cxn modelId="{7DE30B6C-0AE2-4DC2-BD59-A84FB458A61C}" srcId="{8543C31E-8ACE-4006-8942-5B67C46CF633}" destId="{B1AF9012-E84E-4D97-9782-99E3549EF72F}" srcOrd="4" destOrd="0" parTransId="{D8B01DA6-1CD2-40CD-B40E-069B5DE28C49}" sibTransId="{6E1BD2CB-EB02-4F31-84BC-FA7A2C8356DD}"/>
    <dgm:cxn modelId="{B7943A91-2FAF-4BFB-8DDE-38222C1C6238}" type="presOf" srcId="{9AFF8F93-769F-44CF-957C-87626638C177}" destId="{D12B2A99-5B25-436D-BA16-E367D166F916}" srcOrd="0" destOrd="4" presId="urn:microsoft.com/office/officeart/2005/8/layout/chevron2"/>
    <dgm:cxn modelId="{C4638732-0FC1-4D3F-8937-4A222B2D3B1A}" type="presParOf" srcId="{950B9675-D635-4310-B7D6-326EFDAA0B04}" destId="{C54AC5B2-A7F5-42E4-921F-B6A9A5C8B4E6}" srcOrd="0" destOrd="0" presId="urn:microsoft.com/office/officeart/2005/8/layout/chevron2"/>
    <dgm:cxn modelId="{43BC5DA1-D87C-48B6-8B57-5262A14DD3F7}" type="presParOf" srcId="{C54AC5B2-A7F5-42E4-921F-B6A9A5C8B4E6}" destId="{623B8E8A-F34C-42C8-B5FE-55021414A934}" srcOrd="0" destOrd="0" presId="urn:microsoft.com/office/officeart/2005/8/layout/chevron2"/>
    <dgm:cxn modelId="{817A0968-30EC-4357-A50A-EB4BFAA8F80A}" type="presParOf" srcId="{C54AC5B2-A7F5-42E4-921F-B6A9A5C8B4E6}" destId="{054DE501-6B72-4C56-A22D-04EF55A569C9}" srcOrd="1" destOrd="0" presId="urn:microsoft.com/office/officeart/2005/8/layout/chevron2"/>
    <dgm:cxn modelId="{89F8E895-5A13-49DC-82BC-8E7CA2568258}" type="presParOf" srcId="{950B9675-D635-4310-B7D6-326EFDAA0B04}" destId="{234AA5BA-4D5A-491C-BE14-B8102A906FCD}" srcOrd="1" destOrd="0" presId="urn:microsoft.com/office/officeart/2005/8/layout/chevron2"/>
    <dgm:cxn modelId="{1100D438-F988-4AA7-8702-E9B453195C08}" type="presParOf" srcId="{950B9675-D635-4310-B7D6-326EFDAA0B04}" destId="{536719EF-71AC-4098-96D2-CDA90D4AAB1B}" srcOrd="2" destOrd="0" presId="urn:microsoft.com/office/officeart/2005/8/layout/chevron2"/>
    <dgm:cxn modelId="{A8AB17DE-8AA1-4FD2-A69C-028276030197}" type="presParOf" srcId="{536719EF-71AC-4098-96D2-CDA90D4AAB1B}" destId="{F4786B03-3A19-4CC0-9C26-3836516DE56A}" srcOrd="0" destOrd="0" presId="urn:microsoft.com/office/officeart/2005/8/layout/chevron2"/>
    <dgm:cxn modelId="{C69AAC41-BBC0-450B-953C-0ADE19B6BCA4}" type="presParOf" srcId="{536719EF-71AC-4098-96D2-CDA90D4AAB1B}" destId="{B956EE8F-B63B-4C2A-B6DC-16C2E8479F65}" srcOrd="1" destOrd="0" presId="urn:microsoft.com/office/officeart/2005/8/layout/chevron2"/>
    <dgm:cxn modelId="{8B8AD144-8D94-4EAD-A331-CE98DFB4771C}" type="presParOf" srcId="{950B9675-D635-4310-B7D6-326EFDAA0B04}" destId="{821B3027-2EDB-43B0-94D8-BB99DFE88F7E}" srcOrd="3" destOrd="0" presId="urn:microsoft.com/office/officeart/2005/8/layout/chevron2"/>
    <dgm:cxn modelId="{5FAD6E23-7A04-4588-B9B3-0B55C50421E7}" type="presParOf" srcId="{950B9675-D635-4310-B7D6-326EFDAA0B04}" destId="{1EB43DB3-3F12-431D-AE0B-E58825AA58B8}" srcOrd="4" destOrd="0" presId="urn:microsoft.com/office/officeart/2005/8/layout/chevron2"/>
    <dgm:cxn modelId="{07694D9F-31E2-4762-AA96-2017B8CDABDF}" type="presParOf" srcId="{1EB43DB3-3F12-431D-AE0B-E58825AA58B8}" destId="{37449B4B-8403-4F93-AF17-36FB5A9CB305}" srcOrd="0" destOrd="0" presId="urn:microsoft.com/office/officeart/2005/8/layout/chevron2"/>
    <dgm:cxn modelId="{94B99985-C908-40B9-BF2B-BB4BE1E4BBB1}" type="presParOf" srcId="{1EB43DB3-3F12-431D-AE0B-E58825AA58B8}" destId="{D12B2A99-5B25-436D-BA16-E367D166F9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B8E8A-F34C-42C8-B5FE-55021414A934}">
      <dsp:nvSpPr>
        <dsp:cNvPr id="0" name=""/>
        <dsp:cNvSpPr/>
      </dsp:nvSpPr>
      <dsp:spPr>
        <a:xfrm rot="5400000">
          <a:off x="-308364" y="310476"/>
          <a:ext cx="2055762" cy="1439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Dishonest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721629"/>
        <a:ext cx="1439034" cy="616728"/>
      </dsp:txXfrm>
    </dsp:sp>
    <dsp:sp modelId="{054DE501-6B72-4C56-A22D-04EF55A569C9}">
      <dsp:nvSpPr>
        <dsp:cNvPr id="0" name=""/>
        <dsp:cNvSpPr/>
      </dsp:nvSpPr>
      <dsp:spPr>
        <a:xfrm rot="5400000">
          <a:off x="4509094" y="-3070060"/>
          <a:ext cx="1336245" cy="7476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Cheating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Minor thief (up to $100.00 in value)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Damaging someone’s personal property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Lying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Not speaking up when you witness wrong doing</a:t>
          </a:r>
        </a:p>
      </dsp:txBody>
      <dsp:txXfrm rot="-5400000">
        <a:off x="1439034" y="65230"/>
        <a:ext cx="7411135" cy="1205785"/>
      </dsp:txXfrm>
    </dsp:sp>
    <dsp:sp modelId="{F4786B03-3A19-4CC0-9C26-3836516DE56A}">
      <dsp:nvSpPr>
        <dsp:cNvPr id="0" name=""/>
        <dsp:cNvSpPr/>
      </dsp:nvSpPr>
      <dsp:spPr>
        <a:xfrm rot="5400000">
          <a:off x="-308364" y="2213374"/>
          <a:ext cx="2055762" cy="1439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Disrespectful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2624527"/>
        <a:ext cx="1439034" cy="616728"/>
      </dsp:txXfrm>
    </dsp:sp>
    <dsp:sp modelId="{B956EE8F-B63B-4C2A-B6DC-16C2E8479F65}">
      <dsp:nvSpPr>
        <dsp:cNvPr id="0" name=""/>
        <dsp:cNvSpPr/>
      </dsp:nvSpPr>
      <dsp:spPr>
        <a:xfrm rot="5400000">
          <a:off x="4509094" y="-1165060"/>
          <a:ext cx="1336245" cy="7476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Talking back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Slamming/throwing objects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Violating someone’s personal space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Making derogatory statements/ profanity towards peers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Anything that stops others from learning in the classroom</a:t>
          </a:r>
          <a:endParaRPr lang="en-US" sz="1500" kern="1200" dirty="0"/>
        </a:p>
      </dsp:txBody>
      <dsp:txXfrm rot="-5400000">
        <a:off x="1439034" y="1970230"/>
        <a:ext cx="7411135" cy="1205785"/>
      </dsp:txXfrm>
    </dsp:sp>
    <dsp:sp modelId="{37449B4B-8403-4F93-AF17-36FB5A9CB305}">
      <dsp:nvSpPr>
        <dsp:cNvPr id="0" name=""/>
        <dsp:cNvSpPr/>
      </dsp:nvSpPr>
      <dsp:spPr>
        <a:xfrm rot="5400000">
          <a:off x="-308364" y="4043801"/>
          <a:ext cx="2055762" cy="1439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Disruptive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4454954"/>
        <a:ext cx="1439034" cy="616728"/>
      </dsp:txXfrm>
    </dsp:sp>
    <dsp:sp modelId="{D12B2A99-5B25-436D-BA16-E367D166F916}">
      <dsp:nvSpPr>
        <dsp:cNvPr id="0" name=""/>
        <dsp:cNvSpPr/>
      </dsp:nvSpPr>
      <dsp:spPr>
        <a:xfrm rot="5400000">
          <a:off x="4509094" y="739939"/>
          <a:ext cx="1336245" cy="7476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Banging/drumming/beating 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Yelling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Outbursts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Refusing to comply with directives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Being unprepared</a:t>
          </a:r>
        </a:p>
      </dsp:txBody>
      <dsp:txXfrm rot="-5400000">
        <a:off x="1439034" y="3875229"/>
        <a:ext cx="7411135" cy="120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Points:  These are Level one violations that will be handle by the staff.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1B93-8FCD-4D13-A130-22325FE470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 explain what homework differences students will experience and how that can impact extra-curricular activities..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CE0A-40A4-40E9-A567-E0E5EDCCF30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513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9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6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2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48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4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8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19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5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3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03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5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52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58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9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2558-53A6-47B7-91AF-6C95799852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CBF2-FD78-4006-A6EE-B3A3B2126D6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5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 TO NAVARRO MIDDLE SCHOOL!!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COURSE SELECTION FOR INCOMING 6</a:t>
            </a:r>
            <a:r>
              <a:rPr lang="en-US" baseline="30000" dirty="0" smtClean="0"/>
              <a:t>TH</a:t>
            </a:r>
            <a:r>
              <a:rPr lang="en-US" dirty="0" smtClean="0"/>
              <a:t> GRADERS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922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Interesting info….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regular backpacks allowed due to space– a zipper binder is all you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Uniforms-LCISD Dress Code Enforced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sell Navarro String Bags for students to use at school. They are $10.00 and can be purchased starting at Kick Off Camp.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7 Elementary Schools feed into Navarro Middle School (Bowie, Taylor Ray, Travis, Thomas, Beasley, Meyer, and Arredondo)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Ways We Communicate</a:t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506132" y="1600200"/>
            <a:ext cx="366606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Facebook</a:t>
            </a:r>
            <a:r>
              <a:rPr lang="en-US" sz="1400" dirty="0"/>
              <a:t>: </a:t>
            </a:r>
            <a:r>
              <a:rPr lang="en-US" sz="1600" dirty="0"/>
              <a:t>https://www.facebook.com/Navarro-Middle-School-428246717221978/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1600" dirty="0"/>
          </a:p>
          <a:p>
            <a:pPr marL="292608" lvl="1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2667000"/>
            <a:ext cx="5105400" cy="3346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Twitter:@</a:t>
            </a:r>
            <a:r>
              <a:rPr lang="en-US" dirty="0" err="1"/>
              <a:t>NavarroMiddle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F85C6-0700-47F0-8F4E-0CEBFF2C09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52" y="2622448"/>
            <a:ext cx="1676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0126"/>
            <a:ext cx="1575123" cy="1575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2162260"/>
            <a:ext cx="1543050" cy="1543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1688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Navarro Website</a:t>
            </a:r>
          </a:p>
        </p:txBody>
      </p:sp>
    </p:spTree>
    <p:extLst>
      <p:ext uri="{BB962C8B-B14F-4D97-AF65-F5344CB8AC3E}">
        <p14:creationId xmlns:p14="http://schemas.microsoft.com/office/powerpoint/2010/main" val="8724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 101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0"/>
            <a:ext cx="3124200" cy="3886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BCC48-F428-49F2-A114-9306CD2ACB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Text alerts sent straight to your phone!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Send 81010</a:t>
            </a:r>
          </a:p>
          <a:p>
            <a:endParaRPr lang="en-US" dirty="0"/>
          </a:p>
          <a:p>
            <a:r>
              <a:rPr lang="en-US" dirty="0"/>
              <a:t>A text that says </a:t>
            </a:r>
          </a:p>
          <a:p>
            <a:r>
              <a:rPr lang="en-US" dirty="0" smtClean="0"/>
              <a:t>@nms20172</a:t>
            </a:r>
            <a:endParaRPr lang="en-US" dirty="0"/>
          </a:p>
          <a:p>
            <a:endParaRPr lang="en-US" dirty="0"/>
          </a:p>
          <a:p>
            <a:r>
              <a:rPr lang="en-US" dirty="0"/>
              <a:t>Send it!</a:t>
            </a:r>
          </a:p>
        </p:txBody>
      </p:sp>
      <p:sp>
        <p:nvSpPr>
          <p:cNvPr id="8" name="Right Arrow 7"/>
          <p:cNvSpPr/>
          <p:nvPr/>
        </p:nvSpPr>
        <p:spPr>
          <a:xfrm rot="21167003">
            <a:off x="4419600" y="3323934"/>
            <a:ext cx="1981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67200" y="4354248"/>
            <a:ext cx="1981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29201"/>
            <a:ext cx="3671832" cy="31556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 </a:t>
            </a:r>
            <a:r>
              <a:rPr lang="en-US" sz="54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      </a:t>
            </a:r>
            <a:r>
              <a:rPr lang="en-US" sz="5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Behavior Campaign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01"/>
          <a:stretch/>
        </p:blipFill>
        <p:spPr>
          <a:xfrm>
            <a:off x="2133600" y="359667"/>
            <a:ext cx="1140417" cy="126952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302766" y="990600"/>
            <a:ext cx="2802084" cy="614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Navarro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16378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Bernard MT Condensed" panose="02050806060905020404" pitchFamily="18" charset="0"/>
              </a:rPr>
              <a:t>Navarro Volunteers are up to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81201" y="2536715"/>
            <a:ext cx="80342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  <a:ea typeface="Yu Mincho Light" panose="02020300000000000000" pitchFamily="18" charset="-128"/>
              </a:rPr>
              <a:t>P</a:t>
            </a:r>
          </a:p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  <a:ea typeface="Yu Mincho Light" panose="02020300000000000000" pitchFamily="18" charset="-128"/>
              </a:rPr>
              <a:t>A</a:t>
            </a:r>
          </a:p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  <a:ea typeface="Yu Mincho Light" panose="02020300000000000000" pitchFamily="18" charset="-128"/>
              </a:rPr>
              <a:t>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2565" y="2992694"/>
            <a:ext cx="2877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ride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 err="1"/>
              <a:t>chievement</a:t>
            </a:r>
            <a:endParaRPr lang="en-US" sz="3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 err="1"/>
              <a:t>espect</a:t>
            </a:r>
            <a:endParaRPr lang="en-US" sz="3200" dirty="0"/>
          </a:p>
        </p:txBody>
      </p:sp>
      <p:sp>
        <p:nvSpPr>
          <p:cNvPr id="62" name="Rounded Rectangle 61"/>
          <p:cNvSpPr/>
          <p:nvPr/>
        </p:nvSpPr>
        <p:spPr>
          <a:xfrm>
            <a:off x="5334000" y="2407299"/>
            <a:ext cx="5181600" cy="4008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The PAR Model will serve as our compass-- our guide and the heartbeat of our Behavior Intervention System.  The students and staff of Navarro will model behavior that is up to PAR.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Guiding Question: Are your actions up to PAR?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 </a:t>
            </a:r>
            <a:r>
              <a:rPr lang="en-US" sz="54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      </a:t>
            </a:r>
            <a:r>
              <a:rPr lang="en-US" sz="5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Behavior Campaign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01"/>
          <a:stretch/>
        </p:blipFill>
        <p:spPr>
          <a:xfrm>
            <a:off x="2133601" y="228601"/>
            <a:ext cx="1140417" cy="126952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302766" y="990600"/>
            <a:ext cx="2802084" cy="614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Navarro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163785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Bernard MT Condensed" panose="02050806060905020404" pitchFamily="18" charset="0"/>
              </a:rPr>
              <a:t>Guiding Question: Are your actions up to PAR?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3" y="2536716"/>
            <a:ext cx="3671832" cy="31556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0" name="Rectangle 59"/>
          <p:cNvSpPr/>
          <p:nvPr/>
        </p:nvSpPr>
        <p:spPr>
          <a:xfrm>
            <a:off x="1756816" y="2536715"/>
            <a:ext cx="13452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  <a:ea typeface="Yu Mincho Light" panose="02020300000000000000" pitchFamily="18" charset="-128"/>
              </a:rPr>
              <a:t>P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65930" y="3858133"/>
            <a:ext cx="16012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/>
              <a:t>RIDE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2" name="Rounded Rectangle 61"/>
          <p:cNvSpPr/>
          <p:nvPr/>
        </p:nvSpPr>
        <p:spPr>
          <a:xfrm>
            <a:off x="4104850" y="2536715"/>
            <a:ext cx="6410750" cy="387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</a:rPr>
              <a:t>Pride: satisfaction with one’s achievement; the best of a group</a:t>
            </a:r>
          </a:p>
          <a:p>
            <a:pPr algn="ctr"/>
            <a:endParaRPr lang="en-US" sz="900" i="1" u="sng" dirty="0">
              <a:solidFill>
                <a:srgbClr val="C00000"/>
              </a:solidFill>
            </a:endParaRPr>
          </a:p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FOLLOW UP QUESTIONS?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en-US" sz="2400" dirty="0"/>
              <a:t>Do you take pride in what you’re doing?</a:t>
            </a:r>
          </a:p>
          <a:p>
            <a:pPr marL="342900" indent="-342900" algn="ctr">
              <a:buAutoNum type="arabicPeriod"/>
            </a:pPr>
            <a:r>
              <a:rPr lang="en-US" sz="2400" dirty="0"/>
              <a:t>Is your behavior the pride of Navarro?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  </a:t>
            </a:r>
            <a:r>
              <a:rPr lang="en-US" sz="54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      </a:t>
            </a:r>
            <a:r>
              <a:rPr lang="en-US" sz="54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Behavior </a:t>
            </a:r>
            <a:r>
              <a:rPr lang="en-US" sz="5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Campaign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01"/>
          <a:stretch/>
        </p:blipFill>
        <p:spPr>
          <a:xfrm>
            <a:off x="2133601" y="228601"/>
            <a:ext cx="1140417" cy="126952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302766" y="990600"/>
            <a:ext cx="2802084" cy="614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Navarro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163785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Bernard MT Condensed" panose="02050806060905020404" pitchFamily="18" charset="0"/>
              </a:rPr>
              <a:t>Guiding Question: Are your actions up to PAR?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3" y="2536716"/>
            <a:ext cx="3671832" cy="31556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0" name="Rectangle 59"/>
          <p:cNvSpPr/>
          <p:nvPr/>
        </p:nvSpPr>
        <p:spPr>
          <a:xfrm>
            <a:off x="1676401" y="2257813"/>
            <a:ext cx="121219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  <a:ea typeface="Yu Mincho Light" panose="02020300000000000000" pitchFamily="18" charset="-128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14601" y="3276601"/>
            <a:ext cx="287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CHIEVEMENT</a:t>
            </a:r>
          </a:p>
          <a:p>
            <a:endParaRPr lang="en-US" sz="2400" dirty="0"/>
          </a:p>
        </p:txBody>
      </p:sp>
      <p:sp>
        <p:nvSpPr>
          <p:cNvPr id="62" name="Rounded Rectangle 61"/>
          <p:cNvSpPr/>
          <p:nvPr/>
        </p:nvSpPr>
        <p:spPr>
          <a:xfrm>
            <a:off x="5105400" y="2536715"/>
            <a:ext cx="5410200" cy="387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i="1" dirty="0">
                <a:solidFill>
                  <a:schemeClr val="tx2"/>
                </a:solidFill>
              </a:rPr>
              <a:t>Achievement: something done successfully because of effort</a:t>
            </a:r>
          </a:p>
          <a:p>
            <a:pPr algn="ctr"/>
            <a:endParaRPr lang="en-US" sz="900" i="1" u="sng" dirty="0">
              <a:solidFill>
                <a:srgbClr val="C00000"/>
              </a:solidFill>
            </a:endParaRPr>
          </a:p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FOLLOW UP QUESTIONS?</a:t>
            </a:r>
          </a:p>
          <a:p>
            <a:pPr algn="ctr"/>
            <a:endParaRPr lang="en-US" sz="800" dirty="0"/>
          </a:p>
          <a:p>
            <a:pPr marL="342900" indent="-342900" algn="ctr">
              <a:buAutoNum type="arabicPeriod"/>
            </a:pPr>
            <a:r>
              <a:rPr lang="en-US" sz="2400" dirty="0"/>
              <a:t>What are you achieving right now?</a:t>
            </a:r>
          </a:p>
          <a:p>
            <a:pPr marL="342900" indent="-342900" algn="ctr">
              <a:buAutoNum type="arabicPeriod"/>
            </a:pPr>
            <a:r>
              <a:rPr lang="en-US" sz="2400" dirty="0"/>
              <a:t>What are you hoping to achieve?  Are your current actions helping?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   </a:t>
            </a:r>
            <a:r>
              <a:rPr lang="en-US" sz="54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Behavior Campaign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01"/>
          <a:stretch/>
        </p:blipFill>
        <p:spPr>
          <a:xfrm>
            <a:off x="2133601" y="228601"/>
            <a:ext cx="1140417" cy="126952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302766" y="990600"/>
            <a:ext cx="2802084" cy="614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Navarro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163785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Bernard MT Condensed" panose="02050806060905020404" pitchFamily="18" charset="0"/>
              </a:rPr>
              <a:t>Guiding Question: Are your actions up to PAR?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3" y="2536716"/>
            <a:ext cx="3671832" cy="31556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0" name="Rectangle 59"/>
          <p:cNvSpPr/>
          <p:nvPr/>
        </p:nvSpPr>
        <p:spPr>
          <a:xfrm>
            <a:off x="1609876" y="2257813"/>
            <a:ext cx="13452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  <a:ea typeface="Yu Mincho Light" panose="02020300000000000000" pitchFamily="18" charset="-128"/>
              </a:rPr>
              <a:t>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03808" y="3181226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ESPECT</a:t>
            </a:r>
          </a:p>
          <a:p>
            <a:endParaRPr lang="en-US" sz="2400" dirty="0"/>
          </a:p>
        </p:txBody>
      </p:sp>
      <p:sp>
        <p:nvSpPr>
          <p:cNvPr id="62" name="Rounded Rectangle 61"/>
          <p:cNvSpPr/>
          <p:nvPr/>
        </p:nvSpPr>
        <p:spPr>
          <a:xfrm>
            <a:off x="4724400" y="2536715"/>
            <a:ext cx="5791200" cy="387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i="1" dirty="0">
                <a:solidFill>
                  <a:schemeClr val="tx2"/>
                </a:solidFill>
              </a:rPr>
              <a:t>Respect: to be admired because of ability, quality, or achievement</a:t>
            </a:r>
          </a:p>
          <a:p>
            <a:pPr algn="ctr"/>
            <a:endParaRPr lang="en-US" sz="900" i="1" u="sng" dirty="0">
              <a:solidFill>
                <a:srgbClr val="C00000"/>
              </a:solidFill>
            </a:endParaRPr>
          </a:p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FOLLOW UP QUESTIONS?</a:t>
            </a:r>
          </a:p>
          <a:p>
            <a:pPr algn="ctr"/>
            <a:endParaRPr lang="en-US" sz="2400" dirty="0"/>
          </a:p>
          <a:p>
            <a:pPr marL="342900" indent="-342900" algn="ctr">
              <a:buAutoNum type="arabicPeriod"/>
            </a:pPr>
            <a:r>
              <a:rPr lang="en-US" sz="2400" dirty="0"/>
              <a:t>Are your actions respectful?</a:t>
            </a:r>
          </a:p>
          <a:p>
            <a:pPr marL="342900" indent="-342900" algn="ctr">
              <a:buAutoNum type="arabicPeriod"/>
            </a:pPr>
            <a:r>
              <a:rPr lang="en-US" sz="2400" dirty="0"/>
              <a:t>How are you respecting _____? </a:t>
            </a:r>
            <a:r>
              <a:rPr lang="en-US" sz="2400" i="1" dirty="0"/>
              <a:t>(the class, your peers, the school, me)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2812"/>
            <a:ext cx="8229600" cy="838200"/>
          </a:xfrm>
          <a:ln>
            <a:noFill/>
          </a:ln>
          <a:effectLst/>
          <a:scene3d>
            <a:camera prst="perspectiveRelaxed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</a:rPr>
              <a:t>  DON’T 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anose="02050806060905020404" pitchFamily="18" charset="0"/>
              </a:rPr>
              <a:t>LIVE IN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524000" y="1066800"/>
          <a:ext cx="8915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01"/>
          <a:stretch/>
        </p:blipFill>
        <p:spPr>
          <a:xfrm>
            <a:off x="1967345" y="124691"/>
            <a:ext cx="609600" cy="678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463996"/>
            <a:ext cx="2123650" cy="15240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Navarro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623B8E8A-F34C-42C8-B5FE-55021414A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623B8E8A-F34C-42C8-B5FE-55021414A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623B8E8A-F34C-42C8-B5FE-55021414A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054DE501-6B72-4C56-A22D-04EF55A56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054DE501-6B72-4C56-A22D-04EF55A56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054DE501-6B72-4C56-A22D-04EF55A56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F4786B03-3A19-4CC0-9C26-3836516D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F4786B03-3A19-4CC0-9C26-3836516D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F4786B03-3A19-4CC0-9C26-3836516D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B956EE8F-B63B-4C2A-B6DC-16C2E847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B956EE8F-B63B-4C2A-B6DC-16C2E847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B956EE8F-B63B-4C2A-B6DC-16C2E847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37449B4B-8403-4F93-AF17-36FB5A9C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37449B4B-8403-4F93-AF17-36FB5A9C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37449B4B-8403-4F93-AF17-36FB5A9C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D12B2A99-5B25-436D-BA16-E367D166F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D12B2A99-5B25-436D-BA16-E367D166F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D12B2A99-5B25-436D-BA16-E367D166F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at Navarro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535904"/>
            <a:ext cx="3962400" cy="4346576"/>
          </a:xfrm>
        </p:spPr>
        <p:txBody>
          <a:bodyPr>
            <a:noAutofit/>
          </a:bodyPr>
          <a:lstStyle/>
          <a:p>
            <a:r>
              <a:rPr lang="en-US" sz="1600" dirty="0" smtClean="0"/>
              <a:t>Student Council</a:t>
            </a:r>
          </a:p>
          <a:p>
            <a:r>
              <a:rPr lang="en-US" sz="1600" dirty="0" smtClean="0"/>
              <a:t>PALS with Terry High</a:t>
            </a:r>
          </a:p>
          <a:p>
            <a:r>
              <a:rPr lang="en-US" sz="1600" dirty="0" smtClean="0"/>
              <a:t>Men Of Distinction</a:t>
            </a:r>
          </a:p>
          <a:p>
            <a:r>
              <a:rPr lang="en-US" sz="1600" dirty="0" smtClean="0"/>
              <a:t>Modeling Excellence Dance every grading period</a:t>
            </a:r>
          </a:p>
          <a:p>
            <a:r>
              <a:rPr lang="en-US" sz="1600" dirty="0" smtClean="0"/>
              <a:t>Honor Roll Club/Banquet</a:t>
            </a:r>
          </a:p>
          <a:p>
            <a:r>
              <a:rPr lang="en-US" sz="1600" dirty="0" smtClean="0"/>
              <a:t>Arts and Crafts Club</a:t>
            </a:r>
          </a:p>
          <a:p>
            <a:r>
              <a:rPr lang="en-US" sz="1600" dirty="0" smtClean="0"/>
              <a:t>Kick Off Camp--  August 8 &amp; 9 2017</a:t>
            </a:r>
          </a:p>
          <a:p>
            <a:r>
              <a:rPr lang="en-US" sz="1600" dirty="0" smtClean="0"/>
              <a:t>Character Education (Restorative Circles)</a:t>
            </a:r>
          </a:p>
          <a:p>
            <a:r>
              <a:rPr lang="en-US" sz="1600" dirty="0" smtClean="0"/>
              <a:t>New in 2017- Orchestra!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0790" y="1688304"/>
            <a:ext cx="4389120" cy="419417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Field Day in May </a:t>
            </a:r>
          </a:p>
          <a:p>
            <a:r>
              <a:rPr lang="en-US" sz="2400" dirty="0" smtClean="0"/>
              <a:t>Field Trips</a:t>
            </a:r>
          </a:p>
          <a:p>
            <a:r>
              <a:rPr lang="en-US" sz="2400" dirty="0" smtClean="0"/>
              <a:t>UIL Academic Competition</a:t>
            </a:r>
          </a:p>
          <a:p>
            <a:r>
              <a:rPr lang="en-US" sz="2400" dirty="0" smtClean="0"/>
              <a:t>Spelling Bee</a:t>
            </a:r>
          </a:p>
          <a:p>
            <a:r>
              <a:rPr lang="en-US" sz="2400" dirty="0" smtClean="0"/>
              <a:t>No Place for Hate</a:t>
            </a:r>
          </a:p>
          <a:p>
            <a:r>
              <a:rPr lang="en-US" sz="2400" dirty="0" smtClean="0"/>
              <a:t>Clubs </a:t>
            </a:r>
          </a:p>
          <a:p>
            <a:r>
              <a:rPr lang="en-US" sz="2400" dirty="0" smtClean="0"/>
              <a:t>Navarro GEMS</a:t>
            </a:r>
          </a:p>
          <a:p>
            <a:r>
              <a:rPr lang="en-US" sz="2400" dirty="0" smtClean="0"/>
              <a:t>Father/Daughter Dance</a:t>
            </a:r>
          </a:p>
          <a:p>
            <a:r>
              <a:rPr lang="en-US" sz="2400" dirty="0" smtClean="0"/>
              <a:t>Veteran’s Day Celebration</a:t>
            </a:r>
          </a:p>
          <a:p>
            <a:r>
              <a:rPr lang="en-US" sz="2400" dirty="0" smtClean="0"/>
              <a:t>Muffins for Mom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365126"/>
            <a:ext cx="2971800" cy="16716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584" y="2389874"/>
            <a:ext cx="2476500" cy="18573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753600" y="16748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NMS Choir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3985639"/>
            <a:ext cx="2476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UIL 1</a:t>
            </a:r>
            <a:r>
              <a:rPr lang="en-US" sz="1100" baseline="30000" dirty="0" smtClean="0">
                <a:solidFill>
                  <a:schemeClr val="bg1"/>
                </a:solidFill>
              </a:rPr>
              <a:t>st</a:t>
            </a:r>
            <a:r>
              <a:rPr lang="en-US" sz="1100" dirty="0" smtClean="0">
                <a:solidFill>
                  <a:schemeClr val="bg1"/>
                </a:solidFill>
              </a:rPr>
              <a:t> Place Music Memory Team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300" y="4626138"/>
            <a:ext cx="2806700" cy="21050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264650" y="4724400"/>
            <a:ext cx="280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Saxophone Section NMS Band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LCISD-Summer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Graders who fail one or more core classes (ELA/Math/Science/Social Studies) for the school year.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Graders who fail STAAR Reading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Graders who fail STAAR Math</a:t>
            </a:r>
          </a:p>
          <a:p>
            <a:r>
              <a:rPr lang="en-US" dirty="0" smtClean="0"/>
              <a:t>$100.00 per session</a:t>
            </a:r>
          </a:p>
          <a:p>
            <a:r>
              <a:rPr lang="en-US" dirty="0" smtClean="0"/>
              <a:t>Attendance is required to go to 7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267200"/>
            <a:ext cx="4319405" cy="24263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77200" y="6324247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P.A.R Students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Nine Weeks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Navarro!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Stephanie McElroy, Principal</a:t>
            </a:r>
          </a:p>
          <a:p>
            <a:r>
              <a:rPr lang="en-US" sz="1800" dirty="0" smtClean="0"/>
              <a:t>Bertha Alvarez, Assistant Principal</a:t>
            </a:r>
          </a:p>
          <a:p>
            <a:r>
              <a:rPr lang="en-US" sz="1800" dirty="0" smtClean="0"/>
              <a:t>Tanesha Crockett, Counselor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We are here </a:t>
            </a:r>
            <a:r>
              <a:rPr lang="en-US" i="1" dirty="0"/>
              <a:t>to serve  you</a:t>
            </a:r>
            <a:r>
              <a:rPr lang="en-US" i="1" dirty="0" smtClean="0"/>
              <a:t>! Please do not hesitate to </a:t>
            </a:r>
          </a:p>
          <a:p>
            <a:pPr marL="0" indent="0" algn="ctr">
              <a:buNone/>
            </a:pPr>
            <a:r>
              <a:rPr lang="en-US" i="1" dirty="0" smtClean="0"/>
              <a:t>contact us if you have any questions.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07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128" y="790756"/>
            <a:ext cx="3154652" cy="42128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All About Pre-AP 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128" y="5208090"/>
            <a:ext cx="8825658" cy="8614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Grades 6 through 8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1199749"/>
            <a:ext cx="5724055" cy="38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962" y="764373"/>
            <a:ext cx="7247238" cy="129302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What is GT/Pre-AP?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923" y="2601099"/>
            <a:ext cx="9104619" cy="3173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A GT/Pre-AP curriculum, is </a:t>
            </a:r>
            <a:r>
              <a:rPr lang="en-US" sz="4400" b="1" dirty="0"/>
              <a:t>a</a:t>
            </a:r>
            <a:r>
              <a:rPr lang="en-US" sz="4400" b="1" dirty="0" smtClean="0"/>
              <a:t> rigorous differentiated instruction that prepares students for AP coursework in high school.    </a:t>
            </a:r>
          </a:p>
        </p:txBody>
      </p:sp>
    </p:spTree>
    <p:extLst>
      <p:ext uri="{BB962C8B-B14F-4D97-AF65-F5344CB8AC3E}">
        <p14:creationId xmlns:p14="http://schemas.microsoft.com/office/powerpoint/2010/main" val="18986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574" y="799040"/>
            <a:ext cx="9613945" cy="1542169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and A: </a:t>
            </a:r>
            <a:b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will My ChilD be able to take PAP/GT Classes?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46" y="2341209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400050" lvl="1" indent="0">
              <a:buNone/>
            </a:pPr>
            <a:r>
              <a:rPr lang="en-US" sz="3600" b="1" i="1" dirty="0" smtClean="0"/>
              <a:t>Students eligible for the G/T program are eligible for the classes </a:t>
            </a:r>
            <a:r>
              <a:rPr lang="en-US" sz="3600" b="1" i="1" u="sng" dirty="0" smtClean="0"/>
              <a:t>automatically</a:t>
            </a:r>
            <a:r>
              <a:rPr lang="en-US" sz="3600" b="1" i="1" dirty="0" smtClean="0"/>
              <a:t>.  </a:t>
            </a:r>
          </a:p>
          <a:p>
            <a:pPr marL="400050" lvl="1" indent="0">
              <a:buNone/>
            </a:pPr>
            <a:endParaRPr lang="en-US" sz="3600" b="1" i="1" dirty="0"/>
          </a:p>
          <a:p>
            <a:pPr marL="400050" lvl="1" indent="0">
              <a:buNone/>
            </a:pPr>
            <a:r>
              <a:rPr lang="en-US" sz="3600" b="1" i="1" dirty="0" smtClean="0"/>
              <a:t>Students who have a </a:t>
            </a:r>
            <a:r>
              <a:rPr lang="en-US" sz="3600" b="1" i="1" u="sng" dirty="0" smtClean="0"/>
              <a:t>profile of a successful AP student</a:t>
            </a:r>
            <a:r>
              <a:rPr lang="en-US" sz="3600" b="1" i="1" dirty="0" smtClean="0"/>
              <a:t> will also be automatically enrolled.  </a:t>
            </a:r>
          </a:p>
          <a:p>
            <a:pPr marL="400050" lvl="1" indent="0">
              <a:buNone/>
            </a:pPr>
            <a:endParaRPr lang="en-US" sz="36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724" y="764373"/>
            <a:ext cx="8779476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will I know if my child has been enrolled in PAP classes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Shortly after you receive your child’s 5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STAAR results, a letter will be mailed to the parents of students who are auto-enrolled in PAP classes. </a:t>
            </a:r>
          </a:p>
          <a:p>
            <a:endParaRPr lang="en-US" b="1" dirty="0"/>
          </a:p>
          <a:p>
            <a:r>
              <a:rPr lang="en-US" b="1" dirty="0" smtClean="0"/>
              <a:t>If you do not wish for your child to take PAP classes, you will have </a:t>
            </a:r>
            <a:r>
              <a:rPr lang="en-US" b="1" u="sng" dirty="0" smtClean="0"/>
              <a:t>3 school days</a:t>
            </a:r>
            <a:r>
              <a:rPr lang="en-US" b="1" dirty="0" smtClean="0"/>
              <a:t> to notify your child’s Middle School or Junior High Principal. </a:t>
            </a:r>
          </a:p>
          <a:p>
            <a:endParaRPr lang="en-US" b="1" dirty="0" smtClean="0"/>
          </a:p>
          <a:p>
            <a:r>
              <a:rPr lang="en-US" b="1" dirty="0" smtClean="0"/>
              <a:t>If you have not received a letter for auto-enrollment in PAP classes by June 6, 2016 you may call your child’s Middle School or Junior High Principal to appeal for PAP placement.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7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62" y="1003271"/>
            <a:ext cx="10575324" cy="129302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Examples of Reasons to Appeal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84030"/>
            <a:ext cx="10591800" cy="40241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My child is new to the district this year (out of state or private school).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My child had lengthy illness and was not able to attend school this year. </a:t>
            </a:r>
          </a:p>
          <a:p>
            <a:endParaRPr lang="en-US" sz="2800" b="1" dirty="0"/>
          </a:p>
          <a:p>
            <a:r>
              <a:rPr lang="en-US" sz="2800" b="1" dirty="0" smtClean="0"/>
              <a:t>Loss of an immediate family member.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1" y="754413"/>
            <a:ext cx="10890266" cy="13504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and A: </a:t>
            </a:r>
            <a:b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does a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en-US" sz="3200" b="1" u="sng" dirty="0" smtClean="0">
                <a:solidFill>
                  <a:srgbClr val="FF0000"/>
                </a:solidFill>
              </a:rPr>
              <a:t>successful </a:t>
            </a:r>
            <a:r>
              <a:rPr lang="en-US" sz="3200" b="1" u="sng" dirty="0">
                <a:solidFill>
                  <a:srgbClr val="FF0000"/>
                </a:solidFill>
              </a:rPr>
              <a:t>AP </a:t>
            </a:r>
            <a:r>
              <a:rPr lang="en-US" sz="3200" b="1" u="sng" dirty="0" smtClean="0">
                <a:solidFill>
                  <a:srgbClr val="FF0000"/>
                </a:solidFill>
              </a:rPr>
              <a:t>profile</a:t>
            </a:r>
            <a:r>
              <a:rPr lang="en-US" sz="3200" b="1" dirty="0" smtClean="0">
                <a:solidFill>
                  <a:srgbClr val="FF0000"/>
                </a:solidFill>
              </a:rPr>
              <a:t>”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look like when these students were in elementary school?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24" y="2619633"/>
            <a:ext cx="10820400" cy="3899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English Language Arts and Reading: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/>
              <a:t>STAAR </a:t>
            </a:r>
            <a:r>
              <a:rPr lang="en-US" sz="2800" b="1" dirty="0"/>
              <a:t>Scores: 92% or greater of questions correct. Student has Level III performance </a:t>
            </a:r>
            <a:r>
              <a:rPr lang="en-US" sz="2800" b="1" u="sng" dirty="0"/>
              <a:t>consistently</a:t>
            </a:r>
            <a:r>
              <a:rPr lang="en-US" sz="2800" b="1" dirty="0"/>
              <a:t> within 2-3 questions of a perfect score. 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(3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b="1" u="sng" dirty="0" smtClean="0">
                <a:solidFill>
                  <a:srgbClr val="FF0000"/>
                </a:solidFill>
              </a:rPr>
              <a:t>, 4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u="sng" dirty="0" smtClean="0">
                <a:solidFill>
                  <a:srgbClr val="FF0000"/>
                </a:solidFill>
              </a:rPr>
              <a:t>, and 5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u="sng" dirty="0" smtClean="0">
                <a:solidFill>
                  <a:srgbClr val="FF0000"/>
                </a:solidFill>
              </a:rPr>
              <a:t> grade STAAR scores) 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Grades</a:t>
            </a:r>
            <a:r>
              <a:rPr lang="en-US" sz="2800" b="1" dirty="0"/>
              <a:t>: 89% or better yearly average.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Average </a:t>
            </a:r>
            <a:r>
              <a:rPr lang="en-US" sz="2800" b="1" dirty="0"/>
              <a:t>AP Score </a:t>
            </a:r>
            <a:r>
              <a:rPr lang="en-US" sz="2800" b="1" dirty="0" smtClean="0"/>
              <a:t>Outcome is a </a:t>
            </a:r>
            <a:r>
              <a:rPr lang="en-US" sz="2800" b="1" dirty="0"/>
              <a:t>3 to </a:t>
            </a:r>
            <a:r>
              <a:rPr lang="en-US" sz="2800" b="1" dirty="0" smtClean="0"/>
              <a:t>4 when this student is in high school.  (A “3” is a passing score on the AP exam.) 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7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23" y="939019"/>
            <a:ext cx="10849077" cy="13504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and A: </a:t>
            </a:r>
            <a:b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does a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en-US" sz="3200" b="1" u="sng" dirty="0" smtClean="0">
                <a:solidFill>
                  <a:srgbClr val="FF0000"/>
                </a:solidFill>
              </a:rPr>
              <a:t>successful </a:t>
            </a:r>
            <a:r>
              <a:rPr lang="en-US" sz="3200" b="1" u="sng" dirty="0">
                <a:solidFill>
                  <a:srgbClr val="FF0000"/>
                </a:solidFill>
              </a:rPr>
              <a:t>AP </a:t>
            </a:r>
            <a:r>
              <a:rPr lang="en-US" sz="3200" b="1" u="sng" dirty="0" smtClean="0">
                <a:solidFill>
                  <a:srgbClr val="FF0000"/>
                </a:solidFill>
              </a:rPr>
              <a:t>profile</a:t>
            </a:r>
            <a:r>
              <a:rPr lang="en-US" sz="3200" b="1" dirty="0" smtClean="0">
                <a:solidFill>
                  <a:srgbClr val="FF0000"/>
                </a:solidFill>
              </a:rPr>
              <a:t>”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look like when these students were in elementary school?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23" y="2989667"/>
            <a:ext cx="10820400" cy="299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Math: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STAAR </a:t>
            </a:r>
            <a:r>
              <a:rPr lang="en-US" sz="2800" b="1" dirty="0"/>
              <a:t>Scores: </a:t>
            </a:r>
            <a:r>
              <a:rPr lang="en-US" sz="2800" b="1" dirty="0" smtClean="0"/>
              <a:t>94% </a:t>
            </a:r>
            <a:r>
              <a:rPr lang="en-US" sz="2800" b="1" dirty="0"/>
              <a:t>or greater of questions correct. Student has Level III performance </a:t>
            </a:r>
            <a:r>
              <a:rPr lang="en-US" sz="2800" b="1" u="sng" dirty="0"/>
              <a:t>consistently</a:t>
            </a:r>
            <a:r>
              <a:rPr lang="en-US" sz="2800" b="1" dirty="0"/>
              <a:t> within 2-3 questions of a perfect score. 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(3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b="1" u="sng" dirty="0" smtClean="0">
                <a:solidFill>
                  <a:srgbClr val="FF0000"/>
                </a:solidFill>
              </a:rPr>
              <a:t>, 4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u="sng" dirty="0" smtClean="0">
                <a:solidFill>
                  <a:srgbClr val="FF0000"/>
                </a:solidFill>
              </a:rPr>
              <a:t>, and 5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u="sng" dirty="0" smtClean="0">
                <a:solidFill>
                  <a:srgbClr val="FF0000"/>
                </a:solidFill>
              </a:rPr>
              <a:t> grade STAAR scores) 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Grades</a:t>
            </a:r>
            <a:r>
              <a:rPr lang="en-US" sz="2800" b="1" dirty="0"/>
              <a:t>: </a:t>
            </a:r>
            <a:r>
              <a:rPr lang="en-US" sz="2800" b="1" dirty="0" smtClean="0"/>
              <a:t>94% </a:t>
            </a:r>
            <a:r>
              <a:rPr lang="en-US" sz="2800" b="1" dirty="0"/>
              <a:t>or better yearly average. 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  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66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350" y="939019"/>
            <a:ext cx="10503087" cy="135043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and A: </a:t>
            </a:r>
            <a:b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about </a:t>
            </a:r>
            <a:r>
              <a:rPr lang="en-US" sz="3600" b="1" dirty="0" smtClean="0">
                <a:solidFill>
                  <a:srgbClr val="FF0000"/>
                </a:solidFill>
              </a:rPr>
              <a:t>Science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</a:rPr>
              <a:t>Social Studies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 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84" y="2577775"/>
            <a:ext cx="10820400" cy="40241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Students </a:t>
            </a:r>
            <a:r>
              <a:rPr lang="en-US" sz="3200" b="1" u="sng" dirty="0" smtClean="0"/>
              <a:t>eligible</a:t>
            </a:r>
            <a:r>
              <a:rPr lang="en-US" sz="3200" b="1" dirty="0" smtClean="0"/>
              <a:t> in the area of PAP/GT </a:t>
            </a:r>
            <a:r>
              <a:rPr lang="en-US" sz="3200" b="1" u="sng" dirty="0" smtClean="0"/>
              <a:t>Math</a:t>
            </a:r>
            <a:r>
              <a:rPr lang="en-US" sz="3200" b="1" dirty="0" smtClean="0"/>
              <a:t> will be auto-enrolled in PAP/GT Science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 smtClean="0"/>
              <a:t>Students </a:t>
            </a:r>
            <a:r>
              <a:rPr lang="en-US" sz="3200" b="1" u="sng" dirty="0"/>
              <a:t>eligible</a:t>
            </a:r>
            <a:r>
              <a:rPr lang="en-US" sz="3200" b="1" dirty="0"/>
              <a:t> in the area of </a:t>
            </a:r>
            <a:r>
              <a:rPr lang="en-US" sz="3200" b="1" dirty="0" smtClean="0"/>
              <a:t>PAP/GT </a:t>
            </a:r>
            <a:r>
              <a:rPr lang="en-US" sz="3200" b="1" u="sng" dirty="0" smtClean="0"/>
              <a:t>Reading</a:t>
            </a:r>
            <a:r>
              <a:rPr lang="en-US" sz="3200" b="1" dirty="0" smtClean="0"/>
              <a:t> </a:t>
            </a:r>
            <a:r>
              <a:rPr lang="en-US" sz="3200" b="1" dirty="0"/>
              <a:t>will be auto-enrolled in PAP/GT </a:t>
            </a:r>
            <a:r>
              <a:rPr lang="en-US" sz="3200" b="1" dirty="0" smtClean="0"/>
              <a:t>Social Studies.</a:t>
            </a:r>
            <a:endParaRPr lang="en-US" sz="3200" b="1" dirty="0"/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881" y="838514"/>
            <a:ext cx="9986319" cy="12930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When is a child removed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from PAP classes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21" y="2314833"/>
            <a:ext cx="10820400" cy="4175702"/>
          </a:xfrm>
        </p:spPr>
        <p:txBody>
          <a:bodyPr/>
          <a:lstStyle/>
          <a:p>
            <a:pPr lvl="1"/>
            <a:r>
              <a:rPr lang="en-US" sz="2400" b="1" dirty="0" smtClean="0"/>
              <a:t>By parent request, when you sense your child is struggling or is frustrated in a manner that is not productive. </a:t>
            </a:r>
          </a:p>
          <a:p>
            <a:pPr lvl="1"/>
            <a:r>
              <a:rPr lang="en-US" sz="2400" b="1" dirty="0" smtClean="0"/>
              <a:t>If a student is failing at the end of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six weeks grading period, with a 69 or below, they will automatically be withdrawn from the PAP program in that subject. </a:t>
            </a:r>
          </a:p>
          <a:p>
            <a:pPr lvl="1"/>
            <a:r>
              <a:rPr lang="en-US" sz="2400" b="1" dirty="0" smtClean="0"/>
              <a:t>Students who have a 70-75 at the end of the first 6 weeks grading period will have to bring their grade to a 76 or higher by the second progress report. </a:t>
            </a:r>
          </a:p>
          <a:p>
            <a:pPr lvl="1"/>
            <a:r>
              <a:rPr lang="en-US" sz="2400" b="1" dirty="0" smtClean="0"/>
              <a:t>If a student is failing at the end of the first semester they will be withdrawn from that PAP class for the remainder of the school year.  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6" y="611973"/>
            <a:ext cx="11788346" cy="129302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can you help your child prepare for 6</a:t>
            </a:r>
            <a:r>
              <a:rPr lang="en-US" sz="32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grade? 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00" y="1847336"/>
            <a:ext cx="11441070" cy="448627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Ensuring they get plenty of rest and to school on time (8:10am)</a:t>
            </a:r>
            <a:endParaRPr lang="en-US" sz="2400" b="1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Encourage them to meet </a:t>
            </a:r>
            <a:r>
              <a:rPr lang="en-US" sz="2400" b="1" dirty="0">
                <a:latin typeface="Century Gothic" panose="020B0502020202020204" pitchFamily="34" charset="0"/>
                <a:cs typeface="Arial" pitchFamily="34" charset="0"/>
              </a:rPr>
              <a:t>NEW </a:t>
            </a:r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friends (This will be their graduating class of 2023) </a:t>
            </a:r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  <a:sym typeface="Wingdings" panose="05000000000000000000" pitchFamily="2" charset="2"/>
              </a:rPr>
              <a:t> </a:t>
            </a:r>
            <a:endParaRPr lang="en-US" sz="2400" b="1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Maintaining open lines of communication is pivotal</a:t>
            </a:r>
            <a:endParaRPr lang="en-US" sz="2400" b="1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Find an organizational system that works for them, they typically struggle to keep up with their supplies and pace of a secondary schedule.  </a:t>
            </a:r>
            <a:endParaRPr lang="en-US" sz="2400" b="1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Independent study 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skills/note-taking 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Hold your child accountable for their work and behavior </a:t>
            </a:r>
          </a:p>
          <a:p>
            <a:pPr lvl="1"/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Monitor their social media regularly</a:t>
            </a:r>
          </a:p>
          <a:p>
            <a:pPr lvl="1"/>
            <a:r>
              <a:rPr lang="en-US" sz="2400" b="1" dirty="0" smtClean="0">
                <a:latin typeface="Century Gothic" panose="020B0502020202020204" pitchFamily="34" charset="0"/>
                <a:cs typeface="Arial" pitchFamily="34" charset="0"/>
              </a:rPr>
              <a:t>Be patient…these freedoms are new to them and takes some adjusting.</a:t>
            </a:r>
          </a:p>
          <a:p>
            <a:pPr lvl="1"/>
            <a:r>
              <a:rPr lang="en-US" sz="2400" b="1" dirty="0">
                <a:latin typeface="Century Gothic" panose="020B0502020202020204" pitchFamily="34" charset="0"/>
                <a:cs typeface="Arial" pitchFamily="34" charset="0"/>
              </a:rPr>
              <a:t>We want the best for them too, so let’s be on the same team!</a:t>
            </a:r>
          </a:p>
          <a:p>
            <a:pPr lvl="1">
              <a:buFont typeface="Wingdings" pitchFamily="2" charset="2"/>
              <a:buChar char="v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Navarro’s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dedicated to success. Our commitment to the future reflects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ride,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chievement, and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espect.</a:t>
            </a:r>
          </a:p>
          <a:p>
            <a:r>
              <a:rPr lang="en-US" dirty="0" smtClean="0"/>
              <a:t>Our goal is to introduce 6</a:t>
            </a:r>
            <a:r>
              <a:rPr lang="en-US" baseline="30000" dirty="0" smtClean="0"/>
              <a:t>th</a:t>
            </a:r>
            <a:r>
              <a:rPr lang="en-US" dirty="0" smtClean="0"/>
              <a:t> graders to the changes that occur in secondary school in a safe environment.</a:t>
            </a:r>
          </a:p>
          <a:p>
            <a:r>
              <a:rPr lang="en-US" dirty="0" smtClean="0"/>
              <a:t>Students will have more freedom, but with that freedom comes more personal responsibility.</a:t>
            </a:r>
          </a:p>
          <a:p>
            <a:r>
              <a:rPr lang="en-US" dirty="0" smtClean="0"/>
              <a:t>High expectations for student academics and behavior.</a:t>
            </a:r>
          </a:p>
          <a:p>
            <a:r>
              <a:rPr lang="en-US" dirty="0" smtClean="0"/>
              <a:t>We want you to leave Navarro stronger, smarter, and confident.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686174" y="243945"/>
            <a:ext cx="7553325" cy="106098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Academic vs Pre-AP Decision</a:t>
            </a:r>
            <a:endParaRPr lang="en-US" sz="3600" b="1" cap="none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549" y="1339223"/>
            <a:ext cx="1152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As you </a:t>
            </a:r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consider signing </a:t>
            </a: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your student up for </a:t>
            </a:r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Pre-AP, please </a:t>
            </a: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take these things into consideration: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429470"/>
            <a:ext cx="2743200" cy="923330"/>
          </a:xfrm>
          <a:prstGeom prst="rect">
            <a:avLst/>
          </a:prstGeom>
          <a:solidFill>
            <a:srgbClr val="FFC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Academic classes are on the college prep track.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2390775"/>
            <a:ext cx="3581400" cy="923330"/>
          </a:xfrm>
          <a:prstGeom prst="rect">
            <a:avLst/>
          </a:prstGeom>
          <a:solidFill>
            <a:srgbClr val="92D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fast paced curriculum consisting of </a:t>
            </a: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6-8</a:t>
            </a:r>
            <a:r>
              <a:rPr lang="en-US" b="1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 </a:t>
            </a: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grade TEKS.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439120"/>
            <a:ext cx="2743200" cy="923330"/>
          </a:xfrm>
          <a:prstGeom prst="rect">
            <a:avLst/>
          </a:prstGeom>
          <a:solidFill>
            <a:srgbClr val="FFC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Academic classes have  challenging and rigorous curriculum.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3486150"/>
            <a:ext cx="1981200" cy="14773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It is crucial that you talk to your student and investigate their readiness.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3400425"/>
            <a:ext cx="3581400" cy="646331"/>
          </a:xfrm>
          <a:prstGeom prst="rect">
            <a:avLst/>
          </a:prstGeom>
          <a:solidFill>
            <a:srgbClr val="92D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Very possible that an “A-B” student will earn lower grades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4152900"/>
            <a:ext cx="3581400" cy="923330"/>
          </a:xfrm>
          <a:prstGeom prst="rect">
            <a:avLst/>
          </a:prstGeom>
          <a:solidFill>
            <a:srgbClr val="92D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Additional homework/projects/study time after school will be required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5188982"/>
            <a:ext cx="3581400" cy="923330"/>
          </a:xfrm>
          <a:prstGeom prst="rect">
            <a:avLst/>
          </a:prstGeom>
          <a:solidFill>
            <a:srgbClr val="92D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No HS GPA credits are given a the 6</a:t>
            </a:r>
            <a:r>
              <a:rPr lang="en-US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grade level for 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Pre-AP courses.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0" y="1952625"/>
            <a:ext cx="2743200" cy="369332"/>
          </a:xfrm>
          <a:prstGeom prst="rect">
            <a:avLst/>
          </a:prstGeom>
          <a:solidFill>
            <a:srgbClr val="92D05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Pre-AP Classes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1949597"/>
            <a:ext cx="2743200" cy="369332"/>
          </a:xfrm>
          <a:prstGeom prst="rect">
            <a:avLst/>
          </a:prstGeom>
          <a:solidFill>
            <a:srgbClr val="FFC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Academic Classes</a:t>
            </a:r>
          </a:p>
        </p:txBody>
      </p:sp>
    </p:spTree>
    <p:extLst>
      <p:ext uri="{BB962C8B-B14F-4D97-AF65-F5344CB8AC3E}">
        <p14:creationId xmlns:p14="http://schemas.microsoft.com/office/powerpoint/2010/main" val="16105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4" y="611973"/>
            <a:ext cx="11401425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Characteristics of a successful  Pre AP 6</a:t>
            </a:r>
            <a:r>
              <a:rPr lang="en-US" sz="3600" b="1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grader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5010"/>
            <a:ext cx="10820400" cy="40241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Prepared </a:t>
            </a:r>
            <a:r>
              <a:rPr lang="en-US" sz="2800" b="1" u="sng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for class with</a:t>
            </a:r>
            <a:r>
              <a:rPr lang="en-US" sz="2800" b="1" u="sng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800" b="1" dirty="0" smtClean="0">
                <a:latin typeface="Century Gothic" panose="020B0502020202020204" pitchFamily="34" charset="0"/>
                <a:cs typeface="Arial" pitchFamily="34" charset="0"/>
              </a:rPr>
              <a:t>An </a:t>
            </a:r>
            <a:r>
              <a:rPr lang="en-US" sz="2800" b="1" dirty="0">
                <a:latin typeface="Century Gothic" panose="020B0502020202020204" pitchFamily="34" charset="0"/>
                <a:cs typeface="Arial" pitchFamily="34" charset="0"/>
              </a:rPr>
              <a:t>open/growth mindset</a:t>
            </a:r>
          </a:p>
          <a:p>
            <a:pPr lvl="1"/>
            <a:r>
              <a:rPr lang="en-US" sz="2800" b="1" dirty="0">
                <a:latin typeface="Century Gothic" panose="020B0502020202020204" pitchFamily="34" charset="0"/>
                <a:cs typeface="Arial" pitchFamily="34" charset="0"/>
              </a:rPr>
              <a:t>Ready to meet NEW </a:t>
            </a:r>
            <a:r>
              <a:rPr lang="en-US" sz="2800" b="1" dirty="0" smtClean="0">
                <a:latin typeface="Century Gothic" panose="020B0502020202020204" pitchFamily="34" charset="0"/>
                <a:cs typeface="Arial" pitchFamily="34" charset="0"/>
              </a:rPr>
              <a:t>friends (blending of 5 campuses)</a:t>
            </a:r>
            <a:endParaRPr lang="en-US" sz="2800" b="1" dirty="0">
              <a:latin typeface="Century Gothic" panose="020B0502020202020204" pitchFamily="34" charset="0"/>
              <a:cs typeface="Arial" pitchFamily="34" charset="0"/>
            </a:endParaRPr>
          </a:p>
          <a:p>
            <a:pPr lvl="1"/>
            <a:r>
              <a:rPr lang="en-US" sz="2800" b="1" dirty="0">
                <a:latin typeface="Century Gothic" panose="020B0502020202020204" pitchFamily="34" charset="0"/>
                <a:cs typeface="Arial" pitchFamily="34" charset="0"/>
              </a:rPr>
              <a:t>A positive attitude</a:t>
            </a:r>
          </a:p>
          <a:p>
            <a:pPr lvl="1"/>
            <a:r>
              <a:rPr lang="en-US" sz="2800" b="1" dirty="0">
                <a:latin typeface="Century Gothic" panose="020B0502020202020204" pitchFamily="34" charset="0"/>
                <a:cs typeface="Arial" pitchFamily="34" charset="0"/>
              </a:rPr>
              <a:t>Necessary supplies 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Independent study skills/note-taking</a:t>
            </a:r>
          </a:p>
          <a:p>
            <a:pPr lvl="1"/>
            <a:r>
              <a:rPr lang="en-US" sz="2800" b="1" dirty="0" smtClean="0">
                <a:latin typeface="Century Gothic" panose="020B0502020202020204" pitchFamily="34" charset="0"/>
                <a:cs typeface="Arial" pitchFamily="34" charset="0"/>
              </a:rPr>
              <a:t>Advocates for themselves/holds themselves accountable </a:t>
            </a:r>
            <a:endParaRPr lang="en-US" sz="2800" b="1" dirty="0">
              <a:latin typeface="Century Gothic" panose="020B0502020202020204" pitchFamily="34" charset="0"/>
              <a:cs typeface="Arial" pitchFamily="34" charset="0"/>
            </a:endParaRPr>
          </a:p>
          <a:p>
            <a:pPr lvl="2"/>
            <a:r>
              <a:rPr lang="en-US" sz="2800" b="1" dirty="0">
                <a:latin typeface="Century Gothic" panose="020B0502020202020204" pitchFamily="34" charset="0"/>
                <a:cs typeface="Arial" pitchFamily="34" charset="0"/>
              </a:rPr>
              <a:t>Is proactive, and </a:t>
            </a:r>
            <a:r>
              <a:rPr lang="en-US" sz="2800" b="1" dirty="0" smtClean="0">
                <a:latin typeface="Century Gothic" panose="020B0502020202020204" pitchFamily="34" charset="0"/>
                <a:cs typeface="Arial" pitchFamily="34" charset="0"/>
              </a:rPr>
              <a:t>willing to ask for help when needed</a:t>
            </a:r>
          </a:p>
          <a:p>
            <a:pPr lvl="2"/>
            <a:r>
              <a:rPr lang="en-US" sz="2800" b="1" dirty="0" smtClean="0">
                <a:latin typeface="Century Gothic" panose="020B0502020202020204" pitchFamily="34" charset="0"/>
                <a:cs typeface="Arial" pitchFamily="34" charset="0"/>
              </a:rPr>
              <a:t>Willing to ask questions to further their understanding of subject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raise their hand for help when needed.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Asks good questions to further their understanding of the content.</a:t>
            </a:r>
          </a:p>
        </p:txBody>
      </p:sp>
    </p:spTree>
    <p:extLst>
      <p:ext uri="{BB962C8B-B14F-4D97-AF65-F5344CB8AC3E}">
        <p14:creationId xmlns:p14="http://schemas.microsoft.com/office/powerpoint/2010/main" val="33911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06" y="845274"/>
            <a:ext cx="9668774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 and A: </a:t>
            </a:r>
            <a:b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make informed decisions?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116" y="2501894"/>
            <a:ext cx="11060264" cy="4633435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Make sure you are informed about:</a:t>
            </a:r>
          </a:p>
          <a:p>
            <a:pPr lvl="1"/>
            <a:r>
              <a:rPr lang="en-US" sz="2400" b="1" dirty="0" smtClean="0"/>
              <a:t>What makes a successful GT/Pre-AP student – work habits, support from home, internal drive.</a:t>
            </a:r>
          </a:p>
          <a:p>
            <a:pPr lvl="1"/>
            <a:r>
              <a:rPr lang="en-US" sz="2400" b="1" dirty="0" smtClean="0"/>
              <a:t>What does the profile of a successful student look like?</a:t>
            </a:r>
          </a:p>
          <a:p>
            <a:pPr lvl="1"/>
            <a:r>
              <a:rPr lang="en-US" sz="2400" b="1" dirty="0" smtClean="0"/>
              <a:t>What type of commitment from the student AND the parents support success?</a:t>
            </a:r>
          </a:p>
          <a:p>
            <a:pPr lvl="1"/>
            <a:r>
              <a:rPr lang="en-US" sz="2400" b="1" dirty="0" smtClean="0"/>
              <a:t>What is expected in the differentiated curriculum?  How much homework is there?</a:t>
            </a:r>
          </a:p>
        </p:txBody>
      </p:sp>
    </p:spTree>
    <p:extLst>
      <p:ext uri="{BB962C8B-B14F-4D97-AF65-F5344CB8AC3E}">
        <p14:creationId xmlns:p14="http://schemas.microsoft.com/office/powerpoint/2010/main" val="29875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968" y="1171456"/>
            <a:ext cx="9834113" cy="44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sz="4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do you need to do right now?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US" sz="2200" b="1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2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ACTION </a:t>
            </a:r>
            <a:r>
              <a:rPr lang="en-US" sz="2200" b="1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taken right now for the incoming 6</a:t>
            </a:r>
            <a:r>
              <a:rPr lang="en-US" sz="2200" b="1" u="sng" baseline="30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b="1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graders with regards to Pre-AP course selection, as we must await the final 5</a:t>
            </a:r>
            <a:r>
              <a:rPr lang="en-US" sz="2200" b="1" u="sng" baseline="30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b="1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grade STAAR assessment data from the </a:t>
            </a:r>
            <a:r>
              <a:rPr lang="en-US" sz="2200" b="1" u="sng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state in May/June.  </a:t>
            </a:r>
            <a:endParaRPr lang="en-US" sz="2200" b="1" dirty="0" smtClean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process gives our administrative team a </a:t>
            </a:r>
            <a:r>
              <a:rPr lang="en-US" sz="2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chance to </a:t>
            </a:r>
            <a:r>
              <a:rPr lang="en-US" sz="22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thoroughly review </a:t>
            </a:r>
            <a:r>
              <a:rPr lang="en-US" sz="2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incoming 5</a:t>
            </a:r>
            <a:r>
              <a:rPr lang="en-US" sz="2200" b="1" baseline="30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grade STAAR </a:t>
            </a:r>
            <a:r>
              <a:rPr lang="en-US" sz="22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scores </a:t>
            </a:r>
            <a:r>
              <a:rPr lang="en-US" sz="2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2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insure what students will meet </a:t>
            </a:r>
            <a:r>
              <a:rPr lang="en-US" sz="2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“Successful </a:t>
            </a:r>
            <a:r>
              <a:rPr lang="en-US" sz="2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Pre-AP </a:t>
            </a:r>
            <a:r>
              <a:rPr lang="en-US" sz="22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Profile” that is outlined in this PowerPoint. </a:t>
            </a:r>
          </a:p>
        </p:txBody>
      </p:sp>
    </p:spTree>
    <p:extLst>
      <p:ext uri="{BB962C8B-B14F-4D97-AF65-F5344CB8AC3E}">
        <p14:creationId xmlns:p14="http://schemas.microsoft.com/office/powerpoint/2010/main" val="15745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793" y="1380226"/>
            <a:ext cx="778207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coming years are important and exciting ones for your student, and we look forward to supporting your family 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smooth and exciting transition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5</a:t>
            </a:r>
            <a:r>
              <a:rPr lang="en-US" sz="2400" b="1" baseline="30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baseline="300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grader at  Navarro Middle School!</a:t>
            </a:r>
          </a:p>
          <a:p>
            <a:pPr algn="ctr">
              <a:lnSpc>
                <a:spcPct val="107000"/>
              </a:lnSpc>
            </a:pP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3956" y="5353871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http://www.lcisd.org/campuses/navarro/home</a:t>
            </a:r>
          </a:p>
        </p:txBody>
      </p:sp>
    </p:spTree>
    <p:extLst>
      <p:ext uri="{BB962C8B-B14F-4D97-AF65-F5344CB8AC3E}">
        <p14:creationId xmlns:p14="http://schemas.microsoft.com/office/powerpoint/2010/main" val="4088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Believe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038600"/>
          </a:xfrm>
        </p:spPr>
        <p:txBody>
          <a:bodyPr/>
          <a:lstStyle/>
          <a:p>
            <a:r>
              <a:rPr lang="en-US" dirty="0" smtClean="0"/>
              <a:t>Every child can learn and will be expected to do so</a:t>
            </a:r>
          </a:p>
          <a:p>
            <a:r>
              <a:rPr lang="en-US" dirty="0" smtClean="0"/>
              <a:t>Every child should be challenged to meet their fullest potential</a:t>
            </a:r>
          </a:p>
          <a:p>
            <a:r>
              <a:rPr lang="en-US" dirty="0" smtClean="0"/>
              <a:t>Every child should be given opportunities to explore their interests</a:t>
            </a:r>
          </a:p>
          <a:p>
            <a:r>
              <a:rPr lang="en-US" dirty="0" smtClean="0"/>
              <a:t>Every child should feel safe coming to school and feel like there is someone here who they can talk to</a:t>
            </a:r>
          </a:p>
          <a:p>
            <a:r>
              <a:rPr lang="en-US" dirty="0" smtClean="0"/>
              <a:t>Parents are the key to the success of students</a:t>
            </a:r>
          </a:p>
          <a:p>
            <a:r>
              <a:rPr lang="en-US" dirty="0" smtClean="0"/>
              <a:t>The school and family must work together to ensure students are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Navarro is Growing and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2014, Navarro has shown significant growth in both Math and Reading STAAR scores. </a:t>
            </a:r>
          </a:p>
          <a:p>
            <a:r>
              <a:rPr lang="en-US" dirty="0" smtClean="0"/>
              <a:t>In 2015, NMS earned a State Distinction for Postsecondary (College) Readiness</a:t>
            </a:r>
          </a:p>
          <a:p>
            <a:r>
              <a:rPr lang="en-US" dirty="0" smtClean="0"/>
              <a:t>In 2016, NMS earned distinctions in Math and Closing Achievement Gaps</a:t>
            </a:r>
          </a:p>
          <a:p>
            <a:r>
              <a:rPr lang="en-US" dirty="0" smtClean="0"/>
              <a:t>Projections for 2017 look great! We have made significant instructional  changes, and our students are soaring to new heights.</a:t>
            </a:r>
          </a:p>
          <a:p>
            <a:r>
              <a:rPr lang="en-US" dirty="0" smtClean="0"/>
              <a:t>Open door policy for parents, increased community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NMS did not meet State Standards in 2014, parents can opt to send their child to another middle school. This would only occur in 6</a:t>
            </a:r>
            <a:r>
              <a:rPr lang="en-US" baseline="30000" dirty="0" smtClean="0"/>
              <a:t>th</a:t>
            </a:r>
            <a:r>
              <a:rPr lang="en-US" dirty="0" smtClean="0"/>
              <a:t> grade, and students will go to George JH for 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/>
              <a:t>Navarro met </a:t>
            </a:r>
            <a:r>
              <a:rPr lang="en-US" dirty="0" smtClean="0"/>
              <a:t>state standards </a:t>
            </a:r>
            <a:r>
              <a:rPr lang="en-US" dirty="0"/>
              <a:t>in </a:t>
            </a:r>
            <a:r>
              <a:rPr lang="en-US" dirty="0" smtClean="0"/>
              <a:t>2015, and in 2016, we not only met standard, but earned two academic distinctions. One in Math, and one for Closing Achievement Gaps.</a:t>
            </a:r>
          </a:p>
          <a:p>
            <a:r>
              <a:rPr lang="en-US" dirty="0" smtClean="0"/>
              <a:t>By leaving NMS for 6</a:t>
            </a:r>
            <a:r>
              <a:rPr lang="en-US" baseline="30000" dirty="0" smtClean="0"/>
              <a:t>th</a:t>
            </a:r>
            <a:r>
              <a:rPr lang="en-US" dirty="0" smtClean="0"/>
              <a:t> grade, students lose out on the opportunity to make social connections which will carry them through </a:t>
            </a: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s</a:t>
            </a:r>
            <a:r>
              <a:rPr lang="en-US" dirty="0" smtClean="0"/>
              <a:t>chool.</a:t>
            </a:r>
          </a:p>
          <a:p>
            <a:r>
              <a:rPr lang="en-US" dirty="0" smtClean="0"/>
              <a:t>If you are considering transferring, I would be happy to meet with you to answer questions you may have about the direction Navarro is going and how we will help your child succeed.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0" y="1961197"/>
            <a:ext cx="3657600" cy="29356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information presented is for the 2017-2018 school year to help you choose your elective for the whole year and some general info about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at Navarro MS.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021" b="9021"/>
          <a:stretch>
            <a:fillRect/>
          </a:stretch>
        </p:blipFill>
        <p:spPr>
          <a:xfrm>
            <a:off x="1143000" y="1981200"/>
            <a:ext cx="4937578" cy="27929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0" y="49382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 Bullying Week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Navarro’s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5181600" cy="3474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 time– 8:15</a:t>
            </a:r>
          </a:p>
          <a:p>
            <a:r>
              <a:rPr lang="en-US" dirty="0" smtClean="0"/>
              <a:t>End Time- 3:30</a:t>
            </a:r>
          </a:p>
          <a:p>
            <a:r>
              <a:rPr lang="en-US" dirty="0" smtClean="0"/>
              <a:t>7 Subjects (English, Reading, Math, Science, Social Studies, PE, Elective)</a:t>
            </a:r>
          </a:p>
          <a:p>
            <a:r>
              <a:rPr lang="en-US" dirty="0" smtClean="0"/>
              <a:t>6 different teachers instead of 2</a:t>
            </a:r>
          </a:p>
          <a:p>
            <a:r>
              <a:rPr lang="en-US" dirty="0" smtClean="0"/>
              <a:t>Elective Choices (Entire School Year)</a:t>
            </a:r>
          </a:p>
          <a:p>
            <a:pPr lvl="1"/>
            <a:r>
              <a:rPr lang="en-US" dirty="0" smtClean="0"/>
              <a:t>Band</a:t>
            </a:r>
          </a:p>
          <a:p>
            <a:pPr lvl="1"/>
            <a:r>
              <a:rPr lang="en-US" dirty="0" smtClean="0"/>
              <a:t>Orchestra</a:t>
            </a:r>
          </a:p>
          <a:p>
            <a:pPr lvl="1"/>
            <a:r>
              <a:rPr lang="en-US" dirty="0" smtClean="0"/>
              <a:t>Choir</a:t>
            </a:r>
          </a:p>
          <a:p>
            <a:pPr lvl="1"/>
            <a:r>
              <a:rPr lang="en-US" dirty="0" smtClean="0"/>
              <a:t>Theater Arts</a:t>
            </a:r>
          </a:p>
          <a:p>
            <a:pPr lvl="1"/>
            <a:r>
              <a:rPr lang="en-US" dirty="0" smtClean="0"/>
              <a:t>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762000"/>
            <a:ext cx="4299875" cy="42243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NMS DRESS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altLang="en-US" sz="2400" dirty="0"/>
              <a:t>No uniforms </a:t>
            </a:r>
            <a:r>
              <a:rPr lang="en-US" altLang="en-US" sz="2400" dirty="0">
                <a:sym typeface="Wingdings" panose="05000000000000000000" pitchFamily="2" charset="2"/>
              </a:rPr>
              <a:t></a:t>
            </a:r>
            <a:endParaRPr lang="en-US" altLang="en-US" sz="2400" dirty="0"/>
          </a:p>
          <a:p>
            <a:pPr lvl="1"/>
            <a:r>
              <a:rPr lang="en-US" altLang="en-US" sz="2400" dirty="0"/>
              <a:t>No inappropriate language/images on clothing</a:t>
            </a:r>
          </a:p>
          <a:p>
            <a:pPr lvl="1"/>
            <a:r>
              <a:rPr lang="en-US" altLang="en-US" sz="2400" dirty="0"/>
              <a:t>No earrings for boys – no large loops for girls</a:t>
            </a:r>
          </a:p>
          <a:p>
            <a:pPr lvl="1"/>
            <a:r>
              <a:rPr lang="en-US" altLang="en-US" sz="2400" u="sng" dirty="0"/>
              <a:t>Finger tip length shorts</a:t>
            </a:r>
            <a:r>
              <a:rPr lang="en-US" altLang="en-US" sz="2400" dirty="0"/>
              <a:t>, no spaghetti strap or short </a:t>
            </a:r>
            <a:r>
              <a:rPr lang="en-US" altLang="en-US" sz="2400" dirty="0" err="1"/>
              <a:t>waisted</a:t>
            </a:r>
            <a:r>
              <a:rPr lang="en-US" altLang="en-US" sz="2400" dirty="0"/>
              <a:t> tops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no tears in jeans, no leggings/jeggings, no transparent tops</a:t>
            </a:r>
          </a:p>
          <a:p>
            <a:pPr lvl="1"/>
            <a:r>
              <a:rPr lang="en-US" altLang="en-US" sz="2400" dirty="0"/>
              <a:t>No </a:t>
            </a:r>
            <a:r>
              <a:rPr lang="en-US" altLang="en-US" sz="2400" i="1" u="sng" dirty="0"/>
              <a:t>excessively 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large or baggy </a:t>
            </a:r>
            <a:r>
              <a:rPr lang="en-US" altLang="en-US" sz="2400" dirty="0"/>
              <a:t>clothing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altLang="en-US" sz="2400" dirty="0"/>
              <a:t>No bandanas or caps in the building, shoes must be tied at all times, no flip flops/sliders or house shoes </a:t>
            </a:r>
          </a:p>
          <a:p>
            <a:pPr lvl="1"/>
            <a:r>
              <a:rPr lang="en-US" altLang="en-US" sz="2400" dirty="0"/>
              <a:t>No extreme hair styles (</a:t>
            </a:r>
            <a:r>
              <a:rPr lang="en-US" altLang="en-US" sz="2400" dirty="0" err="1"/>
              <a:t>mohawks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fauxhawks</a:t>
            </a:r>
            <a:r>
              <a:rPr lang="en-US" altLang="en-US" sz="2400" dirty="0"/>
              <a:t>, unnatural colors, letters/designs/lines shaved in the head)</a:t>
            </a:r>
          </a:p>
          <a:p>
            <a:pPr lvl="1"/>
            <a:r>
              <a:rPr lang="en-US" altLang="en-US" sz="2400" dirty="0"/>
              <a:t>PE uniform required (can be purchased for $20)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4DEDF5D63CC49AEFD51F269531151" ma:contentTypeVersion="6" ma:contentTypeDescription="Create a new document." ma:contentTypeScope="" ma:versionID="9dc5f7a7e8e1eeef63f5ddd889566af3">
  <xsd:schema xmlns:xsd="http://www.w3.org/2001/XMLSchema" xmlns:xs="http://www.w3.org/2001/XMLSchema" xmlns:p="http://schemas.microsoft.com/office/2006/metadata/properties" xmlns:ns2="0b7ccc41-6a0c-4fc1-9505-df7d8620514d" targetNamespace="http://schemas.microsoft.com/office/2006/metadata/properties" ma:root="true" ma:fieldsID="752fa3337922a43742a0dbb6ccb0826f" ns2:_="">
    <xsd:import namespace="0b7ccc41-6a0c-4fc1-9505-df7d862051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ccc41-6a0c-4fc1-9505-df7d862051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71632A-0C3F-4B9F-A877-4AF323BEB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325879-604A-4B16-BA96-DC6BED3E3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ccc41-6a0c-4fc1-9505-df7d862051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055A4-2062-4280-9617-42B7A9D5D2A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7ccc41-6a0c-4fc1-9505-df7d8620514d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2195</Words>
  <Application>Microsoft Office PowerPoint</Application>
  <PresentationFormat>Widescreen</PresentationFormat>
  <Paragraphs>285</Paragraphs>
  <Slides>34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Narrow</vt:lpstr>
      <vt:lpstr>Bernard MT Condensed</vt:lpstr>
      <vt:lpstr>Calibri</vt:lpstr>
      <vt:lpstr>Century Gothic</vt:lpstr>
      <vt:lpstr>Times New Roman</vt:lpstr>
      <vt:lpstr>Wingdings</vt:lpstr>
      <vt:lpstr>Yu Mincho Light</vt:lpstr>
      <vt:lpstr>Children Friends 16x9</vt:lpstr>
      <vt:lpstr>Vapor Trail</vt:lpstr>
      <vt:lpstr>WELCOME TO NAVARRO MIDDLE SCHOOL!!</vt:lpstr>
      <vt:lpstr>Welcome to Navarro!</vt:lpstr>
      <vt:lpstr>Navarro’s Mission</vt:lpstr>
      <vt:lpstr>I Believe</vt:lpstr>
      <vt:lpstr>Navarro is Growing and Changing</vt:lpstr>
      <vt:lpstr>Transfer Options</vt:lpstr>
      <vt:lpstr>Course Selection</vt:lpstr>
      <vt:lpstr>Navarro’s Schedule</vt:lpstr>
      <vt:lpstr>NMS DRESS CODE</vt:lpstr>
      <vt:lpstr>  </vt:lpstr>
      <vt:lpstr>Ways We Communicate  </vt:lpstr>
      <vt:lpstr>REMIND 101</vt:lpstr>
      <vt:lpstr>         Behavior Campaign </vt:lpstr>
      <vt:lpstr>         Behavior Campaign </vt:lpstr>
      <vt:lpstr>          Behavior Campaign </vt:lpstr>
      <vt:lpstr>   Behavior Campaign </vt:lpstr>
      <vt:lpstr>  DON’T LIVE IN 3D</vt:lpstr>
      <vt:lpstr>Activities at Navarro Middle School</vt:lpstr>
      <vt:lpstr>NEW in LCISD-Summer School</vt:lpstr>
      <vt:lpstr>All About Pre-AP </vt:lpstr>
      <vt:lpstr>What is GT/Pre-AP?  </vt:lpstr>
      <vt:lpstr>Q and A:  How will My ChilD be able to take PAP/GT Classes?</vt:lpstr>
      <vt:lpstr>How will I know if my child has been enrolled in PAP classes ?</vt:lpstr>
      <vt:lpstr>Examples of Reasons to Appeal </vt:lpstr>
      <vt:lpstr>Q and A:  What does a “successful AP profile” look like when these students were in elementary school?</vt:lpstr>
      <vt:lpstr>Q and A:  What does a “successful AP profile” look like when these students were in elementary school?</vt:lpstr>
      <vt:lpstr>Q and A:  What about Science and Social Studies? </vt:lpstr>
      <vt:lpstr>When is a child removed  from PAP classes? </vt:lpstr>
      <vt:lpstr>How can you help your child prepare for 6th grade? </vt:lpstr>
      <vt:lpstr>Academic vs Pre-AP Decision</vt:lpstr>
      <vt:lpstr>Characteristics of a successful  Pre AP 6th grader</vt:lpstr>
      <vt:lpstr>Q and A:  How do we make informed decisions?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2016-01-11T15:35:01Z</dcterms:created>
  <dcterms:modified xsi:type="dcterms:W3CDTF">2017-02-21T16:36:05Z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0x010100C2B4DEDF5D63CC49AEFD51F269531151</vt:lpwstr>
  </property>
</Properties>
</file>