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2"/>
  </p:notesMasterIdLst>
  <p:handoutMasterIdLst>
    <p:handoutMasterId r:id="rId53"/>
  </p:handoutMasterIdLst>
  <p:sldIdLst>
    <p:sldId id="333" r:id="rId5"/>
    <p:sldId id="301" r:id="rId6"/>
    <p:sldId id="357" r:id="rId7"/>
    <p:sldId id="303" r:id="rId8"/>
    <p:sldId id="319" r:id="rId9"/>
    <p:sldId id="292" r:id="rId10"/>
    <p:sldId id="354" r:id="rId11"/>
    <p:sldId id="277" r:id="rId12"/>
    <p:sldId id="278" r:id="rId13"/>
    <p:sldId id="355" r:id="rId14"/>
    <p:sldId id="318" r:id="rId15"/>
    <p:sldId id="356" r:id="rId16"/>
    <p:sldId id="330" r:id="rId17"/>
    <p:sldId id="331" r:id="rId18"/>
    <p:sldId id="276" r:id="rId19"/>
    <p:sldId id="352" r:id="rId20"/>
    <p:sldId id="315" r:id="rId21"/>
    <p:sldId id="312" r:id="rId22"/>
    <p:sldId id="320" r:id="rId23"/>
    <p:sldId id="313" r:id="rId24"/>
    <p:sldId id="341" r:id="rId25"/>
    <p:sldId id="316" r:id="rId26"/>
    <p:sldId id="351" r:id="rId27"/>
    <p:sldId id="344" r:id="rId28"/>
    <p:sldId id="345" r:id="rId29"/>
    <p:sldId id="346" r:id="rId30"/>
    <p:sldId id="347" r:id="rId31"/>
    <p:sldId id="348" r:id="rId32"/>
    <p:sldId id="358" r:id="rId33"/>
    <p:sldId id="336" r:id="rId34"/>
    <p:sldId id="307" r:id="rId35"/>
    <p:sldId id="332" r:id="rId36"/>
    <p:sldId id="350" r:id="rId37"/>
    <p:sldId id="289" r:id="rId38"/>
    <p:sldId id="294" r:id="rId39"/>
    <p:sldId id="342" r:id="rId40"/>
    <p:sldId id="296" r:id="rId41"/>
    <p:sldId id="297" r:id="rId42"/>
    <p:sldId id="280" r:id="rId43"/>
    <p:sldId id="281" r:id="rId44"/>
    <p:sldId id="304" r:id="rId45"/>
    <p:sldId id="305" r:id="rId46"/>
    <p:sldId id="286" r:id="rId47"/>
    <p:sldId id="306" r:id="rId48"/>
    <p:sldId id="282" r:id="rId49"/>
    <p:sldId id="338" r:id="rId50"/>
    <p:sldId id="311" r:id="rId51"/>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6404D-FE87-40B1-99EB-D5B35A410578}" v="87" dt="2023-08-23T21:05:06.139"/>
    <p1510:client id="{B76DBE9B-6B48-46EF-A0B3-AB312DB88BF1}" v="55" dt="2023-08-23T21:05:14.025"/>
    <p1510:client id="{F04EA279-B081-454C-9641-2A9024AEE6EA}" v="8" dt="2023-08-23T01:59:42.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dirty="0"/>
            <a:t>Hair:  Clean, well groomed, out of eyes, and non-distracting, natural colored.</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71BA707B-59E1-4650-AB17-9E6B6FB5D19B}" type="pres">
      <dgm:prSet presAssocID="{BC9AF147-5794-4A17-9656-560016821C40}" presName="diagram" presStyleCnt="0">
        <dgm:presLayoutVars>
          <dgm:dir/>
          <dgm:resizeHandles val="exact"/>
        </dgm:presLayoutVars>
      </dgm:prSet>
      <dgm:spPr/>
    </dgm:pt>
    <dgm:pt modelId="{A88C7E42-D73D-4DEA-9169-3342F170ADCB}" type="pres">
      <dgm:prSet presAssocID="{3C160D3D-86BA-4C41-A137-81CE8E86821B}" presName="node" presStyleLbl="node1" presStyleIdx="0" presStyleCnt="5">
        <dgm:presLayoutVars>
          <dgm:bulletEnabled val="1"/>
        </dgm:presLayoutVars>
      </dgm:prSet>
      <dgm:spPr/>
    </dgm:pt>
    <dgm:pt modelId="{E66AF0D3-7594-4512-9413-DBED30C63442}" type="pres">
      <dgm:prSet presAssocID="{833B7DF2-73B5-46DF-9749-E3CE20A536DD}" presName="sibTrans" presStyleCnt="0"/>
      <dgm:spPr/>
    </dgm:pt>
    <dgm:pt modelId="{EE9A8D32-CA9F-4F09-B701-231D1C0838EC}" type="pres">
      <dgm:prSet presAssocID="{D764CB76-4EAF-4219-B2AB-65EB75C6B1DC}" presName="node" presStyleLbl="node1" presStyleIdx="1" presStyleCnt="5">
        <dgm:presLayoutVars>
          <dgm:bulletEnabled val="1"/>
        </dgm:presLayoutVars>
      </dgm:prSet>
      <dgm:spPr/>
    </dgm:pt>
    <dgm:pt modelId="{60E15BB9-AF58-4668-AFAC-A2DC8EA64C23}" type="pres">
      <dgm:prSet presAssocID="{B318F3B4-74B8-4A84-AF3A-FF157D38D2BC}" presName="sibTrans" presStyleCnt="0"/>
      <dgm:spPr/>
    </dgm:pt>
    <dgm:pt modelId="{C06C0569-F330-4470-AD5F-EE69FD4DF08A}" type="pres">
      <dgm:prSet presAssocID="{C6502656-087A-4F16-9AF7-A00F8B4A2715}" presName="node" presStyleLbl="node1" presStyleIdx="2" presStyleCnt="5">
        <dgm:presLayoutVars>
          <dgm:bulletEnabled val="1"/>
        </dgm:presLayoutVars>
      </dgm:prSet>
      <dgm:spPr/>
    </dgm:pt>
    <dgm:pt modelId="{C969A5FA-948B-4ABC-927E-D2A74E96CF1C}" type="pres">
      <dgm:prSet presAssocID="{E7D2ED3A-5FA5-4C3C-9892-F978F4B7CE60}" presName="sibTrans" presStyleCnt="0"/>
      <dgm:spPr/>
    </dgm:pt>
    <dgm:pt modelId="{C3BFD168-0F3A-4FD7-85A3-4B881E80DFD9}" type="pres">
      <dgm:prSet presAssocID="{7F9735A0-421F-45D7-98FF-C5E42D38B485}" presName="node" presStyleLbl="node1" presStyleIdx="3" presStyleCnt="5">
        <dgm:presLayoutVars>
          <dgm:bulletEnabled val="1"/>
        </dgm:presLayoutVars>
      </dgm:prSet>
      <dgm:spPr/>
    </dgm:pt>
    <dgm:pt modelId="{B5EBFDD4-E158-4D4F-96C4-BCA6A771DAD0}" type="pres">
      <dgm:prSet presAssocID="{B1BCFDA3-F2D2-43F3-B529-7E6F9C094E2D}" presName="sibTrans" presStyleCnt="0"/>
      <dgm:spPr/>
    </dgm:pt>
    <dgm:pt modelId="{69EBF762-F9AC-49EF-84BA-71B6744F9BF8}" type="pres">
      <dgm:prSet presAssocID="{DFDBE648-08A0-4DB2-91BF-B65D397272EF}" presName="node" presStyleLbl="node1" presStyleIdx="4" presStyleCnt="5">
        <dgm:presLayoutVars>
          <dgm:bulletEnabled val="1"/>
        </dgm:presLayoutVars>
      </dgm:prSet>
      <dgm:spPr/>
    </dgm:pt>
  </dgm:ptLst>
  <dgm:cxnLst>
    <dgm:cxn modelId="{96E8DA6A-4DC2-4500-B249-9A4B9AEB704A}" srcId="{BC9AF147-5794-4A17-9656-560016821C40}" destId="{7F9735A0-421F-45D7-98FF-C5E42D38B485}" srcOrd="3" destOrd="0" parTransId="{0D11CD34-76CB-4FA6-90FE-15D363C796BB}" sibTransId="{B1BCFDA3-F2D2-43F3-B529-7E6F9C094E2D}"/>
    <dgm:cxn modelId="{8B99717B-6670-4FD5-AC3C-3C3BD487984F}" type="presOf" srcId="{BC9AF147-5794-4A17-9656-560016821C40}" destId="{71BA707B-59E1-4650-AB17-9E6B6FB5D19B}" srcOrd="0" destOrd="0" presId="urn:microsoft.com/office/officeart/2005/8/layout/default"/>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8540A9B6-434D-4C94-8888-1477ECF18897}" type="presOf" srcId="{7F9735A0-421F-45D7-98FF-C5E42D38B485}" destId="{C3BFD168-0F3A-4FD7-85A3-4B881E80DFD9}" srcOrd="0" destOrd="0" presId="urn:microsoft.com/office/officeart/2005/8/layout/default"/>
    <dgm:cxn modelId="{F3E0A9BF-C22C-4B1D-805D-771B4D74C98A}" type="presOf" srcId="{C6502656-087A-4F16-9AF7-A00F8B4A2715}" destId="{C06C0569-F330-4470-AD5F-EE69FD4DF08A}" srcOrd="0" destOrd="0" presId="urn:microsoft.com/office/officeart/2005/8/layout/default"/>
    <dgm:cxn modelId="{DB0B11C0-E453-4E85-B65F-4A519D6CE30B}" type="presOf" srcId="{D764CB76-4EAF-4219-B2AB-65EB75C6B1DC}" destId="{EE9A8D32-CA9F-4F09-B701-231D1C0838EC}" srcOrd="0" destOrd="0" presId="urn:microsoft.com/office/officeart/2005/8/layout/default"/>
    <dgm:cxn modelId="{9E98FDDB-414A-4272-B852-9EE432C60E39}" srcId="{BC9AF147-5794-4A17-9656-560016821C40}" destId="{D764CB76-4EAF-4219-B2AB-65EB75C6B1DC}" srcOrd="1" destOrd="0" parTransId="{7E9FF584-7367-4DFD-BE31-A2FE424C8CBC}" sibTransId="{B318F3B4-74B8-4A84-AF3A-FF157D38D2BC}"/>
    <dgm:cxn modelId="{282770E6-0C11-4CAC-84A9-7FDE23A4705C}" type="presOf" srcId="{3C160D3D-86BA-4C41-A137-81CE8E86821B}" destId="{A88C7E42-D73D-4DEA-9169-3342F170ADCB}" srcOrd="0" destOrd="0" presId="urn:microsoft.com/office/officeart/2005/8/layout/default"/>
    <dgm:cxn modelId="{494630F8-1A59-4533-99F9-B6BF40713B0F}" type="presOf" srcId="{DFDBE648-08A0-4DB2-91BF-B65D397272EF}" destId="{69EBF762-F9AC-49EF-84BA-71B6744F9BF8}" srcOrd="0" destOrd="0" presId="urn:microsoft.com/office/officeart/2005/8/layout/default"/>
    <dgm:cxn modelId="{CE364EF2-509E-434C-BB04-0D77B3F554A3}" type="presParOf" srcId="{71BA707B-59E1-4650-AB17-9E6B6FB5D19B}" destId="{A88C7E42-D73D-4DEA-9169-3342F170ADCB}" srcOrd="0" destOrd="0" presId="urn:microsoft.com/office/officeart/2005/8/layout/default"/>
    <dgm:cxn modelId="{0167A882-A98A-4A84-B3B2-7EC716F42C1F}" type="presParOf" srcId="{71BA707B-59E1-4650-AB17-9E6B6FB5D19B}" destId="{E66AF0D3-7594-4512-9413-DBED30C63442}" srcOrd="1" destOrd="0" presId="urn:microsoft.com/office/officeart/2005/8/layout/default"/>
    <dgm:cxn modelId="{D1FDF9CF-7344-481B-82F7-7BDFC82F21AE}" type="presParOf" srcId="{71BA707B-59E1-4650-AB17-9E6B6FB5D19B}" destId="{EE9A8D32-CA9F-4F09-B701-231D1C0838EC}" srcOrd="2" destOrd="0" presId="urn:microsoft.com/office/officeart/2005/8/layout/default"/>
    <dgm:cxn modelId="{1412157C-B5E2-4359-AC8E-2D76E9311088}" type="presParOf" srcId="{71BA707B-59E1-4650-AB17-9E6B6FB5D19B}" destId="{60E15BB9-AF58-4668-AFAC-A2DC8EA64C23}" srcOrd="3" destOrd="0" presId="urn:microsoft.com/office/officeart/2005/8/layout/default"/>
    <dgm:cxn modelId="{6A9879E1-645C-4242-A475-EB915139995E}" type="presParOf" srcId="{71BA707B-59E1-4650-AB17-9E6B6FB5D19B}" destId="{C06C0569-F330-4470-AD5F-EE69FD4DF08A}" srcOrd="4" destOrd="0" presId="urn:microsoft.com/office/officeart/2005/8/layout/default"/>
    <dgm:cxn modelId="{0B327B26-F7C3-46A8-9013-C133B524FDF5}" type="presParOf" srcId="{71BA707B-59E1-4650-AB17-9E6B6FB5D19B}" destId="{C969A5FA-948B-4ABC-927E-D2A74E96CF1C}" srcOrd="5" destOrd="0" presId="urn:microsoft.com/office/officeart/2005/8/layout/default"/>
    <dgm:cxn modelId="{2A78F669-0D8C-40F0-81C1-ADFFEC878322}" type="presParOf" srcId="{71BA707B-59E1-4650-AB17-9E6B6FB5D19B}" destId="{C3BFD168-0F3A-4FD7-85A3-4B881E80DFD9}" srcOrd="6" destOrd="0" presId="urn:microsoft.com/office/officeart/2005/8/layout/default"/>
    <dgm:cxn modelId="{6CA651CA-E101-42F4-981B-FB23C12299BD}" type="presParOf" srcId="{71BA707B-59E1-4650-AB17-9E6B6FB5D19B}" destId="{B5EBFDD4-E158-4D4F-96C4-BCA6A771DAD0}" srcOrd="7" destOrd="0" presId="urn:microsoft.com/office/officeart/2005/8/layout/default"/>
    <dgm:cxn modelId="{120C74C3-58A4-414F-9EC8-60281DFA2170}" type="presParOf" srcId="{71BA707B-59E1-4650-AB17-9E6B6FB5D19B}" destId="{69EBF762-F9AC-49EF-84BA-71B6744F9BF8}"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Hair:  Clean, well groomed, out of eyes, and non-distracting, natural colored.</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C7E42-D73D-4DEA-9169-3342F170ADCB}">
      <dsp:nvSpPr>
        <dsp:cNvPr id="0" name=""/>
        <dsp:cNvSpPr/>
      </dsp:nvSpPr>
      <dsp:spPr>
        <a:xfrm>
          <a:off x="682836" y="2397"/>
          <a:ext cx="1722909" cy="1033745"/>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Students are picked up at the front ONLY.</a:t>
          </a:r>
        </a:p>
      </dsp:txBody>
      <dsp:txXfrm>
        <a:off x="682836" y="2397"/>
        <a:ext cx="1722909" cy="1033745"/>
      </dsp:txXfrm>
    </dsp:sp>
    <dsp:sp modelId="{EE9A8D32-CA9F-4F09-B701-231D1C0838EC}">
      <dsp:nvSpPr>
        <dsp:cNvPr id="0" name=""/>
        <dsp:cNvSpPr/>
      </dsp:nvSpPr>
      <dsp:spPr>
        <a:xfrm>
          <a:off x="2578036" y="2397"/>
          <a:ext cx="1722909" cy="1033745"/>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lines may be long, so pack your patience and cooperative spirit.</a:t>
          </a:r>
        </a:p>
      </dsp:txBody>
      <dsp:txXfrm>
        <a:off x="2578036" y="2397"/>
        <a:ext cx="1722909" cy="1033745"/>
      </dsp:txXfrm>
    </dsp:sp>
    <dsp:sp modelId="{C06C0569-F330-4470-AD5F-EE69FD4DF08A}">
      <dsp:nvSpPr>
        <dsp:cNvPr id="0" name=""/>
        <dsp:cNvSpPr/>
      </dsp:nvSpPr>
      <dsp:spPr>
        <a:xfrm>
          <a:off x="682836" y="1208433"/>
          <a:ext cx="1722909" cy="1033745"/>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 the safety of the children, you may not park and walk up to get your child. </a:t>
          </a:r>
        </a:p>
      </dsp:txBody>
      <dsp:txXfrm>
        <a:off x="682836" y="1208433"/>
        <a:ext cx="1722909" cy="1033745"/>
      </dsp:txXfrm>
    </dsp:sp>
    <dsp:sp modelId="{C3BFD168-0F3A-4FD7-85A3-4B881E80DFD9}">
      <dsp:nvSpPr>
        <dsp:cNvPr id="0" name=""/>
        <dsp:cNvSpPr/>
      </dsp:nvSpPr>
      <dsp:spPr>
        <a:xfrm>
          <a:off x="2578036" y="1208433"/>
          <a:ext cx="1722909" cy="1033745"/>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Car Tag-display your student number where it can easily be seen</a:t>
          </a:r>
        </a:p>
      </dsp:txBody>
      <dsp:txXfrm>
        <a:off x="2578036" y="1208433"/>
        <a:ext cx="1722909" cy="1033745"/>
      </dsp:txXfrm>
    </dsp:sp>
    <dsp:sp modelId="{69EBF762-F9AC-49EF-84BA-71B6744F9BF8}">
      <dsp:nvSpPr>
        <dsp:cNvPr id="0" name=""/>
        <dsp:cNvSpPr/>
      </dsp:nvSpPr>
      <dsp:spPr>
        <a:xfrm>
          <a:off x="1630436" y="2414470"/>
          <a:ext cx="1722909" cy="1033745"/>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 needs to enter on the passenger side of car </a:t>
          </a:r>
        </a:p>
      </dsp:txBody>
      <dsp:txXfrm>
        <a:off x="1630436" y="2414470"/>
        <a:ext cx="1722909" cy="1033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8" tIns="47494" rIns="94988" bIns="47494" rtlCol="0"/>
          <a:lstStyle>
            <a:lvl1pPr algn="r">
              <a:defRPr sz="1200"/>
            </a:lvl1pPr>
          </a:lstStyle>
          <a:p>
            <a:fld id="{1C482589-CB2F-4003-801D-095B67490E73}" type="datetimeFigureOut">
              <a:rPr lang="en-US"/>
              <a:t>9/6/2023</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8" tIns="47494" rIns="94988" bIns="47494"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8" tIns="47494" rIns="94988" bIns="47494"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8" tIns="47494" rIns="94988" bIns="47494" rtlCol="0"/>
          <a:lstStyle>
            <a:lvl1pPr algn="r">
              <a:defRPr sz="1200"/>
            </a:lvl1pPr>
          </a:lstStyle>
          <a:p>
            <a:fld id="{2A7D4DBF-746C-4C25-853D-8A1CBE8404F4}" type="datetimeFigureOut">
              <a:rPr lang="en-US"/>
              <a:t>9/6/2023</a:t>
            </a:fld>
            <a:endParaRPr/>
          </a:p>
        </p:txBody>
      </p:sp>
      <p:sp>
        <p:nvSpPr>
          <p:cNvPr id="4" name="Slide Image Placeholder 3"/>
          <p:cNvSpPr>
            <a:spLocks noGrp="1" noRot="1" noChangeAspect="1"/>
          </p:cNvSpPr>
          <p:nvPr>
            <p:ph type="sldImg" idx="2"/>
          </p:nvPr>
        </p:nvSpPr>
        <p:spPr>
          <a:xfrm>
            <a:off x="434975" y="709613"/>
            <a:ext cx="6299200" cy="3544887"/>
          </a:xfrm>
          <a:prstGeom prst="rect">
            <a:avLst/>
          </a:prstGeom>
          <a:noFill/>
          <a:ln w="12700">
            <a:solidFill>
              <a:prstClr val="black"/>
            </a:solidFill>
          </a:ln>
        </p:spPr>
        <p:txBody>
          <a:bodyPr vert="horz" lIns="94988" tIns="47494" rIns="94988" bIns="47494"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8" tIns="47494" rIns="94988" bIns="4749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8" tIns="47494" rIns="94988" bIns="47494"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8" tIns="47494" rIns="94988" bIns="47494"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414" name="Google Shape;414;p40: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46</a:t>
            </a:fld>
            <a:endParaRPr lang="en-US"/>
          </a:p>
        </p:txBody>
      </p:sp>
    </p:spTree>
    <p:extLst>
      <p:ext uri="{BB962C8B-B14F-4D97-AF65-F5344CB8AC3E}">
        <p14:creationId xmlns:p14="http://schemas.microsoft.com/office/powerpoint/2010/main" val="12677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6</a:t>
            </a:fld>
            <a:endParaRPr lang="en-US"/>
          </a:p>
        </p:txBody>
      </p:sp>
    </p:spTree>
    <p:extLst>
      <p:ext uri="{BB962C8B-B14F-4D97-AF65-F5344CB8AC3E}">
        <p14:creationId xmlns:p14="http://schemas.microsoft.com/office/powerpoint/2010/main" val="366620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FDC4F-E82B-474C-BCFD-9EEA856ECC4D}" type="slidenum">
              <a:rPr lang="en-US" smtClean="0"/>
              <a:t>7</a:t>
            </a:fld>
            <a:endParaRPr lang="en-US"/>
          </a:p>
        </p:txBody>
      </p:sp>
    </p:spTree>
    <p:extLst>
      <p:ext uri="{BB962C8B-B14F-4D97-AF65-F5344CB8AC3E}">
        <p14:creationId xmlns:p14="http://schemas.microsoft.com/office/powerpoint/2010/main" val="272002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is one of the recommendations indicated in RED to be added  </a:t>
            </a:r>
            <a:endParaRPr lang="en-US" b="0" i="0" u="none" strike="noStrike">
              <a:effectLst/>
            </a:endParaRP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8</a:t>
            </a:fld>
            <a:endParaRPr lang="en-US"/>
          </a:p>
        </p:txBody>
      </p:sp>
    </p:spTree>
    <p:extLst>
      <p:ext uri="{BB962C8B-B14F-4D97-AF65-F5344CB8AC3E}">
        <p14:creationId xmlns:p14="http://schemas.microsoft.com/office/powerpoint/2010/main" val="27020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r>
              <a:rPr lang="en-US" b="1" i="0" u="none" strike="noStrike">
                <a:effectLst/>
              </a:rPr>
              <a:t>Click Twice </a:t>
            </a:r>
            <a:r>
              <a:rPr lang="en-US" b="0" i="0" u="none" strike="noStrike">
                <a:effectLst/>
              </a:rPr>
              <a:t>This next slide is a list of additional updates that we are recommending since the May meeting.  </a:t>
            </a:r>
          </a:p>
          <a:p>
            <a:pPr marL="0" indent="0">
              <a:buFont typeface="Arial" panose="020B0604020202020204" pitchFamily="34" charset="0"/>
              <a:buNone/>
            </a:pPr>
            <a:endParaRPr lang="en-US" b="0" i="0" u="none" strike="noStrike">
              <a:effectLst/>
            </a:endParaRPr>
          </a:p>
          <a:p>
            <a:pPr marL="0" indent="0">
              <a:buFont typeface="Arial" panose="020B0604020202020204" pitchFamily="34" charset="0"/>
              <a:buNone/>
            </a:pPr>
            <a:endParaRPr lang="en-US" b="0" i="0" u="none" strike="noStrike">
              <a:effectLst/>
            </a:endParaRPr>
          </a:p>
          <a:p>
            <a:pPr marL="0" lvl="0" indent="0">
              <a:buFont typeface="Arial,Sans-Serif" panose="020B0604020202020204" pitchFamily="34" charset="0"/>
              <a:buNone/>
            </a:pPr>
            <a:endParaRPr lang="en-US" b="0" i="0" u="none" strike="noStrike">
              <a:effectLst/>
            </a:endParaRPr>
          </a:p>
        </p:txBody>
      </p:sp>
      <p:sp>
        <p:nvSpPr>
          <p:cNvPr id="4" name="Slide Number Placeholder 3"/>
          <p:cNvSpPr>
            <a:spLocks noGrp="1"/>
          </p:cNvSpPr>
          <p:nvPr>
            <p:ph type="sldNum" sz="quarter" idx="5"/>
          </p:nvPr>
        </p:nvSpPr>
        <p:spPr/>
        <p:txBody>
          <a:bodyPr/>
          <a:lstStyle/>
          <a:p>
            <a:fld id="{C1FFDC4F-E82B-474C-BCFD-9EEA856ECC4D}" type="slidenum">
              <a:rPr lang="en-US" smtClean="0"/>
              <a:t>9</a:t>
            </a:fld>
            <a:endParaRPr lang="en-US"/>
          </a:p>
        </p:txBody>
      </p:sp>
    </p:spTree>
    <p:extLst>
      <p:ext uri="{BB962C8B-B14F-4D97-AF65-F5344CB8AC3E}">
        <p14:creationId xmlns:p14="http://schemas.microsoft.com/office/powerpoint/2010/main" val="20226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72" tIns="47473" rIns="94972" bIns="47473" anchor="t" anchorCtr="0">
            <a:noAutofit/>
          </a:bodyPr>
          <a:lstStyle/>
          <a:p>
            <a:endParaRPr lang="en-US"/>
          </a:p>
        </p:txBody>
      </p:sp>
      <p:sp>
        <p:nvSpPr>
          <p:cNvPr id="364" name="Google Shape;364;p32:notes"/>
          <p:cNvSpPr>
            <a:spLocks noGrp="1" noRot="1" noChangeAspect="1"/>
          </p:cNvSpPr>
          <p:nvPr>
            <p:ph type="sldImg" idx="2"/>
          </p:nvPr>
        </p:nvSpPr>
        <p:spPr>
          <a:xfrm>
            <a:off x="434975" y="709613"/>
            <a:ext cx="6299200" cy="35448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31</a:t>
            </a:fld>
            <a:endParaRPr lang="en-US"/>
          </a:p>
        </p:txBody>
      </p:sp>
    </p:spTree>
    <p:extLst>
      <p:ext uri="{BB962C8B-B14F-4D97-AF65-F5344CB8AC3E}">
        <p14:creationId xmlns:p14="http://schemas.microsoft.com/office/powerpoint/2010/main" val="232446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41</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44</a:t>
            </a:fld>
            <a:endParaRPr lang="en-US"/>
          </a:p>
        </p:txBody>
      </p:sp>
    </p:spTree>
    <p:extLst>
      <p:ext uri="{BB962C8B-B14F-4D97-AF65-F5344CB8AC3E}">
        <p14:creationId xmlns:p14="http://schemas.microsoft.com/office/powerpoint/2010/main" val="180958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9/6/2023</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9/6/2023</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www.schoolcaf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7.jpeg"/><Relationship Id="rId9" Type="http://schemas.microsoft.com/office/2007/relationships/diagramDrawing" Target="../diagrams/drawing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a:t>Welcome to dickinson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a:bodyPr>
          <a:lstStyle/>
          <a:p>
            <a:r>
              <a:rPr lang="en-US" b="1"/>
              <a:t>2023-2024 </a:t>
            </a:r>
          </a:p>
        </p:txBody>
      </p:sp>
      <p:cxnSp>
        <p:nvCxnSpPr>
          <p:cNvPr id="58" name="Straight Connector 57">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0" name="Group 59">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61" name="Rectangle 60">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text and animals&#10;&#10;Description automatically generated">
            <a:extLst>
              <a:ext uri="{FF2B5EF4-FFF2-40B4-BE49-F238E27FC236}">
                <a16:creationId xmlns:a16="http://schemas.microsoft.com/office/drawing/2014/main" id="{2A4E7C2D-E31A-70EF-3BA3-89FDF1B1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628937"/>
            <a:ext cx="2798374" cy="2840988"/>
          </a:xfrm>
          <a:prstGeom prst="rect">
            <a:avLst/>
          </a:prstGeom>
        </p:spPr>
      </p:pic>
      <p:pic>
        <p:nvPicPr>
          <p:cNvPr id="66" name="Picture 65">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8" name="Straight Connector 67">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50" name="Picture 2" descr="Can Smartwatches Replace Phones? - I Tried for 7 Days - YouTube">
            <a:extLst>
              <a:ext uri="{FF2B5EF4-FFF2-40B4-BE49-F238E27FC236}">
                <a16:creationId xmlns:a16="http://schemas.microsoft.com/office/drawing/2014/main" id="{CFA86B35-1DC6-AB73-78A0-E129A6843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21" r="-1" b="9957"/>
          <a:stretch/>
        </p:blipFill>
        <p:spPr bwMode="auto">
          <a:xfrm>
            <a:off x="1" y="10"/>
            <a:ext cx="1218852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5771" y="3064931"/>
            <a:ext cx="8293054"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B36DD-64F5-1C1E-DAFD-B24F3A2679F7}"/>
              </a:ext>
            </a:extLst>
          </p:cNvPr>
          <p:cNvSpPr>
            <a:spLocks noGrp="1"/>
          </p:cNvSpPr>
          <p:nvPr>
            <p:ph type="ctrTitle"/>
          </p:nvPr>
        </p:nvSpPr>
        <p:spPr>
          <a:xfrm>
            <a:off x="4064452" y="3236470"/>
            <a:ext cx="6830720" cy="1252601"/>
          </a:xfrm>
        </p:spPr>
        <p:txBody>
          <a:bodyPr>
            <a:normAutofit/>
          </a:bodyPr>
          <a:lstStyle/>
          <a:p>
            <a:r>
              <a:rPr lang="en-US" sz="2800">
                <a:solidFill>
                  <a:srgbClr val="FFFFFE"/>
                </a:solidFill>
              </a:rPr>
              <a:t>Please keep cell phones and smart watches in backpacks turned off. </a:t>
            </a:r>
          </a:p>
        </p:txBody>
      </p:sp>
      <p:sp>
        <p:nvSpPr>
          <p:cNvPr id="3" name="Subtitle 2">
            <a:extLst>
              <a:ext uri="{FF2B5EF4-FFF2-40B4-BE49-F238E27FC236}">
                <a16:creationId xmlns:a16="http://schemas.microsoft.com/office/drawing/2014/main" id="{3AF72C25-376E-C57D-75F1-0184890CF46F}"/>
              </a:ext>
            </a:extLst>
          </p:cNvPr>
          <p:cNvSpPr>
            <a:spLocks noGrp="1"/>
          </p:cNvSpPr>
          <p:nvPr>
            <p:ph type="subTitle" idx="1"/>
          </p:nvPr>
        </p:nvSpPr>
        <p:spPr>
          <a:xfrm>
            <a:off x="4064452" y="4669144"/>
            <a:ext cx="6830719" cy="716529"/>
          </a:xfrm>
        </p:spPr>
        <p:txBody>
          <a:bodyPr>
            <a:normAutofit/>
          </a:bodyPr>
          <a:lstStyle/>
          <a:p>
            <a:pPr>
              <a:lnSpc>
                <a:spcPct val="110000"/>
              </a:lnSpc>
            </a:pPr>
            <a:r>
              <a:rPr lang="en-US" sz="1600" b="0" i="0">
                <a:solidFill>
                  <a:srgbClr val="FFFFFE"/>
                </a:solidFill>
                <a:effectLst/>
                <a:latin typeface="Saira"/>
              </a:rPr>
              <a:t>“Technology will never replace great teachers, but in the hands of great teachers, it’s transformational.” – George Couros</a:t>
            </a:r>
            <a:endParaRPr lang="en-US" sz="1600">
              <a:solidFill>
                <a:srgbClr val="FFFFFE"/>
              </a:solidFill>
            </a:endParaRPr>
          </a:p>
        </p:txBody>
      </p:sp>
      <p:cxnSp>
        <p:nvCxnSpPr>
          <p:cNvPr id="2057" name="Straight Connector 2056">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450" y="4666480"/>
            <a:ext cx="6830719" cy="0"/>
          </a:xfrm>
          <a:prstGeom prst="line">
            <a:avLst/>
          </a:prstGeom>
          <a:ln w="31750">
            <a:solidFill>
              <a:srgbClr val="E930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4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78699" y="1474969"/>
            <a:ext cx="2852535" cy="3151679"/>
          </a:xfrm>
        </p:spPr>
        <p:txBody>
          <a:bodyPr vert="horz" lIns="91440" tIns="45720" rIns="91440" bIns="45720" rtlCol="0" anchor="ctr">
            <a:normAutofit/>
          </a:bodyPr>
          <a:lstStyle/>
          <a:p>
            <a:pPr defTabSz="914400"/>
            <a:r>
              <a:rPr lang="en-US" sz="3000"/>
              <a:t>Dickinson's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82" name="Rectangle 3078">
            <a:extLst>
              <a:ext uri="{FF2B5EF4-FFF2-40B4-BE49-F238E27FC236}">
                <a16:creationId xmlns:a16="http://schemas.microsoft.com/office/drawing/2014/main" id="{C7157C7B-5BD6-404A-9073-673C1198E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0">
            <a:extLst>
              <a:ext uri="{FF2B5EF4-FFF2-40B4-BE49-F238E27FC236}">
                <a16:creationId xmlns:a16="http://schemas.microsoft.com/office/drawing/2014/main" id="{244BC347-8964-476D-89D3-92BAE6D56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3086" name="Straight Connector 3082">
            <a:extLst>
              <a:ext uri="{FF2B5EF4-FFF2-40B4-BE49-F238E27FC236}">
                <a16:creationId xmlns:a16="http://schemas.microsoft.com/office/drawing/2014/main" id="{A528BB2E-BE2B-416D-A6B3-28D6574248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4183161"/>
            <a:ext cx="32712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9A1F845-8437-6D6F-69A1-8E9D67A6BDF2}"/>
              </a:ext>
            </a:extLst>
          </p:cNvPr>
          <p:cNvSpPr>
            <a:spLocks noGrp="1"/>
          </p:cNvSpPr>
          <p:nvPr>
            <p:ph type="title"/>
          </p:nvPr>
        </p:nvSpPr>
        <p:spPr>
          <a:xfrm>
            <a:off x="1451202" y="2082800"/>
            <a:ext cx="3271242" cy="2085578"/>
          </a:xfrm>
        </p:spPr>
        <p:txBody>
          <a:bodyPr anchor="b">
            <a:normAutofit/>
          </a:bodyPr>
          <a:lstStyle/>
          <a:p>
            <a:r>
              <a:rPr lang="en-US"/>
              <a:t>Ron Clark House System</a:t>
            </a:r>
          </a:p>
        </p:txBody>
      </p:sp>
      <p:sp>
        <p:nvSpPr>
          <p:cNvPr id="3" name="Content Placeholder 2">
            <a:extLst>
              <a:ext uri="{FF2B5EF4-FFF2-40B4-BE49-F238E27FC236}">
                <a16:creationId xmlns:a16="http://schemas.microsoft.com/office/drawing/2014/main" id="{898C62BD-5F16-B8DB-B283-DEB3AEA5E762}"/>
              </a:ext>
            </a:extLst>
          </p:cNvPr>
          <p:cNvSpPr>
            <a:spLocks noGrp="1"/>
          </p:cNvSpPr>
          <p:nvPr>
            <p:ph idx="1"/>
          </p:nvPr>
        </p:nvSpPr>
        <p:spPr>
          <a:xfrm>
            <a:off x="5038910" y="798974"/>
            <a:ext cx="6013065" cy="2544048"/>
          </a:xfrm>
        </p:spPr>
        <p:txBody>
          <a:bodyPr>
            <a:normAutofit/>
          </a:bodyPr>
          <a:lstStyle/>
          <a:p>
            <a:pPr marL="227965" indent="-227965">
              <a:lnSpc>
                <a:spcPct val="110000"/>
              </a:lnSpc>
            </a:pPr>
            <a:r>
              <a:rPr lang="en-US" sz="1400"/>
              <a:t>This school year we will sort our students and staff into four different houses. They will remain in the same house throughout their elementary school experience. The goal is to build community within the school.</a:t>
            </a:r>
            <a:endParaRPr lang="en-US"/>
          </a:p>
          <a:p>
            <a:pPr marL="227965" indent="-227965">
              <a:lnSpc>
                <a:spcPct val="110000"/>
              </a:lnSpc>
            </a:pPr>
            <a:r>
              <a:rPr lang="en-US" sz="1400"/>
              <a:t>Each nine weeks we will have a school pep rally to celebrate good character and review high expectations for learning. At the pep rally, we will share who the winning house is for the nine weeks. PTO will be sponsoring the shirts this first year. </a:t>
            </a:r>
          </a:p>
          <a:p>
            <a:pPr marL="227965" indent="-227965">
              <a:lnSpc>
                <a:spcPct val="110000"/>
              </a:lnSpc>
            </a:pPr>
            <a:r>
              <a:rPr lang="en-US" sz="1400"/>
              <a:t>Our first House Pep Rally will be on October 4</a:t>
            </a:r>
            <a:r>
              <a:rPr lang="en-US" sz="1400" baseline="30000"/>
              <a:t>th</a:t>
            </a:r>
            <a:r>
              <a:rPr lang="en-US" sz="1400"/>
              <a:t>. Parents will be able to participate through Facebook Live.</a:t>
            </a:r>
          </a:p>
          <a:p>
            <a:pPr marL="227965" indent="-227965">
              <a:lnSpc>
                <a:spcPct val="110000"/>
              </a:lnSpc>
            </a:pPr>
            <a:endParaRPr lang="en-US" sz="1400"/>
          </a:p>
        </p:txBody>
      </p:sp>
      <p:pic>
        <p:nvPicPr>
          <p:cNvPr id="3074" name="Picture 2" descr="Houses - Billings Public Schools">
            <a:extLst>
              <a:ext uri="{FF2B5EF4-FFF2-40B4-BE49-F238E27FC236}">
                <a16:creationId xmlns:a16="http://schemas.microsoft.com/office/drawing/2014/main" id="{FD64345F-5654-B705-B373-63F46C6C82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0655" y="3771719"/>
            <a:ext cx="6011320" cy="15929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3084">
            <a:extLst>
              <a:ext uri="{FF2B5EF4-FFF2-40B4-BE49-F238E27FC236}">
                <a16:creationId xmlns:a16="http://schemas.microsoft.com/office/drawing/2014/main" id="{5970D13F-8358-42A9-9237-91B5B4DDA4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090" name="Straight Connector 3086">
            <a:extLst>
              <a:ext uri="{FF2B5EF4-FFF2-40B4-BE49-F238E27FC236}">
                <a16:creationId xmlns:a16="http://schemas.microsoft.com/office/drawing/2014/main" id="{06BFB317-A03A-48CB-B03E-4504961FA0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50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5637212" y="685800"/>
            <a:ext cx="6324600" cy="1151965"/>
          </a:xfrm>
        </p:spPr>
        <p:txBody>
          <a:bodyPr vert="horz" lIns="91440" tIns="45720" rIns="91440" bIns="45720" rtlCol="0" anchor="ctr">
            <a:normAutofit/>
          </a:bodyPr>
          <a:lstStyle/>
          <a:p>
            <a:pPr defTabSz="914400"/>
            <a:r>
              <a:rPr lang="en-US" sz="3700">
                <a:solidFill>
                  <a:srgbClr val="0070C0"/>
                </a:solidFill>
                <a:latin typeface="Amasis MT Pro Black" panose="02040A04050005020304" pitchFamily="18" charset="0"/>
              </a:rPr>
              <a:t>Classroom Rewards</a:t>
            </a:r>
          </a:p>
        </p:txBody>
      </p:sp>
      <p:sp>
        <p:nvSpPr>
          <p:cNvPr id="3" name="TextBox 2">
            <a:extLst>
              <a:ext uri="{FF2B5EF4-FFF2-40B4-BE49-F238E27FC236}">
                <a16:creationId xmlns:a16="http://schemas.microsoft.com/office/drawing/2014/main" id="{2DD9E583-94BD-4DCA-8A65-DDDF0BA0B384}"/>
              </a:ext>
            </a:extLst>
          </p:cNvPr>
          <p:cNvSpPr txBox="1"/>
          <p:nvPr/>
        </p:nvSpPr>
        <p:spPr>
          <a:xfrm>
            <a:off x="5865812" y="2514600"/>
            <a:ext cx="5213983" cy="2628738"/>
          </a:xfrm>
          <a:prstGeom prst="rect">
            <a:avLst/>
          </a:prstGeom>
        </p:spPr>
        <p:txBody>
          <a:bodyPr vert="horz" lIns="91440" tIns="45720" rIns="91440" bIns="45720" rtlCol="0" anchor="t">
            <a:normAutofit/>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Dolphin Dollar</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Tickets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Dojo points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Marble Jars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dirty="0"/>
              <a:t>9 Weeks Celebration </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152400"/>
            <a:ext cx="9598696" cy="1303867"/>
          </a:xfrm>
        </p:spPr>
        <p:txBody>
          <a:bodyPr vert="horz" lIns="91440" tIns="45720" rIns="91440" bIns="45720" rtlCol="0" anchor="ctr">
            <a:normAutofit/>
          </a:bodyPr>
          <a:lstStyle/>
          <a:p>
            <a:pPr defTabSz="457200"/>
            <a:r>
              <a:rPr lang="en-US" sz="4400" dirty="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4"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Arial Rounded MT Bold" panose="020F0704030504030204" pitchFamily="34" charset="0"/>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Signing on Behavior Chart in Daily Folder</a:t>
            </a:r>
          </a:p>
          <a:p>
            <a:pPr marL="914400" lvl="1" indent="-457200">
              <a:spcBef>
                <a:spcPct val="20000"/>
              </a:spcBef>
              <a:spcAft>
                <a:spcPts val="600"/>
              </a:spcAft>
              <a:buClr>
                <a:schemeClr val="accent1"/>
              </a:buClr>
              <a:buSzPct val="115000"/>
              <a:buFont typeface="+mj-lt"/>
              <a:buAutoNum type="arabicPeriod"/>
            </a:pPr>
            <a:r>
              <a:rPr lang="en-US" sz="2400" dirty="0">
                <a:solidFill>
                  <a:schemeClr val="tx1">
                    <a:lumMod val="85000"/>
                    <a:lumOff val="15000"/>
                  </a:schemeClr>
                </a:solidFill>
                <a:latin typeface="Arial Rounded MT Bold" panose="020F0704030504030204" pitchFamily="34" charset="0"/>
                <a:cs typeface="Ideal Sans Medium" pitchFamily="50" charset="0"/>
              </a:rPr>
              <a:t>Note on back of Behavior Chart, email home, or phone call if needed</a:t>
            </a:r>
          </a:p>
          <a:p>
            <a:pPr marL="285750" indent="-28575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8012" y="1318800"/>
            <a:ext cx="10896600" cy="4495800"/>
          </a:xfrm>
        </p:spPr>
        <p:txBody>
          <a:bodyPr spcFirstLastPara="1" vert="horz" wrap="square" lIns="91440" tIns="45720" rIns="91440" bIns="45720" rtlCol="0" anchor="t" anchorCtr="0">
            <a:normAutofit fontScale="92500" lnSpcReduction="10000"/>
          </a:bodyPr>
          <a:lstStyle/>
          <a:p>
            <a:pPr marL="227965" indent="-227965" eaLnBrk="1" hangingPunct="1">
              <a:defRPr/>
            </a:pPr>
            <a:r>
              <a:rPr lang="en-US" altLang="en-US" sz="2400">
                <a:latin typeface="Arial Rounded MT Bold" panose="020F0704030504030204" pitchFamily="34" charset="0"/>
                <a:cs typeface="Ideal Sans Medium" pitchFamily="50" charset="0"/>
              </a:rPr>
              <a:t>Math, Science, and Social Studies:</a:t>
            </a:r>
            <a:endParaRPr lang="en-US"/>
          </a:p>
          <a:p>
            <a:pPr marL="685165" lvl="1" indent="-227965">
              <a:defRPr/>
            </a:pPr>
            <a:r>
              <a:rPr lang="en-US" altLang="en-US" sz="2000">
                <a:solidFill>
                  <a:srgbClr val="C00000"/>
                </a:solidFill>
                <a:latin typeface="Arial Rounded MT Bold"/>
                <a:cs typeface="Ideal Sans Medium" pitchFamily="50" charset="0"/>
              </a:rPr>
              <a:t>Math: 9 grades (7 minors and 2 majors)</a:t>
            </a:r>
          </a:p>
          <a:p>
            <a:pPr marL="685165" lvl="1" indent="-227965">
              <a:defRPr/>
            </a:pPr>
            <a:r>
              <a:rPr lang="en-US" altLang="en-US" sz="2000">
                <a:solidFill>
                  <a:srgbClr val="C00000"/>
                </a:solidFill>
                <a:latin typeface="Arial Rounded MT Bold"/>
                <a:cs typeface="Ideal Sans Medium" pitchFamily="50" charset="0"/>
              </a:rPr>
              <a:t>Science: 7 grades (5 minor and 2 majors)</a:t>
            </a:r>
            <a:endParaRPr lang="en-US">
              <a:solidFill>
                <a:srgbClr val="000000"/>
              </a:solidFill>
              <a:latin typeface="Arial Rounded MT Bold"/>
              <a:cs typeface="Ideal Sans Medium" pitchFamily="50" charset="0"/>
            </a:endParaRPr>
          </a:p>
          <a:p>
            <a:pPr marL="685165" lvl="1" indent="-227965">
              <a:defRPr/>
            </a:pPr>
            <a:r>
              <a:rPr lang="en-US" altLang="en-US" sz="2000">
                <a:solidFill>
                  <a:srgbClr val="C00000"/>
                </a:solidFill>
                <a:latin typeface="Arial Rounded MT Bold"/>
                <a:cs typeface="Ideal Sans Medium" pitchFamily="50" charset="0"/>
              </a:rPr>
              <a:t>Social Studies: 7 grades (5 minor and 2 majors)</a:t>
            </a:r>
          </a:p>
          <a:p>
            <a:pPr marL="227965" indent="-227965">
              <a:defRPr/>
            </a:pPr>
            <a:r>
              <a:rPr lang="en-US" altLang="en-US" sz="2400">
                <a:latin typeface="Arial Rounded MT Bold"/>
                <a:cs typeface="Ideal Sans Medium" pitchFamily="50" charset="0"/>
              </a:rPr>
              <a:t>Reading &amp; Language Arts:</a:t>
            </a:r>
            <a:endParaRPr lang="en-US"/>
          </a:p>
          <a:p>
            <a:pPr marL="685165" lvl="1" indent="-227965">
              <a:defRPr/>
            </a:pPr>
            <a:r>
              <a:rPr lang="en-US" altLang="en-US" sz="2000">
                <a:solidFill>
                  <a:srgbClr val="C00000"/>
                </a:solidFill>
                <a:latin typeface="Arial Rounded MT Bold"/>
                <a:cs typeface="Ideal Sans Medium" pitchFamily="50" charset="0"/>
              </a:rPr>
              <a:t>minimum of 9 grades (7 minor and 2 major)</a:t>
            </a:r>
          </a:p>
          <a:p>
            <a:pPr marL="227965" indent="-227965">
              <a:defRPr/>
            </a:pPr>
            <a:endParaRPr lang="en-US" altLang="en-US" sz="2400">
              <a:latin typeface="Ideal Sans Medium" pitchFamily="50" charset="0"/>
              <a:cs typeface="Ideal Sans Medium" pitchFamily="50" charset="0"/>
            </a:endParaRPr>
          </a:p>
          <a:p>
            <a:pPr marL="227965" indent="-227965">
              <a:defRPr/>
            </a:pPr>
            <a:r>
              <a:rPr lang="en-US" altLang="en-US" sz="2400">
                <a:latin typeface="Arial Rounded MT Bold" panose="020F0704030504030204" pitchFamily="34" charset="0"/>
                <a:cs typeface="Ideal Sans Medium" pitchFamily="50" charset="0"/>
              </a:rPr>
              <a:t>Go to </a:t>
            </a:r>
            <a:r>
              <a:rPr lang="en-US" altLang="en-US" sz="2400">
                <a:solidFill>
                  <a:srgbClr val="FF0000"/>
                </a:solidFill>
                <a:latin typeface="Arial Rounded MT Bold" panose="020F0704030504030204" pitchFamily="34" charset="0"/>
                <a:cs typeface="Ideal Sans Medium" pitchFamily="50" charset="0"/>
              </a:rPr>
              <a:t>LCISD.org. </a:t>
            </a:r>
            <a:r>
              <a:rPr lang="en-US" altLang="en-US" sz="2400">
                <a:latin typeface="Arial Rounded MT Bold" panose="020F0704030504030204" pitchFamily="34" charset="0"/>
                <a:cs typeface="Ideal Sans Medium" pitchFamily="50" charset="0"/>
              </a:rPr>
              <a:t>Click </a:t>
            </a:r>
            <a:r>
              <a:rPr lang="en-US" altLang="en-US" sz="2400">
                <a:solidFill>
                  <a:srgbClr val="FF0000"/>
                </a:solidFill>
                <a:latin typeface="Arial Rounded MT Bold" panose="020F0704030504030204" pitchFamily="34" charset="0"/>
                <a:cs typeface="Ideal Sans Medium" pitchFamily="50" charset="0"/>
              </a:rPr>
              <a:t>“</a:t>
            </a:r>
            <a:r>
              <a:rPr lang="en-US" altLang="en-US" sz="2400">
                <a:solidFill>
                  <a:srgbClr val="FF0000"/>
                </a:solidFill>
                <a:latin typeface="Arial Rounded MT Bold" panose="020F0704030504030204" pitchFamily="34" charset="0"/>
                <a:cs typeface="Ideal Sans Medium" pitchFamily="50" charset="0"/>
                <a:hlinkClick r:id="rId2"/>
              </a:rPr>
              <a:t>Family Access</a:t>
            </a:r>
            <a:r>
              <a:rPr lang="en-US" altLang="en-US" sz="2400">
                <a:solidFill>
                  <a:srgbClr val="FF0000"/>
                </a:solidFill>
                <a:latin typeface="Arial Rounded MT Bold" panose="020F0704030504030204" pitchFamily="34" charset="0"/>
                <a:cs typeface="Ideal Sans Medium" pitchFamily="50" charset="0"/>
              </a:rPr>
              <a:t>” </a:t>
            </a:r>
            <a:r>
              <a:rPr lang="en-US" altLang="en-US" sz="2400">
                <a:latin typeface="Arial Rounded MT Bold" panose="020F0704030504030204" pitchFamily="34" charset="0"/>
                <a:cs typeface="Ideal Sans Medium" pitchFamily="50" charset="0"/>
              </a:rPr>
              <a:t>to view your child’s grades at any time through </a:t>
            </a:r>
            <a:r>
              <a:rPr lang="en-US" altLang="en-US" sz="2400">
                <a:solidFill>
                  <a:srgbClr val="FF0000"/>
                </a:solidFill>
                <a:latin typeface="Arial Rounded MT Bold" panose="020F0704030504030204" pitchFamily="34" charset="0"/>
                <a:cs typeface="Ideal Sans Medium" pitchFamily="50" charset="0"/>
              </a:rPr>
              <a:t>Skyward</a:t>
            </a:r>
            <a:r>
              <a:rPr lang="en-US" altLang="en-US" sz="2400">
                <a:latin typeface="Arial Rounded MT Bold" panose="020F0704030504030204" pitchFamily="34" charset="0"/>
                <a:cs typeface="Ideal Sans Medium" pitchFamily="50" charset="0"/>
              </a:rPr>
              <a:t>. </a:t>
            </a:r>
          </a:p>
          <a:p>
            <a:pPr marL="685165" lvl="1" indent="-227965">
              <a:defRPr/>
            </a:pPr>
            <a:r>
              <a:rPr lang="en-US" altLang="en-US" sz="2000">
                <a:latin typeface="Arial Rounded MT Bold" panose="020F0704030504030204" pitchFamily="34" charset="0"/>
                <a:cs typeface="Ideal Sans Medium" pitchFamily="50" charset="0"/>
              </a:rPr>
              <a:t>You can also adjust your settings to get daily/weekly grade alerts on skyward.</a:t>
            </a:r>
          </a:p>
          <a:p>
            <a:pPr marL="227965" indent="-227965" eaLnBrk="1" hangingPunct="1">
              <a:defRPr/>
            </a:pPr>
            <a:endParaRPr lang="en-US" altLang="en-US">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B376A39-154E-4672-B6EA-EA77F28CF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F330F7-B3EC-45B3-A3B9-8B43F6EE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9A87C93-BB95-37B4-1395-277546A1AF71}"/>
              </a:ext>
            </a:extLst>
          </p:cNvPr>
          <p:cNvSpPr>
            <a:spLocks noGrp="1"/>
          </p:cNvSpPr>
          <p:nvPr>
            <p:ph type="ctrTitle"/>
          </p:nvPr>
        </p:nvSpPr>
        <p:spPr>
          <a:xfrm>
            <a:off x="5192105" y="964769"/>
            <a:ext cx="5523866" cy="2376915"/>
          </a:xfrm>
        </p:spPr>
        <p:txBody>
          <a:bodyPr>
            <a:normAutofit/>
          </a:bodyPr>
          <a:lstStyle/>
          <a:p>
            <a:r>
              <a:rPr lang="en-US" sz="5300"/>
              <a:t>Cheating</a:t>
            </a:r>
            <a:br>
              <a:rPr lang="en-US" sz="5300"/>
            </a:br>
            <a:endParaRPr lang="en-US" sz="5300"/>
          </a:p>
        </p:txBody>
      </p:sp>
      <p:sp>
        <p:nvSpPr>
          <p:cNvPr id="3" name="Subtitle 2">
            <a:extLst>
              <a:ext uri="{FF2B5EF4-FFF2-40B4-BE49-F238E27FC236}">
                <a16:creationId xmlns:a16="http://schemas.microsoft.com/office/drawing/2014/main" id="{47325FA0-34E0-0F89-337E-52B32B605A3A}"/>
              </a:ext>
            </a:extLst>
          </p:cNvPr>
          <p:cNvSpPr>
            <a:spLocks noGrp="1"/>
          </p:cNvSpPr>
          <p:nvPr>
            <p:ph type="subTitle" idx="1"/>
          </p:nvPr>
        </p:nvSpPr>
        <p:spPr>
          <a:xfrm>
            <a:off x="5192105" y="3529159"/>
            <a:ext cx="5529479" cy="1612688"/>
          </a:xfrm>
        </p:spPr>
        <p:txBody>
          <a:bodyPr>
            <a:normAutofit/>
          </a:bodyPr>
          <a:lstStyle/>
          <a:p>
            <a:r>
              <a:rPr lang="en-US" sz="1700"/>
              <a:t>A student will receive a </a:t>
            </a:r>
            <a:r>
              <a:rPr lang="en-US" sz="1700" b="1"/>
              <a:t>zero</a:t>
            </a:r>
            <a:r>
              <a:rPr lang="en-US" sz="1700"/>
              <a:t> if caught cheating on an assignment. If a major assignment, they will have the opportunity to reassess with the highest grade being a 70.</a:t>
            </a:r>
          </a:p>
        </p:txBody>
      </p:sp>
      <p:grpSp>
        <p:nvGrpSpPr>
          <p:cNvPr id="1035" name="Group 1034">
            <a:extLst>
              <a:ext uri="{FF2B5EF4-FFF2-40B4-BE49-F238E27FC236}">
                <a16:creationId xmlns:a16="http://schemas.microsoft.com/office/drawing/2014/main" id="{1B59C93E-408B-4A18-8823-245025D182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632239" y="482171"/>
            <a:chExt cx="4074533" cy="5149101"/>
          </a:xfrm>
        </p:grpSpPr>
        <p:sp>
          <p:nvSpPr>
            <p:cNvPr id="1036" name="Rectangle 1035">
              <a:extLst>
                <a:ext uri="{FF2B5EF4-FFF2-40B4-BE49-F238E27FC236}">
                  <a16:creationId xmlns:a16="http://schemas.microsoft.com/office/drawing/2014/main" id="{BD194DF9-E912-48FF-90D3-E9D8E6454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99F5B9F-C71E-4714-9F21-74DCC4D34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B16E59B7-2693-428B-87AD-D8A76E725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431" y="977099"/>
            <a:ext cx="3115401"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erils of Standardized Testing: 6 Ways It Harms Learning | InformED">
            <a:extLst>
              <a:ext uri="{FF2B5EF4-FFF2-40B4-BE49-F238E27FC236}">
                <a16:creationId xmlns:a16="http://schemas.microsoft.com/office/drawing/2014/main" id="{CAF7F8E1-7539-8F08-DB52-C1C7E7BDBD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7253" y="1116345"/>
            <a:ext cx="2725651" cy="386617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Straight Connector 1040">
            <a:extLst>
              <a:ext uri="{FF2B5EF4-FFF2-40B4-BE49-F238E27FC236}">
                <a16:creationId xmlns:a16="http://schemas.microsoft.com/office/drawing/2014/main" id="{D89CA9A2-D0CB-48A6-B2ED-03C3EB3A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2106"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3" name="Picture 1042">
            <a:extLst>
              <a:ext uri="{FF2B5EF4-FFF2-40B4-BE49-F238E27FC236}">
                <a16:creationId xmlns:a16="http://schemas.microsoft.com/office/drawing/2014/main" id="{8E11A2E1-5E39-4080-93B8-4811FE13D4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45" name="Straight Connector 1044">
            <a:extLst>
              <a:ext uri="{FF2B5EF4-FFF2-40B4-BE49-F238E27FC236}">
                <a16:creationId xmlns:a16="http://schemas.microsoft.com/office/drawing/2014/main" id="{5A8467B7-9FAF-47EC-A36A-76A9020A5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7012"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79412" y="2209800"/>
            <a:ext cx="11049000" cy="3657600"/>
          </a:xfrm>
        </p:spPr>
        <p:txBody>
          <a:bodyPr>
            <a:normAutofit/>
          </a:bodyPr>
          <a:lstStyle/>
          <a:p>
            <a:r>
              <a:rPr lang="en-US">
                <a:latin typeface="Arial Rounded MT Bold" panose="020F0704030504030204" pitchFamily="34" charset="0"/>
                <a:cs typeface="Ideal Sans Medium" pitchFamily="50" charset="0"/>
              </a:rPr>
              <a:t>A teacher shall provide corrective instruction and a reasonable opportunity to reassess failure to master TEKS on major grades.  </a:t>
            </a:r>
          </a:p>
          <a:p>
            <a:r>
              <a:rPr lang="en-US">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a:latin typeface="Arial Rounded MT Bold" panose="020F0704030504030204" pitchFamily="34" charset="0"/>
                <a:cs typeface="Ideal Sans Medium" pitchFamily="50" charset="0"/>
              </a:rPr>
              <a:t>The teacher will make a note in the electronic gradebook when grades are reassessments. </a:t>
            </a:r>
          </a:p>
          <a:p>
            <a:r>
              <a:rPr lang="en-US">
                <a:highlight>
                  <a:srgbClr val="FFFF00"/>
                </a:highlight>
                <a:latin typeface="Arial Rounded MT Bold" panose="020F0704030504030204" pitchFamily="34" charset="0"/>
                <a:cs typeface="Ideal Sans Medium" pitchFamily="50" charset="0"/>
              </a:rPr>
              <a:t>Minor grades, district exams, compositions, and student projects are NOT subject to reassessment guidelines</a:t>
            </a:r>
            <a:r>
              <a:rPr lang="en-US">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5791200" cy="3450613"/>
          </a:xfrm>
        </p:spPr>
        <p:txBody>
          <a:bodyPr>
            <a:normAutofit lnSpcReduction="10000"/>
          </a:bodyPr>
          <a:lstStyle/>
          <a:p>
            <a:pPr lvl="1"/>
            <a:r>
              <a:rPr lang="en-US" sz="2400" dirty="0">
                <a:latin typeface="Arial Rounded MT Bold" panose="020F0704030504030204" pitchFamily="34" charset="0"/>
                <a:cs typeface="Ideal Sans Medium" pitchFamily="50" charset="0"/>
              </a:rPr>
              <a:t>Science of Reading</a:t>
            </a:r>
          </a:p>
          <a:p>
            <a:pPr lvl="1"/>
            <a:r>
              <a:rPr lang="en-US" sz="2400" dirty="0">
                <a:latin typeface="Arial Rounded MT Bold" panose="020F0704030504030204" pitchFamily="34" charset="0"/>
                <a:cs typeface="Ideal Sans Medium" pitchFamily="50" charset="0"/>
              </a:rPr>
              <a:t>Small group instruction</a:t>
            </a:r>
          </a:p>
          <a:p>
            <a:pPr lvl="1"/>
            <a:r>
              <a:rPr lang="en-US" sz="2400" dirty="0">
                <a:latin typeface="Arial Rounded MT Bold" panose="020F0704030504030204" pitchFamily="34" charset="0"/>
                <a:cs typeface="Ideal Sans Medium" pitchFamily="50" charset="0"/>
              </a:rPr>
              <a:t>Reading assessments</a:t>
            </a:r>
          </a:p>
          <a:p>
            <a:pPr lvl="1"/>
            <a:r>
              <a:rPr lang="en-US" sz="2400" dirty="0">
                <a:latin typeface="Arial Rounded MT Bold" panose="020F0704030504030204" pitchFamily="34" charset="0"/>
                <a:cs typeface="Ideal Sans Medium" pitchFamily="50" charset="0"/>
              </a:rPr>
              <a:t>GRA testing</a:t>
            </a:r>
          </a:p>
          <a:p>
            <a:pPr lvl="1"/>
            <a:r>
              <a:rPr lang="en-US" sz="2400" dirty="0">
                <a:latin typeface="Arial Rounded MT Bold" panose="020F0704030504030204" pitchFamily="34" charset="0"/>
                <a:cs typeface="Ideal Sans Medium" pitchFamily="50" charset="0"/>
              </a:rPr>
              <a:t>Writing across all content areas</a:t>
            </a:r>
          </a:p>
          <a:p>
            <a:pPr lvl="1"/>
            <a:r>
              <a:rPr lang="en-US" sz="2400" dirty="0">
                <a:latin typeface="Arial Rounded MT Bold" panose="020F0704030504030204" pitchFamily="34" charset="0"/>
                <a:cs typeface="Ideal Sans Medium" pitchFamily="50" charset="0"/>
              </a:rPr>
              <a:t>Phonics </a:t>
            </a:r>
          </a:p>
          <a:p>
            <a:pPr lvl="1"/>
            <a:r>
              <a:rPr lang="en-US" sz="2400" dirty="0">
                <a:latin typeface="Arial Rounded MT Bold" panose="020F0704030504030204" pitchFamily="34" charset="0"/>
                <a:cs typeface="Ideal Sans Medium" pitchFamily="50" charset="0"/>
              </a:rPr>
              <a:t>Grammar</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769401"/>
          </a:xfrm>
          <a:prstGeom prst="rect">
            <a:avLst/>
          </a:prstGeom>
          <a:noFill/>
          <a:ln>
            <a:noFill/>
          </a:ln>
        </p:spPr>
        <p:txBody>
          <a:bodyPr spcFirstLastPara="1" wrap="square" lIns="91425" tIns="45700" rIns="91425" bIns="45700" anchor="t" anchorCtr="0">
            <a:spAutoFit/>
          </a:bodyPr>
          <a:lstStyle/>
          <a:p>
            <a:pPr algn="ctr"/>
            <a:r>
              <a:rPr lang="en-US" sz="4000">
                <a:solidFill>
                  <a:srgbClr val="0070C0"/>
                </a:solidFill>
                <a:latin typeface="Amasis MT Pro Black" panose="02040A04050005020304" pitchFamily="18" charset="0"/>
                <a:cs typeface="Ideal Sans Medium" pitchFamily="50" charset="0"/>
              </a:rPr>
              <a:t>Guided Reading Assessment</a:t>
            </a:r>
            <a:r>
              <a:rPr lang="en-US" sz="4000">
                <a:solidFill>
                  <a:srgbClr val="0070C0"/>
                </a:solidFill>
                <a:latin typeface="Amasis MT Pro Black" panose="02040A04050005020304" pitchFamily="18" charset="0"/>
                <a:ea typeface="Arial"/>
                <a:cs typeface="Ideal Sans Medium" pitchFamily="50" charset="0"/>
                <a:sym typeface="Arial"/>
              </a:rPr>
              <a:t> Levels</a:t>
            </a:r>
            <a:r>
              <a:rPr lang="en-US" sz="4400">
                <a:solidFill>
                  <a:srgbClr val="0070C0"/>
                </a:solidFill>
                <a:latin typeface="Amasis MT Pro Black" panose="02040A04050005020304" pitchFamily="18" charset="0"/>
                <a:ea typeface="Arial"/>
                <a:cs typeface="Ideal Sans Medium" pitchFamily="50" charset="0"/>
                <a:sym typeface="Arial"/>
              </a:rPr>
              <a:t> (GRA)</a:t>
            </a:r>
            <a:endParaRPr sz="4400">
              <a:solidFill>
                <a:srgbClr val="0070C0"/>
              </a:solidFill>
              <a:latin typeface="Amasis MT Pro Black" panose="02040A04050005020304" pitchFamily="18" charset="0"/>
              <a:ea typeface="Arial"/>
              <a:cs typeface="Ideal Sans Medium" pitchFamily="50" charset="0"/>
              <a:sym typeface="Arial"/>
            </a:endParaRPr>
          </a:p>
        </p:txBody>
      </p:sp>
      <p:pic>
        <p:nvPicPr>
          <p:cNvPr id="4" name="Picture 3">
            <a:extLst>
              <a:ext uri="{FF2B5EF4-FFF2-40B4-BE49-F238E27FC236}">
                <a16:creationId xmlns:a16="http://schemas.microsoft.com/office/drawing/2014/main" id="{60A5D1CC-0A1D-8E68-2677-DB8681B1F931}"/>
              </a:ext>
            </a:extLst>
          </p:cNvPr>
          <p:cNvPicPr>
            <a:picLocks noChangeAspect="1"/>
          </p:cNvPicPr>
          <p:nvPr/>
        </p:nvPicPr>
        <p:blipFill>
          <a:blip r:embed="rId3"/>
          <a:stretch>
            <a:fillRect/>
          </a:stretch>
        </p:blipFill>
        <p:spPr>
          <a:xfrm>
            <a:off x="1828800" y="1998902"/>
            <a:ext cx="8699694" cy="3650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5166115" cy="1049235"/>
          </a:xfrm>
        </p:spPr>
        <p:txBody>
          <a:bodyPr>
            <a:normAutofit/>
          </a:bodyPr>
          <a:lstStyle/>
          <a:p>
            <a:r>
              <a:rPr lang="en-US" sz="2500" dirty="0">
                <a:latin typeface="Amasis MT Pro Black" panose="02040A04050005020304" pitchFamily="18" charset="0"/>
              </a:rPr>
              <a:t>Meet the 3</a:t>
            </a:r>
            <a:r>
              <a:rPr lang="en-US" sz="2500" baseline="30000" dirty="0">
                <a:latin typeface="Amasis MT Pro Black" panose="02040A04050005020304" pitchFamily="18" charset="0"/>
              </a:rPr>
              <a:t>rd</a:t>
            </a:r>
            <a:r>
              <a:rPr lang="en-US" sz="2500" dirty="0">
                <a:latin typeface="Amasis MT Pro Black" panose="02040A04050005020304" pitchFamily="18" charset="0"/>
              </a:rPr>
              <a:t> Grade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dirty="0"/>
              <a:t>Kristi Love (math/science)</a:t>
            </a:r>
          </a:p>
          <a:p>
            <a:pPr>
              <a:buClr>
                <a:srgbClr val="F45F17"/>
              </a:buClr>
            </a:pPr>
            <a:r>
              <a:rPr lang="en-US" dirty="0"/>
              <a:t>Chelsea Thompson (ELAR)</a:t>
            </a:r>
          </a:p>
          <a:p>
            <a:pPr>
              <a:buClr>
                <a:srgbClr val="F45F17"/>
              </a:buClr>
            </a:pPr>
            <a:r>
              <a:rPr lang="en-US" dirty="0"/>
              <a:t>Morgan </a:t>
            </a:r>
            <a:r>
              <a:rPr lang="en-US" dirty="0" err="1"/>
              <a:t>Meihaus</a:t>
            </a:r>
            <a:r>
              <a:rPr lang="en-US" dirty="0"/>
              <a:t> (ELAR)</a:t>
            </a:r>
          </a:p>
          <a:p>
            <a:pPr>
              <a:buClr>
                <a:srgbClr val="F45F17"/>
              </a:buClr>
            </a:pPr>
            <a:r>
              <a:rPr lang="en-US" dirty="0"/>
              <a:t>Wendy </a:t>
            </a:r>
            <a:r>
              <a:rPr lang="en-US" dirty="0" err="1"/>
              <a:t>Thome</a:t>
            </a:r>
            <a:r>
              <a:rPr lang="en-US" dirty="0"/>
              <a:t> (math/science)</a:t>
            </a:r>
          </a:p>
          <a:p>
            <a:pPr marL="0" indent="0">
              <a:buClr>
                <a:srgbClr val="F45F17"/>
              </a:buClr>
              <a:buNone/>
            </a:pPr>
            <a:r>
              <a:rPr lang="en-US" dirty="0"/>
              <a:t>Social Studies is taught in homeroom</a:t>
            </a:r>
          </a:p>
          <a:p>
            <a:pPr>
              <a:buClr>
                <a:srgbClr val="F45F17"/>
              </a:buClr>
            </a:pPr>
            <a:endParaRPr lang="en-US" dirty="0"/>
          </a:p>
          <a:p>
            <a:pPr>
              <a:buClr>
                <a:srgbClr val="F45F17"/>
              </a:buClr>
            </a:pPr>
            <a:endParaRPr lang="en-US" dirty="0"/>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F1012756-F241-3DA2-F21E-74A35480B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51" y="804520"/>
            <a:ext cx="3958118" cy="447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1812" y="228600"/>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79412" y="2133600"/>
            <a:ext cx="6019800" cy="3318936"/>
          </a:xfrm>
        </p:spPr>
        <p:txBody>
          <a:bodyPr>
            <a:normAutofit/>
          </a:bodyPr>
          <a:lstStyle/>
          <a:p>
            <a:pPr marL="0" indent="0">
              <a:buNone/>
            </a:pPr>
            <a:r>
              <a:rPr lang="en-US" sz="1600" dirty="0">
                <a:latin typeface="Arial Rounded MT Bold" panose="020F0704030504030204" pitchFamily="34" charset="0"/>
                <a:cs typeface="Ideal Sans Medium" pitchFamily="50" charset="0"/>
              </a:rPr>
              <a:t>-</a:t>
            </a:r>
            <a:r>
              <a:rPr lang="en-US" sz="2000" u="sng" dirty="0">
                <a:latin typeface="Arial Rounded MT Bold" panose="020F0704030504030204" pitchFamily="34" charset="0"/>
                <a:cs typeface="Ideal Sans Medium" pitchFamily="50" charset="0"/>
              </a:rPr>
              <a:t>Math</a:t>
            </a:r>
          </a:p>
          <a:p>
            <a:r>
              <a:rPr lang="en-US" sz="2000" dirty="0">
                <a:latin typeface="Arial Rounded MT Bold" panose="020F0704030504030204" pitchFamily="34" charset="0"/>
                <a:cs typeface="Ideal Sans Medium" pitchFamily="50" charset="0"/>
              </a:rPr>
              <a:t>Fact Fluency</a:t>
            </a:r>
          </a:p>
          <a:p>
            <a:r>
              <a:rPr lang="en-US" sz="2000" dirty="0">
                <a:latin typeface="Arial Rounded MT Bold" panose="020F0704030504030204" pitchFamily="34" charset="0"/>
                <a:cs typeface="Ideal Sans Medium" pitchFamily="50" charset="0"/>
              </a:rPr>
              <a:t>Problem Solving with real world application</a:t>
            </a:r>
          </a:p>
          <a:p>
            <a:r>
              <a:rPr lang="en-US" sz="2000" dirty="0">
                <a:latin typeface="Arial Rounded MT Bold" panose="020F0704030504030204" pitchFamily="34" charset="0"/>
                <a:cs typeface="Ideal Sans Medium" pitchFamily="50" charset="0"/>
              </a:rPr>
              <a:t>Hands On Experiences</a:t>
            </a:r>
          </a:p>
          <a:p>
            <a:r>
              <a:rPr lang="en-US" sz="2000" dirty="0">
                <a:latin typeface="Arial Rounded MT Bold" panose="020F0704030504030204" pitchFamily="34" charset="0"/>
                <a:cs typeface="Ideal Sans Medium" pitchFamily="50" charset="0"/>
              </a:rPr>
              <a:t>Guided Math Instruction (small group)</a:t>
            </a:r>
          </a:p>
          <a:p>
            <a:r>
              <a:rPr lang="en-US" sz="2000" dirty="0">
                <a:latin typeface="Arial Rounded MT Bold" panose="020F0704030504030204" pitchFamily="34" charset="0"/>
                <a:cs typeface="Ideal Sans Medium" pitchFamily="50" charset="0"/>
              </a:rPr>
              <a:t>Dream Box (complete 5 lesson per week)</a:t>
            </a:r>
          </a:p>
          <a:p>
            <a:pPr marL="0" indent="0">
              <a:buNone/>
            </a:pPr>
            <a:endParaRPr lang="en-US" sz="1400" dirty="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4012"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Science</a:t>
            </a:r>
          </a:p>
          <a:p>
            <a:r>
              <a:rPr lang="en-US" sz="2000">
                <a:latin typeface="Arial Rounded MT Bold" panose="020F0704030504030204" pitchFamily="34" charset="0"/>
                <a:cs typeface="Ideal Sans Medium" pitchFamily="50" charset="0"/>
              </a:rPr>
              <a:t>	Content Knowledge</a:t>
            </a:r>
          </a:p>
          <a:p>
            <a:r>
              <a:rPr lang="en-US" sz="2000">
                <a:latin typeface="Arial Rounded MT Bold" panose="020F0704030504030204" pitchFamily="34" charset="0"/>
                <a:cs typeface="Ideal Sans Medium" pitchFamily="50" charset="0"/>
              </a:rPr>
              <a:t>	Lab (Safety Contracts)</a:t>
            </a:r>
          </a:p>
          <a:p>
            <a:r>
              <a:rPr lang="en-US" sz="2000">
                <a:latin typeface="Arial Rounded MT Bold" panose="020F0704030504030204" pitchFamily="34" charset="0"/>
                <a:cs typeface="Ideal Sans Medium" pitchFamily="50" charset="0"/>
              </a:rPr>
              <a:t>	Real Life Application</a:t>
            </a:r>
          </a:p>
          <a:p>
            <a:pPr marL="0" indent="0">
              <a:buFont typeface="Arial"/>
              <a:buNone/>
            </a:pPr>
            <a:endParaRPr lang="en-US" sz="2000">
              <a:latin typeface="Arial Rounded MT Bold" panose="020F0704030504030204" pitchFamily="34" charset="0"/>
              <a:cs typeface="Ideal Sans Medium" pitchFamily="50" charset="0"/>
            </a:endParaRPr>
          </a:p>
          <a:p>
            <a:pPr marL="0" indent="0">
              <a:buFont typeface="Arial"/>
              <a:buNone/>
            </a:pPr>
            <a:r>
              <a:rPr lang="en-US" sz="2000" u="sng">
                <a:latin typeface="Arial Rounded MT Bold" panose="020F0704030504030204" pitchFamily="34" charset="0"/>
                <a:cs typeface="Ideal Sans Medium" pitchFamily="50" charset="0"/>
              </a:rPr>
              <a:t>-Social Studies</a:t>
            </a:r>
          </a:p>
          <a:p>
            <a:r>
              <a:rPr lang="en-US" sz="2000">
                <a:latin typeface="Arial Rounded MT Bold" panose="020F0704030504030204" pitchFamily="34" charset="0"/>
                <a:cs typeface="Ideal Sans Medium" pitchFamily="50" charset="0"/>
              </a:rPr>
              <a:t>	Community Connections</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7325" y="457200"/>
            <a:ext cx="10394174" cy="1151965"/>
          </a:xfrm>
        </p:spPr>
        <p:txBody>
          <a:bodyPr>
            <a:normAutofit fontScale="90000"/>
          </a:bodyPr>
          <a:lstStyle/>
          <a:p>
            <a:pPr algn="ctr"/>
            <a:r>
              <a:rPr lang="en-US" sz="7200">
                <a:solidFill>
                  <a:srgbClr val="0070C0"/>
                </a:solidFill>
                <a:latin typeface="Amasis MT Pro Black" panose="02040A04050005020304" pitchFamily="18" charset="0"/>
                <a:cs typeface="Ideal Sans Medium" pitchFamily="50" charset="0"/>
              </a:rPr>
              <a:t>Our Daily Schedule</a:t>
            </a:r>
            <a:endParaRPr lang="en-US">
              <a:solidFill>
                <a:srgbClr val="0070C0"/>
              </a:solidFill>
              <a:latin typeface="Amasis MT Pro Black" panose="02040A04050005020304" pitchFamily="18" charset="0"/>
              <a:cs typeface="Ideal Sans Medium" pitchFamily="50" charset="0"/>
            </a:endParaRPr>
          </a:p>
        </p:txBody>
      </p:sp>
      <p:graphicFrame>
        <p:nvGraphicFramePr>
          <p:cNvPr id="3" name="Table 3">
            <a:extLst>
              <a:ext uri="{FF2B5EF4-FFF2-40B4-BE49-F238E27FC236}">
                <a16:creationId xmlns:a16="http://schemas.microsoft.com/office/drawing/2014/main" id="{0BE70946-807F-005B-6229-E41F93D57182}"/>
              </a:ext>
            </a:extLst>
          </p:cNvPr>
          <p:cNvGraphicFramePr>
            <a:graphicFrameLocks noGrp="1"/>
          </p:cNvGraphicFramePr>
          <p:nvPr>
            <p:extLst>
              <p:ext uri="{D42A27DB-BD31-4B8C-83A1-F6EECF244321}">
                <p14:modId xmlns:p14="http://schemas.microsoft.com/office/powerpoint/2010/main" val="1798780007"/>
              </p:ext>
            </p:extLst>
          </p:nvPr>
        </p:nvGraphicFramePr>
        <p:xfrm>
          <a:off x="3052400" y="1963396"/>
          <a:ext cx="6606505" cy="4079240"/>
        </p:xfrm>
        <a:graphic>
          <a:graphicData uri="http://schemas.openxmlformats.org/drawingml/2006/table">
            <a:tbl>
              <a:tblPr firstRow="1" bandRow="1">
                <a:tableStyleId>{5C22544A-7EE6-4342-B048-85BDC9FD1C3A}</a:tableStyleId>
              </a:tblPr>
              <a:tblGrid>
                <a:gridCol w="2461462">
                  <a:extLst>
                    <a:ext uri="{9D8B030D-6E8A-4147-A177-3AD203B41FA5}">
                      <a16:colId xmlns:a16="http://schemas.microsoft.com/office/drawing/2014/main" val="3467242546"/>
                    </a:ext>
                  </a:extLst>
                </a:gridCol>
                <a:gridCol w="4145043">
                  <a:extLst>
                    <a:ext uri="{9D8B030D-6E8A-4147-A177-3AD203B41FA5}">
                      <a16:colId xmlns:a16="http://schemas.microsoft.com/office/drawing/2014/main" val="1963287487"/>
                    </a:ext>
                  </a:extLst>
                </a:gridCol>
              </a:tblGrid>
              <a:tr h="370840">
                <a:tc>
                  <a:txBody>
                    <a:bodyPr/>
                    <a:lstStyle/>
                    <a:p>
                      <a:pPr algn="ctr"/>
                      <a:r>
                        <a:rPr lang="en-US" dirty="0"/>
                        <a:t>Time</a:t>
                      </a:r>
                    </a:p>
                  </a:txBody>
                  <a:tcPr/>
                </a:tc>
                <a:tc>
                  <a:txBody>
                    <a:bodyPr/>
                    <a:lstStyle/>
                    <a:p>
                      <a:pPr algn="ctr"/>
                      <a:r>
                        <a:rPr lang="en-US" dirty="0"/>
                        <a:t>Activity</a:t>
                      </a:r>
                    </a:p>
                  </a:txBody>
                  <a:tcPr/>
                </a:tc>
                <a:extLst>
                  <a:ext uri="{0D108BD9-81ED-4DB2-BD59-A6C34878D82A}">
                    <a16:rowId xmlns:a16="http://schemas.microsoft.com/office/drawing/2014/main" val="2440966630"/>
                  </a:ext>
                </a:extLst>
              </a:tr>
              <a:tr h="370840">
                <a:tc>
                  <a:txBody>
                    <a:bodyPr/>
                    <a:lstStyle/>
                    <a:p>
                      <a:r>
                        <a:rPr lang="en-US" dirty="0"/>
                        <a:t>7:45</a:t>
                      </a:r>
                    </a:p>
                  </a:txBody>
                  <a:tcPr/>
                </a:tc>
                <a:tc>
                  <a:txBody>
                    <a:bodyPr/>
                    <a:lstStyle/>
                    <a:p>
                      <a:r>
                        <a:rPr lang="en-US" dirty="0"/>
                        <a:t>Tardy bell</a:t>
                      </a:r>
                    </a:p>
                  </a:txBody>
                  <a:tcPr/>
                </a:tc>
                <a:extLst>
                  <a:ext uri="{0D108BD9-81ED-4DB2-BD59-A6C34878D82A}">
                    <a16:rowId xmlns:a16="http://schemas.microsoft.com/office/drawing/2014/main" val="1140120251"/>
                  </a:ext>
                </a:extLst>
              </a:tr>
              <a:tr h="370840">
                <a:tc>
                  <a:txBody>
                    <a:bodyPr/>
                    <a:lstStyle/>
                    <a:p>
                      <a:r>
                        <a:rPr lang="en-US" dirty="0"/>
                        <a:t>7:45-10</a:t>
                      </a:r>
                    </a:p>
                  </a:txBody>
                  <a:tcPr/>
                </a:tc>
                <a:tc>
                  <a:txBody>
                    <a:bodyPr/>
                    <a:lstStyle/>
                    <a:p>
                      <a:r>
                        <a:rPr lang="en-US" dirty="0"/>
                        <a:t>Block 1</a:t>
                      </a:r>
                    </a:p>
                  </a:txBody>
                  <a:tcPr/>
                </a:tc>
                <a:extLst>
                  <a:ext uri="{0D108BD9-81ED-4DB2-BD59-A6C34878D82A}">
                    <a16:rowId xmlns:a16="http://schemas.microsoft.com/office/drawing/2014/main" val="965327688"/>
                  </a:ext>
                </a:extLst>
              </a:tr>
              <a:tr h="370840">
                <a:tc>
                  <a:txBody>
                    <a:bodyPr/>
                    <a:lstStyle/>
                    <a:p>
                      <a:r>
                        <a:rPr lang="en-US" dirty="0"/>
                        <a:t>10:00-10:50</a:t>
                      </a:r>
                    </a:p>
                  </a:txBody>
                  <a:tcPr/>
                </a:tc>
                <a:tc>
                  <a:txBody>
                    <a:bodyPr/>
                    <a:lstStyle/>
                    <a:p>
                      <a:r>
                        <a:rPr lang="en-US" dirty="0"/>
                        <a:t>Specials</a:t>
                      </a:r>
                    </a:p>
                  </a:txBody>
                  <a:tcPr/>
                </a:tc>
                <a:extLst>
                  <a:ext uri="{0D108BD9-81ED-4DB2-BD59-A6C34878D82A}">
                    <a16:rowId xmlns:a16="http://schemas.microsoft.com/office/drawing/2014/main" val="862895818"/>
                  </a:ext>
                </a:extLst>
              </a:tr>
              <a:tr h="370840">
                <a:tc>
                  <a:txBody>
                    <a:bodyPr/>
                    <a:lstStyle/>
                    <a:p>
                      <a:r>
                        <a:rPr lang="en-US" dirty="0"/>
                        <a:t>11:00-11:30</a:t>
                      </a:r>
                    </a:p>
                  </a:txBody>
                  <a:tcPr/>
                </a:tc>
                <a:tc>
                  <a:txBody>
                    <a:bodyPr/>
                    <a:lstStyle/>
                    <a:p>
                      <a:r>
                        <a:rPr lang="en-US" dirty="0"/>
                        <a:t>Recess</a:t>
                      </a:r>
                    </a:p>
                  </a:txBody>
                  <a:tcPr/>
                </a:tc>
                <a:extLst>
                  <a:ext uri="{0D108BD9-81ED-4DB2-BD59-A6C34878D82A}">
                    <a16:rowId xmlns:a16="http://schemas.microsoft.com/office/drawing/2014/main" val="2894053129"/>
                  </a:ext>
                </a:extLst>
              </a:tr>
              <a:tr h="370840">
                <a:tc>
                  <a:txBody>
                    <a:bodyPr/>
                    <a:lstStyle/>
                    <a:p>
                      <a:r>
                        <a:rPr lang="en-US" dirty="0"/>
                        <a:t>11:30-12:00</a:t>
                      </a:r>
                    </a:p>
                  </a:txBody>
                  <a:tcPr/>
                </a:tc>
                <a:tc>
                  <a:txBody>
                    <a:bodyPr/>
                    <a:lstStyle/>
                    <a:p>
                      <a:r>
                        <a:rPr lang="en-US" dirty="0"/>
                        <a:t>Lunch</a:t>
                      </a:r>
                    </a:p>
                  </a:txBody>
                  <a:tcPr/>
                </a:tc>
                <a:extLst>
                  <a:ext uri="{0D108BD9-81ED-4DB2-BD59-A6C34878D82A}">
                    <a16:rowId xmlns:a16="http://schemas.microsoft.com/office/drawing/2014/main" val="183337165"/>
                  </a:ext>
                </a:extLst>
              </a:tr>
              <a:tr h="370840">
                <a:tc>
                  <a:txBody>
                    <a:bodyPr/>
                    <a:lstStyle/>
                    <a:p>
                      <a:r>
                        <a:rPr lang="en-US" dirty="0"/>
                        <a:t>12:00-12:30</a:t>
                      </a:r>
                    </a:p>
                  </a:txBody>
                  <a:tcPr/>
                </a:tc>
                <a:tc>
                  <a:txBody>
                    <a:bodyPr/>
                    <a:lstStyle/>
                    <a:p>
                      <a:r>
                        <a:rPr lang="en-US" dirty="0"/>
                        <a:t>Dolphin time</a:t>
                      </a:r>
                    </a:p>
                  </a:txBody>
                  <a:tcPr/>
                </a:tc>
                <a:extLst>
                  <a:ext uri="{0D108BD9-81ED-4DB2-BD59-A6C34878D82A}">
                    <a16:rowId xmlns:a16="http://schemas.microsoft.com/office/drawing/2014/main" val="3239878301"/>
                  </a:ext>
                </a:extLst>
              </a:tr>
              <a:tr h="370840">
                <a:tc>
                  <a:txBody>
                    <a:bodyPr/>
                    <a:lstStyle/>
                    <a:p>
                      <a:r>
                        <a:rPr lang="en-US" dirty="0"/>
                        <a:t>12:30-2:35</a:t>
                      </a:r>
                    </a:p>
                  </a:txBody>
                  <a:tcPr/>
                </a:tc>
                <a:tc>
                  <a:txBody>
                    <a:bodyPr/>
                    <a:lstStyle/>
                    <a:p>
                      <a:r>
                        <a:rPr lang="en-US" dirty="0"/>
                        <a:t>Block 2</a:t>
                      </a:r>
                    </a:p>
                  </a:txBody>
                  <a:tcPr/>
                </a:tc>
                <a:extLst>
                  <a:ext uri="{0D108BD9-81ED-4DB2-BD59-A6C34878D82A}">
                    <a16:rowId xmlns:a16="http://schemas.microsoft.com/office/drawing/2014/main" val="3862705680"/>
                  </a:ext>
                </a:extLst>
              </a:tr>
              <a:tr h="370840">
                <a:tc>
                  <a:txBody>
                    <a:bodyPr/>
                    <a:lstStyle/>
                    <a:p>
                      <a:r>
                        <a:rPr lang="en-US" dirty="0"/>
                        <a:t>2:35-3:05</a:t>
                      </a:r>
                    </a:p>
                  </a:txBody>
                  <a:tcPr/>
                </a:tc>
                <a:tc>
                  <a:txBody>
                    <a:bodyPr/>
                    <a:lstStyle/>
                    <a:p>
                      <a:r>
                        <a:rPr lang="en-US" dirty="0"/>
                        <a:t>Social Studies (homeroom)</a:t>
                      </a:r>
                    </a:p>
                  </a:txBody>
                  <a:tcPr/>
                </a:tc>
                <a:extLst>
                  <a:ext uri="{0D108BD9-81ED-4DB2-BD59-A6C34878D82A}">
                    <a16:rowId xmlns:a16="http://schemas.microsoft.com/office/drawing/2014/main" val="4252360881"/>
                  </a:ext>
                </a:extLst>
              </a:tr>
              <a:tr h="370840">
                <a:tc>
                  <a:txBody>
                    <a:bodyPr/>
                    <a:lstStyle/>
                    <a:p>
                      <a:r>
                        <a:rPr lang="en-US" dirty="0"/>
                        <a:t>3:05</a:t>
                      </a:r>
                    </a:p>
                  </a:txBody>
                  <a:tcPr/>
                </a:tc>
                <a:tc>
                  <a:txBody>
                    <a:bodyPr/>
                    <a:lstStyle/>
                    <a:p>
                      <a:r>
                        <a:rPr lang="en-US" dirty="0"/>
                        <a:t>Pack-up</a:t>
                      </a:r>
                    </a:p>
                  </a:txBody>
                  <a:tcPr/>
                </a:tc>
                <a:extLst>
                  <a:ext uri="{0D108BD9-81ED-4DB2-BD59-A6C34878D82A}">
                    <a16:rowId xmlns:a16="http://schemas.microsoft.com/office/drawing/2014/main" val="2518203639"/>
                  </a:ext>
                </a:extLst>
              </a:tr>
              <a:tr h="370840">
                <a:tc>
                  <a:txBody>
                    <a:bodyPr/>
                    <a:lstStyle/>
                    <a:p>
                      <a:r>
                        <a:rPr lang="en-US" dirty="0"/>
                        <a:t>3:10</a:t>
                      </a:r>
                    </a:p>
                  </a:txBody>
                  <a:tcPr/>
                </a:tc>
                <a:tc>
                  <a:txBody>
                    <a:bodyPr/>
                    <a:lstStyle/>
                    <a:p>
                      <a:r>
                        <a:rPr lang="en-US" dirty="0"/>
                        <a:t>Dismissal</a:t>
                      </a:r>
                    </a:p>
                  </a:txBody>
                  <a:tcPr/>
                </a:tc>
                <a:extLst>
                  <a:ext uri="{0D108BD9-81ED-4DB2-BD59-A6C34878D82A}">
                    <a16:rowId xmlns:a16="http://schemas.microsoft.com/office/drawing/2014/main" val="3924657323"/>
                  </a:ext>
                </a:extLst>
              </a:tr>
            </a:tbl>
          </a:graphicData>
        </a:graphic>
      </p:graphicFrame>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01AC8EA-FE00-B29B-0547-E14F3D6159A4}"/>
              </a:ext>
            </a:extLst>
          </p:cNvPr>
          <p:cNvGraphicFramePr>
            <a:graphicFrameLocks noGrp="1"/>
          </p:cNvGraphicFramePr>
          <p:nvPr>
            <p:extLst>
              <p:ext uri="{D42A27DB-BD31-4B8C-83A1-F6EECF244321}">
                <p14:modId xmlns:p14="http://schemas.microsoft.com/office/powerpoint/2010/main" val="2135054657"/>
              </p:ext>
            </p:extLst>
          </p:nvPr>
        </p:nvGraphicFramePr>
        <p:xfrm>
          <a:off x="569912" y="2178728"/>
          <a:ext cx="11049000" cy="3504184"/>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00352641"/>
                    </a:ext>
                  </a:extLst>
                </a:gridCol>
                <a:gridCol w="2209800">
                  <a:extLst>
                    <a:ext uri="{9D8B030D-6E8A-4147-A177-3AD203B41FA5}">
                      <a16:colId xmlns:a16="http://schemas.microsoft.com/office/drawing/2014/main" val="203877335"/>
                    </a:ext>
                  </a:extLst>
                </a:gridCol>
                <a:gridCol w="2209800">
                  <a:extLst>
                    <a:ext uri="{9D8B030D-6E8A-4147-A177-3AD203B41FA5}">
                      <a16:colId xmlns:a16="http://schemas.microsoft.com/office/drawing/2014/main" val="1238268646"/>
                    </a:ext>
                  </a:extLst>
                </a:gridCol>
                <a:gridCol w="2209800">
                  <a:extLst>
                    <a:ext uri="{9D8B030D-6E8A-4147-A177-3AD203B41FA5}">
                      <a16:colId xmlns:a16="http://schemas.microsoft.com/office/drawing/2014/main" val="2959482760"/>
                    </a:ext>
                  </a:extLst>
                </a:gridCol>
                <a:gridCol w="2209800">
                  <a:extLst>
                    <a:ext uri="{9D8B030D-6E8A-4147-A177-3AD203B41FA5}">
                      <a16:colId xmlns:a16="http://schemas.microsoft.com/office/drawing/2014/main" val="3898169269"/>
                    </a:ext>
                  </a:extLst>
                </a:gridCol>
              </a:tblGrid>
              <a:tr h="609600">
                <a:tc>
                  <a:txBody>
                    <a:bodyPr/>
                    <a:lstStyle/>
                    <a:p>
                      <a:pPr algn="ctr"/>
                      <a:r>
                        <a:rPr lang="en-US"/>
                        <a:t>Monday</a:t>
                      </a:r>
                    </a:p>
                  </a:txBody>
                  <a:tcPr anchor="ctr"/>
                </a:tc>
                <a:tc>
                  <a:txBody>
                    <a:bodyPr/>
                    <a:lstStyle/>
                    <a:p>
                      <a:pPr algn="ctr"/>
                      <a:r>
                        <a:rPr lang="en-US"/>
                        <a:t>Tuesday</a:t>
                      </a:r>
                    </a:p>
                  </a:txBody>
                  <a:tcPr anchor="ctr"/>
                </a:tc>
                <a:tc>
                  <a:txBody>
                    <a:bodyPr/>
                    <a:lstStyle/>
                    <a:p>
                      <a:pPr algn="ctr"/>
                      <a:r>
                        <a:rPr lang="en-US"/>
                        <a:t>Wednesday</a:t>
                      </a:r>
                    </a:p>
                  </a:txBody>
                  <a:tcPr anchor="ctr"/>
                </a:tc>
                <a:tc>
                  <a:txBody>
                    <a:bodyPr/>
                    <a:lstStyle/>
                    <a:p>
                      <a:pPr algn="ctr"/>
                      <a:r>
                        <a:rPr lang="en-US"/>
                        <a:t>Thursday</a:t>
                      </a:r>
                    </a:p>
                  </a:txBody>
                  <a:tcPr anchor="ctr"/>
                </a:tc>
                <a:tc>
                  <a:txBody>
                    <a:bodyPr/>
                    <a:lstStyle/>
                    <a:p>
                      <a:pPr algn="ctr"/>
                      <a:r>
                        <a:rPr lang="en-US"/>
                        <a:t>Friday</a:t>
                      </a:r>
                    </a:p>
                  </a:txBody>
                  <a:tcPr anchor="ctr"/>
                </a:tc>
                <a:extLst>
                  <a:ext uri="{0D108BD9-81ED-4DB2-BD59-A6C34878D82A}">
                    <a16:rowId xmlns:a16="http://schemas.microsoft.com/office/drawing/2014/main" val="738294083"/>
                  </a:ext>
                </a:extLst>
              </a:tr>
              <a:tr h="609600">
                <a:tc>
                  <a:txBody>
                    <a:bodyPr/>
                    <a:lstStyle/>
                    <a:p>
                      <a:pPr algn="ctr"/>
                      <a:r>
                        <a:rPr lang="en-US" dirty="0" err="1"/>
                        <a:t>DreamBox</a:t>
                      </a:r>
                      <a:r>
                        <a:rPr lang="en-US" dirty="0"/>
                        <a:t>/Math Facts</a:t>
                      </a:r>
                    </a:p>
                    <a:p>
                      <a:pPr algn="ctr"/>
                      <a:endParaRPr lang="en-US" dirty="0"/>
                    </a:p>
                    <a:p>
                      <a:pPr algn="ctr"/>
                      <a:r>
                        <a:rPr lang="en-US" dirty="0"/>
                        <a:t>Reading-Skill practice page due Thursday</a:t>
                      </a:r>
                    </a:p>
                    <a:p>
                      <a:pPr algn="ctr"/>
                      <a:endParaRPr lang="en-US" dirty="0"/>
                    </a:p>
                    <a:p>
                      <a:pPr algn="ctr"/>
                      <a:r>
                        <a:rPr lang="en-US" dirty="0"/>
                        <a:t>Science HW menu</a:t>
                      </a:r>
                    </a:p>
                    <a:p>
                      <a:pPr algn="ctr"/>
                      <a:endParaRPr lang="en-US" dirty="0"/>
                    </a:p>
                  </a:txBody>
                  <a:tcPr/>
                </a:tc>
                <a:tc>
                  <a:txBody>
                    <a:bodyPr/>
                    <a:lstStyle/>
                    <a:p>
                      <a:pPr algn="ctr"/>
                      <a:r>
                        <a:rPr lang="en-US" dirty="0"/>
                        <a:t>Math skill practice page</a:t>
                      </a:r>
                    </a:p>
                    <a:p>
                      <a:pPr algn="ctr"/>
                      <a:endParaRPr lang="en-US" dirty="0"/>
                    </a:p>
                    <a:p>
                      <a:pPr algn="ctr"/>
                      <a:r>
                        <a:rPr lang="en-US" dirty="0"/>
                        <a:t>Read 15 minutes</a:t>
                      </a:r>
                    </a:p>
                    <a:p>
                      <a:pPr algn="ctr"/>
                      <a:endParaRPr lang="en-US" dirty="0"/>
                    </a:p>
                  </a:txBody>
                  <a:tcPr/>
                </a:tc>
                <a:tc>
                  <a:txBody>
                    <a:bodyPr/>
                    <a:lstStyle/>
                    <a:p>
                      <a:pPr algn="ctr"/>
                      <a:r>
                        <a:rPr lang="en-US" dirty="0"/>
                        <a:t>Math skill practice page</a:t>
                      </a:r>
                    </a:p>
                    <a:p>
                      <a:pPr algn="ctr"/>
                      <a:endParaRPr lang="en-US" dirty="0"/>
                    </a:p>
                    <a:p>
                      <a:pPr marL="0" marR="0" lvl="0" indent="0" algn="ctr" defTabSz="914126" rtl="0" eaLnBrk="1" fontAlgn="auto" latinLnBrk="0" hangingPunct="1">
                        <a:lnSpc>
                          <a:spcPct val="100000"/>
                        </a:lnSpc>
                        <a:spcBef>
                          <a:spcPts val="0"/>
                        </a:spcBef>
                        <a:spcAft>
                          <a:spcPts val="0"/>
                        </a:spcAft>
                        <a:buClrTx/>
                        <a:buSzTx/>
                        <a:buFontTx/>
                        <a:buNone/>
                        <a:tabLst/>
                        <a:defRPr/>
                      </a:pPr>
                      <a:r>
                        <a:rPr lang="en-US" dirty="0"/>
                        <a:t>Read 15 minutes</a:t>
                      </a:r>
                    </a:p>
                    <a:p>
                      <a:pPr algn="ctr"/>
                      <a:endParaRPr lang="en-US" dirty="0"/>
                    </a:p>
                  </a:txBody>
                  <a:tcPr/>
                </a:tc>
                <a:tc>
                  <a:txBody>
                    <a:bodyPr/>
                    <a:lstStyle/>
                    <a:p>
                      <a:pPr algn="ctr"/>
                      <a:r>
                        <a:rPr lang="en-US" dirty="0"/>
                        <a:t>Math skill practice page</a:t>
                      </a:r>
                    </a:p>
                    <a:p>
                      <a:pPr algn="ctr"/>
                      <a:endParaRPr lang="en-US" dirty="0"/>
                    </a:p>
                    <a:p>
                      <a:pPr marL="0" marR="0" lvl="0" indent="0" algn="ctr" defTabSz="914126" rtl="0" eaLnBrk="1" fontAlgn="auto" latinLnBrk="0" hangingPunct="1">
                        <a:lnSpc>
                          <a:spcPct val="100000"/>
                        </a:lnSpc>
                        <a:spcBef>
                          <a:spcPts val="0"/>
                        </a:spcBef>
                        <a:spcAft>
                          <a:spcPts val="0"/>
                        </a:spcAft>
                        <a:buClrTx/>
                        <a:buSzTx/>
                        <a:buFontTx/>
                        <a:buNone/>
                        <a:tabLst/>
                        <a:defRPr/>
                      </a:pPr>
                      <a:r>
                        <a:rPr lang="en-US" dirty="0"/>
                        <a:t>Read 15 minutes</a:t>
                      </a:r>
                    </a:p>
                    <a:p>
                      <a:pPr algn="ctr"/>
                      <a:endParaRPr lang="en-US" dirty="0"/>
                    </a:p>
                  </a:txBody>
                  <a:tcPr/>
                </a:tc>
                <a:tc>
                  <a:txBody>
                    <a:bodyPr/>
                    <a:lstStyle/>
                    <a:p>
                      <a:pPr algn="ctr"/>
                      <a:r>
                        <a:rPr lang="en-US" dirty="0"/>
                        <a:t>No homework!</a:t>
                      </a:r>
                    </a:p>
                  </a:txBody>
                  <a:tcPr/>
                </a:tc>
                <a:extLst>
                  <a:ext uri="{0D108BD9-81ED-4DB2-BD59-A6C34878D82A}">
                    <a16:rowId xmlns:a16="http://schemas.microsoft.com/office/drawing/2014/main" val="3603078768"/>
                  </a:ext>
                </a:extLst>
              </a:tr>
              <a:tr h="609600">
                <a:tc gridSpan="5">
                  <a:txBody>
                    <a:bodyPr/>
                    <a:lstStyle/>
                    <a:p>
                      <a:pPr algn="ctr"/>
                      <a:r>
                        <a:rPr lang="en-US" sz="2800" dirty="0"/>
                        <a:t>Complete 5 </a:t>
                      </a:r>
                      <a:r>
                        <a:rPr lang="en-US" sz="2800" dirty="0" err="1"/>
                        <a:t>DreamBox</a:t>
                      </a:r>
                      <a:r>
                        <a:rPr lang="en-US" sz="2800" dirty="0"/>
                        <a:t> lessons by Friday.</a:t>
                      </a:r>
                    </a:p>
                  </a:txBody>
                  <a:tcPr anchor="ct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2451889"/>
                  </a:ext>
                </a:extLst>
              </a:tr>
            </a:tbl>
          </a:graphicData>
        </a:graphic>
      </p:graphicFrame>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2695" y="4663111"/>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39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fontScale="90000"/>
          </a:bodyPr>
          <a:lstStyle/>
          <a:p>
            <a:pPr algn="ctr"/>
            <a:r>
              <a:rPr lang="en-US" sz="4800">
                <a:solidFill>
                  <a:srgbClr val="0070C0"/>
                </a:solidFill>
                <a:latin typeface="Amasis MT Pro Black" panose="02040A04050005020304" pitchFamily="18" charset="0"/>
                <a:ea typeface="Calibri Light"/>
                <a:cs typeface="Calibri Light"/>
              </a:rPr>
              <a:t>District/ campus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a:solidFill>
                  <a:srgbClr val="0070C0"/>
                </a:solidFill>
                <a:latin typeface="Amasis MT Pro Black" panose="02040A04050005020304" pitchFamily="18" charset="0"/>
                <a:ea typeface="+mj-lt"/>
                <a:cs typeface="+mj-lt"/>
              </a:rPr>
              <a:t>How To Access </a:t>
            </a:r>
            <a:r>
              <a:rPr lang="en-US" sz="5400" u="sng" cap="all"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dirty="0">
                <a:solidFill>
                  <a:srgbClr val="0070C0"/>
                </a:solidFill>
                <a:latin typeface="Amasis MT Pro Black" panose="02040A04050005020304" pitchFamily="18" charset="0"/>
                <a:ea typeface="+mj-lt"/>
                <a:cs typeface="+mj-lt"/>
              </a:rPr>
              <a:t>TIPS FOR PARENTS</a:t>
            </a:r>
            <a:endParaRPr lang="en-US" sz="6600" dirty="0">
              <a:solidFill>
                <a:srgbClr val="0070C0"/>
              </a:solidFill>
              <a:latin typeface="Amasis MT Pro Black" panose="02040A04050005020304" pitchFamily="18" charset="0"/>
              <a:ea typeface="+mj-lt"/>
              <a:cs typeface="+mj-lt"/>
            </a:endParaRPr>
          </a:p>
          <a:p>
            <a:endParaRPr lang="en-US" sz="3950" dirty="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7668AB-E1AF-DE77-0D6D-E7B760AE9741}"/>
              </a:ext>
            </a:extLst>
          </p:cNvPr>
          <p:cNvSpPr>
            <a:spLocks noGrp="1"/>
          </p:cNvSpPr>
          <p:nvPr>
            <p:ph sz="half" idx="2"/>
          </p:nvPr>
        </p:nvSpPr>
        <p:spPr>
          <a:xfrm>
            <a:off x="1446212" y="2106771"/>
            <a:ext cx="9420055" cy="3946366"/>
          </a:xfrm>
        </p:spPr>
        <p:txBody>
          <a:bodyPr>
            <a:normAutofit fontScale="92500" lnSpcReduction="10000"/>
          </a:bodyPr>
          <a:lstStyle/>
          <a:p>
            <a:pPr marL="0" indent="0" algn="ctr">
              <a:buNone/>
            </a:pPr>
            <a:r>
              <a:rPr lang="en-US" sz="2800" dirty="0"/>
              <a:t>STAAR test will be given for:</a:t>
            </a:r>
          </a:p>
          <a:p>
            <a:pPr algn="ctr"/>
            <a:r>
              <a:rPr lang="en-US" sz="2800" dirty="0"/>
              <a:t>Reading (April 11</a:t>
            </a:r>
            <a:r>
              <a:rPr lang="en-US" sz="2800" baseline="30000" dirty="0"/>
              <a:t>th</a:t>
            </a:r>
            <a:r>
              <a:rPr lang="en-US" sz="2800" dirty="0"/>
              <a:t>)</a:t>
            </a:r>
          </a:p>
          <a:p>
            <a:pPr algn="ctr"/>
            <a:r>
              <a:rPr lang="en-US" sz="2800" dirty="0"/>
              <a:t>Math (April 25</a:t>
            </a:r>
            <a:r>
              <a:rPr lang="en-US" sz="2800" baseline="30000" dirty="0"/>
              <a:t>th</a:t>
            </a:r>
            <a:r>
              <a:rPr lang="en-US" sz="2800" dirty="0"/>
              <a:t>)</a:t>
            </a:r>
          </a:p>
          <a:p>
            <a:pPr marL="0" indent="0" algn="ctr">
              <a:buNone/>
            </a:pPr>
            <a:endParaRPr lang="en-US" sz="2800" dirty="0"/>
          </a:p>
          <a:p>
            <a:pPr marL="0" indent="0" algn="ctr">
              <a:buNone/>
            </a:pPr>
            <a:r>
              <a:rPr lang="en-US" sz="2800" dirty="0"/>
              <a:t>*Benchmark testing will be given throughout the year</a:t>
            </a:r>
          </a:p>
          <a:p>
            <a:pPr marL="0" indent="0" algn="ctr">
              <a:buNone/>
            </a:pPr>
            <a:endParaRPr lang="en-US" sz="2800" dirty="0"/>
          </a:p>
          <a:p>
            <a:pPr marL="0" indent="0" algn="ctr">
              <a:buNone/>
            </a:pPr>
            <a:r>
              <a:rPr lang="en-US" sz="2800" dirty="0"/>
              <a:t>More information will come later in the year. </a:t>
            </a:r>
          </a:p>
        </p:txBody>
      </p:sp>
      <p:sp>
        <p:nvSpPr>
          <p:cNvPr id="7" name="Title 1">
            <a:extLst>
              <a:ext uri="{FF2B5EF4-FFF2-40B4-BE49-F238E27FC236}">
                <a16:creationId xmlns:a16="http://schemas.microsoft.com/office/drawing/2014/main" id="{91ECD7C4-4560-AFDC-B62A-F226ECF16F97}"/>
              </a:ext>
            </a:extLst>
          </p:cNvPr>
          <p:cNvSpPr>
            <a:spLocks noGrp="1"/>
          </p:cNvSpPr>
          <p:nvPr>
            <p:ph type="title"/>
          </p:nvPr>
        </p:nvSpPr>
        <p:spPr>
          <a:xfrm>
            <a:off x="1446213" y="804863"/>
            <a:ext cx="9605962" cy="1055687"/>
          </a:xfrm>
        </p:spPr>
        <p:txBody>
          <a:bodyPr>
            <a:normAutofit/>
          </a:bodyPr>
          <a:lstStyle/>
          <a:p>
            <a:pPr algn="ctr"/>
            <a:r>
              <a:rPr lang="en-US" sz="6600" cap="all" dirty="0" err="1">
                <a:solidFill>
                  <a:srgbClr val="0070C0"/>
                </a:solidFill>
                <a:latin typeface="Amasis MT Pro Black" panose="02040A04050005020304" pitchFamily="18" charset="0"/>
                <a:ea typeface="+mj-lt"/>
                <a:cs typeface="+mj-lt"/>
              </a:rPr>
              <a:t>Staar</a:t>
            </a:r>
            <a:r>
              <a:rPr lang="en-US" sz="6600" cap="all" dirty="0">
                <a:solidFill>
                  <a:srgbClr val="0070C0"/>
                </a:solidFill>
                <a:latin typeface="Amasis MT Pro Black" panose="02040A04050005020304" pitchFamily="18" charset="0"/>
                <a:ea typeface="+mj-lt"/>
                <a:cs typeface="+mj-lt"/>
              </a:rPr>
              <a:t> Testing</a:t>
            </a:r>
            <a:endParaRPr lang="en-US" sz="6600" dirty="0">
              <a:solidFill>
                <a:srgbClr val="0070C0"/>
              </a:solidFill>
              <a:latin typeface="Amasis MT Pro Black" panose="02040A04050005020304" pitchFamily="18" charset="0"/>
              <a:ea typeface="+mj-lt"/>
              <a:cs typeface="+mj-lt"/>
            </a:endParaRPr>
          </a:p>
          <a:p>
            <a:endParaRPr lang="en-US" sz="3950" dirty="0">
              <a:ea typeface="Calibri Light"/>
              <a:cs typeface="Calibri Light"/>
            </a:endParaRPr>
          </a:p>
        </p:txBody>
      </p:sp>
    </p:spTree>
    <p:extLst>
      <p:ext uri="{BB962C8B-B14F-4D97-AF65-F5344CB8AC3E}">
        <p14:creationId xmlns:p14="http://schemas.microsoft.com/office/powerpoint/2010/main" val="48073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4" name="Rectangle 39">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41">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5751819" y="804520"/>
            <a:ext cx="4983781" cy="1049235"/>
          </a:xfrm>
        </p:spPr>
        <p:txBody>
          <a:bodyPr>
            <a:normAutofit/>
          </a:bodyPr>
          <a:lstStyle/>
          <a:p>
            <a:r>
              <a:rPr lang="en-US" sz="2500">
                <a:latin typeface="Amasis MT Pro Black" panose="02040A04050005020304" pitchFamily="18" charset="0"/>
              </a:rPr>
              <a:t>Meet the Instructional Leadership Team</a:t>
            </a:r>
          </a:p>
        </p:txBody>
      </p:sp>
      <p:sp>
        <p:nvSpPr>
          <p:cNvPr id="56" name="Rectangle 43">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7" name="Group 45">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58" name="Rectangle 46">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47">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a:extLst>
              <a:ext uri="{FF2B5EF4-FFF2-40B4-BE49-F238E27FC236}">
                <a16:creationId xmlns:a16="http://schemas.microsoft.com/office/drawing/2014/main" id="{E9078619-6E92-584E-249A-6575872A4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5751818" y="2015732"/>
            <a:ext cx="4983782" cy="3450613"/>
          </a:xfrm>
        </p:spPr>
        <p:txBody>
          <a:bodyPr>
            <a:normAutofit/>
          </a:bodyPr>
          <a:lstStyle/>
          <a:p>
            <a:pPr>
              <a:buClr>
                <a:srgbClr val="F45F17"/>
              </a:buClr>
            </a:pPr>
            <a:r>
              <a:rPr lang="en-US"/>
              <a:t>Principal: Channon Almendarez</a:t>
            </a:r>
          </a:p>
          <a:p>
            <a:pPr>
              <a:buClr>
                <a:srgbClr val="F45F17"/>
              </a:buClr>
            </a:pPr>
            <a:r>
              <a:rPr lang="en-US"/>
              <a:t>Assistant Principal: Angela Peters</a:t>
            </a:r>
          </a:p>
          <a:p>
            <a:pPr>
              <a:buClr>
                <a:srgbClr val="F45F17"/>
              </a:buClr>
            </a:pPr>
            <a:r>
              <a:rPr lang="en-US"/>
              <a:t>Counselor: Suzanne Lowe</a:t>
            </a:r>
          </a:p>
          <a:p>
            <a:pPr>
              <a:buClr>
                <a:srgbClr val="F45F17"/>
              </a:buClr>
            </a:pPr>
            <a:r>
              <a:rPr lang="en-US"/>
              <a:t>Instructional Coach: Lisa Morrey</a:t>
            </a:r>
          </a:p>
          <a:p>
            <a:pPr>
              <a:buClr>
                <a:srgbClr val="F45F17"/>
              </a:buClr>
            </a:pPr>
            <a:r>
              <a:rPr lang="en-US"/>
              <a:t>EB Specialist: Yadi Salinas</a:t>
            </a:r>
          </a:p>
          <a:p>
            <a:pPr>
              <a:buClr>
                <a:srgbClr val="F45F17"/>
              </a:buClr>
            </a:pPr>
            <a:r>
              <a:rPr lang="en-US"/>
              <a:t>Reading Interventionist: Leslie Norra</a:t>
            </a:r>
          </a:p>
          <a:p>
            <a:pPr>
              <a:buClr>
                <a:srgbClr val="F45F17"/>
              </a:buClr>
            </a:pPr>
            <a:r>
              <a:rPr lang="en-US"/>
              <a:t>Librarian: Joanne </a:t>
            </a:r>
            <a:r>
              <a:rPr lang="en-US" err="1"/>
              <a:t>Bromonsky</a:t>
            </a:r>
            <a:endParaRPr lang="en-US"/>
          </a:p>
          <a:p>
            <a:pPr>
              <a:buClr>
                <a:srgbClr val="F45F17"/>
              </a:buClr>
            </a:pPr>
            <a:endParaRPr lang="en-US"/>
          </a:p>
          <a:p>
            <a:pPr>
              <a:buClr>
                <a:srgbClr val="F45F17"/>
              </a:buClr>
            </a:pPr>
            <a:endParaRPr lang="en-US"/>
          </a:p>
        </p:txBody>
      </p:sp>
      <p:pic>
        <p:nvPicPr>
          <p:cNvPr id="60" name="Picture 49">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51">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13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dirty="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807868" y="1779479"/>
            <a:ext cx="11074013" cy="3416320"/>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400" dirty="0"/>
              <a:t>We will begin selling snacks soon for an extra cost. Parents can restrict purchases for specific days and items on student’s school café account.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You are always welcome to drop lunch off in the front office for your child.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SMART tags are required for purchasing lunch. </a:t>
            </a:r>
          </a:p>
          <a:p>
            <a:pPr lvl="1"/>
            <a:endParaRPr lang="en-US" sz="2400" dirty="0"/>
          </a:p>
          <a:p>
            <a:pPr marL="285750" indent="-285750">
              <a:buFont typeface="Arial" panose="020B0604020202020204" pitchFamily="34" charset="0"/>
              <a:buChar char="•"/>
            </a:pPr>
            <a:r>
              <a:rPr lang="en-US" sz="2400" dirty="0"/>
              <a:t>Parents are welcome to eat at the first two tables.</a:t>
            </a: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010310"/>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Bring healthy snacks that are </a:t>
            </a:r>
            <a:r>
              <a:rPr lang="en-US" b="1" u="sng" cap="all" dirty="0">
                <a:latin typeface="Arial Rounded MT Bold" panose="020F0704030504030204" pitchFamily="34" charset="0"/>
              </a:rPr>
              <a:t>NOT</a:t>
            </a:r>
            <a:r>
              <a:rPr lang="en-US" cap="all" dirty="0">
                <a:latin typeface="Arial Rounded MT Bold" panose="020F0704030504030204" pitchFamily="34" charset="0"/>
              </a:rPr>
              <a:t> messy </a:t>
            </a:r>
          </a:p>
          <a:p>
            <a:pPr marL="800100" lvl="1"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dirty="0">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dirty="0">
                <a:highlight>
                  <a:srgbClr val="FFFF00"/>
                </a:highlight>
                <a:latin typeface="Arial Rounded MT Bold" panose="020F0704030504030204" pitchFamily="34" charset="0"/>
              </a:rPr>
              <a:t>The only liquid allowed in class is water</a:t>
            </a:r>
            <a:r>
              <a:rPr lang="en-US" cap="all" dirty="0">
                <a:latin typeface="Arial Rounded MT Bold" panose="020F0704030504030204" pitchFamily="34" charset="0"/>
              </a:rPr>
              <a:t>.</a:t>
            </a:r>
          </a:p>
          <a:p>
            <a:pPr marL="228600" lvl="1" defTabSz="914400">
              <a:lnSpc>
                <a:spcPct val="120000"/>
              </a:lnSpc>
              <a:buClr>
                <a:schemeClr val="accent1"/>
              </a:buClr>
              <a:buSzPct val="160000"/>
            </a:pPr>
            <a:r>
              <a:rPr lang="en-US" cap="all" dirty="0">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dirty="0">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dirty="0">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dirty="0">
              <a:latin typeface="Arial Rounded MT Bold" panose="020F0704030504030204" pitchFamily="34" charset="0"/>
            </a:endParaRPr>
          </a:p>
          <a:p>
            <a:pPr marL="114300" defTabSz="914400">
              <a:lnSpc>
                <a:spcPct val="120000"/>
              </a:lnSpc>
              <a:buClr>
                <a:schemeClr val="accent1"/>
              </a:buClr>
              <a:buSzPct val="160000"/>
            </a:pPr>
            <a:endParaRPr lang="en-US" cap="all" dirty="0"/>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dirty="0"/>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69" name="Rectangle 2054">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0" name="Straight Connector 205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5751819" y="804520"/>
            <a:ext cx="4983781" cy="1049235"/>
          </a:xfrm>
        </p:spPr>
        <p:txBody>
          <a:bodyPr>
            <a:normAutofit/>
          </a:bodyPr>
          <a:lstStyle/>
          <a:p>
            <a:r>
              <a:rPr lang="en-US"/>
              <a:t>Birthday Treats</a:t>
            </a:r>
          </a:p>
        </p:txBody>
      </p:sp>
      <p:sp>
        <p:nvSpPr>
          <p:cNvPr id="2071" name="Rectangle 2058">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72" name="Group 2060">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073" name="Rectangle 2061">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2">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Pin on Baked Goods">
            <a:extLst>
              <a:ext uri="{FF2B5EF4-FFF2-40B4-BE49-F238E27FC236}">
                <a16:creationId xmlns:a16="http://schemas.microsoft.com/office/drawing/2014/main" id="{62EA2F2D-B574-417F-682D-6A99784B72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1" r="8749"/>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5751818" y="2015732"/>
            <a:ext cx="4983782" cy="3450613"/>
          </a:xfrm>
        </p:spPr>
        <p:txBody>
          <a:bodyPr>
            <a:normAutofit/>
          </a:bodyPr>
          <a:lstStyle/>
          <a:p>
            <a:pPr fontAlgn="base">
              <a:lnSpc>
                <a:spcPct val="110000"/>
              </a:lnSpc>
            </a:pPr>
            <a:r>
              <a:rPr lang="en-US" sz="1400" b="0" i="0">
                <a:effectLst/>
                <a:latin typeface="Georgia" panose="02040502050405020303" pitchFamily="18" charset="0"/>
              </a:rPr>
              <a:t>Birthday treat guidelines are in the 2023-2024 Elementary Student Handbook on page 24: </a:t>
            </a:r>
            <a:r>
              <a:rPr lang="en-US" sz="1400" b="1" i="0">
                <a:effectLst/>
                <a:latin typeface="Georgia" panose="02040502050405020303" pitchFamily="18" charset="0"/>
              </a:rPr>
              <a:t>Because of the time constraints, the treat is limited to one item per classmate, and it must be store purchased, single serve item (i.e. cupcake, cookie, etc.) so that it can be served, eaten, and cleaned up within a reasonable time. </a:t>
            </a:r>
            <a:endParaRPr lang="en-US" sz="1400" b="0" i="0">
              <a:effectLst/>
              <a:latin typeface="Segoe UI" panose="020B0502040204020203" pitchFamily="34" charset="0"/>
            </a:endParaRPr>
          </a:p>
          <a:p>
            <a:pPr fontAlgn="base">
              <a:lnSpc>
                <a:spcPct val="110000"/>
              </a:lnSpc>
            </a:pPr>
            <a:br>
              <a:rPr lang="en-US" sz="1400" b="1" i="0">
                <a:effectLst/>
                <a:latin typeface="inherit"/>
              </a:rPr>
            </a:br>
            <a:r>
              <a:rPr lang="en-US" sz="1400" b="0" i="0">
                <a:effectLst/>
                <a:latin typeface="Georgia" panose="02040502050405020303" pitchFamily="18" charset="0"/>
              </a:rPr>
              <a:t> The 2023-2024 Elementary Student Handbook states that gifts, balloons, treat bags, and flowers are prohibited at school. Invitations to individual parties may not be distributed at school. Thank you for your understanding! </a:t>
            </a:r>
            <a:r>
              <a:rPr lang="en-US" sz="1400" b="0" i="0">
                <a:effectLst/>
                <a:latin typeface="Georgia" panose="02040502050405020303" pitchFamily="18" charset="0"/>
                <a:sym typeface="Wingdings" panose="05000000000000000000" pitchFamily="2" charset="2"/>
              </a:rPr>
              <a:t></a:t>
            </a:r>
            <a:endParaRPr lang="en-US" sz="1400" b="0" i="0">
              <a:effectLst/>
              <a:latin typeface="Segoe UI" panose="020B0502040204020203" pitchFamily="34" charset="0"/>
            </a:endParaRPr>
          </a:p>
          <a:p>
            <a:pPr>
              <a:lnSpc>
                <a:spcPct val="110000"/>
              </a:lnSpc>
            </a:pPr>
            <a:endParaRPr lang="en-US" sz="1400"/>
          </a:p>
        </p:txBody>
      </p:sp>
      <p:pic>
        <p:nvPicPr>
          <p:cNvPr id="2075" name="Picture 2064">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076" name="Straight Connector 2066">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dirty="0">
                <a:solidFill>
                  <a:srgbClr val="0070C0"/>
                </a:solidFill>
                <a:latin typeface="Lucida Bright"/>
              </a:rPr>
              <a:t>Students Head to class at </a:t>
            </a:r>
            <a:r>
              <a:rPr lang="en-US" sz="6000" b="1" dirty="0">
                <a:highlight>
                  <a:srgbClr val="FFFF00"/>
                </a:highlight>
                <a:latin typeface="Lucida Bright"/>
              </a:rPr>
              <a:t>7:30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a:bodyPr>
          <a:lstStyle/>
          <a:p>
            <a:pPr marL="227965" indent="-227965">
              <a:buFont typeface="Wingdings" panose="05000000000000000000" pitchFamily="2" charset="2"/>
              <a:buChar char="v"/>
            </a:pPr>
            <a:r>
              <a:rPr lang="en-US" sz="1750" dirty="0">
                <a:latin typeface="Lucida Bright"/>
              </a:rPr>
              <a:t>Students have the opportunity to unpack their backpack and get prepared for the day.</a:t>
            </a:r>
          </a:p>
          <a:p>
            <a:pPr marL="227965" indent="-227965">
              <a:buFont typeface="Wingdings" panose="05000000000000000000" pitchFamily="2" charset="2"/>
              <a:buChar char="v"/>
            </a:pPr>
            <a:endParaRPr lang="en-US" dirty="0">
              <a:latin typeface="Lucida Bright" panose="02040602050505020304" pitchFamily="18" charset="0"/>
            </a:endParaRPr>
          </a:p>
          <a:p>
            <a:pPr marL="227965" indent="-227965">
              <a:buFont typeface="Wingdings" panose="05000000000000000000" pitchFamily="2" charset="2"/>
              <a:buChar char="v"/>
            </a:pPr>
            <a:r>
              <a:rPr lang="en-US" sz="1750" dirty="0">
                <a:latin typeface="Lucida Bright"/>
              </a:rPr>
              <a:t>Allows them time to get focused for the day and be ready to begin learning.</a:t>
            </a:r>
          </a:p>
          <a:p>
            <a:pPr marL="227965" indent="-227965">
              <a:buFont typeface="Wingdings" panose="05000000000000000000" pitchFamily="2" charset="2"/>
              <a:buChar char="v"/>
            </a:pPr>
            <a:endParaRPr lang="en-US" sz="1750" dirty="0">
              <a:latin typeface="Lucida Bright"/>
              <a:ea typeface="Tahoma"/>
              <a:cs typeface="Tahoma"/>
            </a:endParaRPr>
          </a:p>
          <a:p>
            <a:pPr marL="227965" indent="-227965">
              <a:buFont typeface="Wingdings" panose="05000000000000000000" pitchFamily="2" charset="2"/>
              <a:buChar char="v"/>
            </a:pPr>
            <a:r>
              <a:rPr lang="en-US" sz="1750" dirty="0">
                <a:latin typeface="Lucida Bright"/>
                <a:ea typeface="Tahoma"/>
                <a:cs typeface="Tahoma"/>
              </a:rPr>
              <a:t>Students who are in class by 7:45 do not miss the announcements. </a:t>
            </a:r>
            <a:endParaRPr lang="en-US" sz="1750" dirty="0">
              <a:latin typeface="Lucida Bright" panose="02040602050505020304" pitchFamily="18" charset="0"/>
              <a:ea typeface="Tahoma" pitchFamily="34" charset="0"/>
              <a:cs typeface="Tahoma" pitchFamily="34" charset="0"/>
            </a:endParaRPr>
          </a:p>
          <a:p>
            <a:pPr marL="227965" indent="-227965"/>
            <a:endParaRPr lang="en-US" dirty="0">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1529468432"/>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2438400"/>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Please arrive on time each day.</a:t>
            </a:r>
          </a:p>
          <a:p>
            <a:r>
              <a:rPr lang="en-US" sz="2400" dirty="0"/>
              <a:t>Attendance is taken at 8:45.</a:t>
            </a:r>
          </a:p>
          <a:p>
            <a:r>
              <a:rPr lang="en-US" sz="2400" dirty="0"/>
              <a:t>If an absence is necessary, send a written excuse with your child the day they return in their daily folder.</a:t>
            </a:r>
          </a:p>
          <a:p>
            <a:r>
              <a:rPr lang="en-US" sz="2400" dirty="0"/>
              <a:t>Five or more consecutive absences requires a doctor's note.</a:t>
            </a:r>
          </a:p>
          <a:p>
            <a:r>
              <a:rPr lang="en-US" sz="2400" dirty="0"/>
              <a:t>Attendance is factored into our accountability rating. </a:t>
            </a:r>
          </a:p>
        </p:txBody>
      </p:sp>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7"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8012" y="2286000"/>
            <a:ext cx="5766940" cy="373380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a:solidFill>
                <a:schemeClr val="tx1"/>
              </a:solidFill>
            </a:endParaRPr>
          </a:p>
          <a:p>
            <a:pPr indent="-228600" algn="l" defTabSz="914400">
              <a:lnSpc>
                <a:spcPct val="110000"/>
              </a:lnSpc>
              <a:buFont typeface="Wingdings" panose="05000000000000000000" pitchFamily="2" charset="2"/>
              <a:buChar char="§"/>
            </a:pPr>
            <a:r>
              <a:rPr lang="en-US" sz="1600">
                <a:solidFill>
                  <a:schemeClr val="tx1"/>
                </a:solidFill>
              </a:rPr>
              <a:t>If you need to make a last-minute emergency change, </a:t>
            </a:r>
            <a:r>
              <a:rPr lang="en-US" sz="1600">
                <a:solidFill>
                  <a:schemeClr val="tx1"/>
                </a:solidFill>
                <a:highlight>
                  <a:srgbClr val="FFFF00"/>
                </a:highlight>
              </a:rPr>
              <a:t>call the front office prior to 2:15 PM.  </a:t>
            </a:r>
          </a:p>
          <a:p>
            <a:pPr algn="l" defTabSz="914400">
              <a:lnSpc>
                <a:spcPct val="110000"/>
              </a:lnSpc>
            </a:pPr>
            <a:r>
              <a:rPr lang="en-US" sz="1600">
                <a:solidFill>
                  <a:schemeClr val="tx1"/>
                </a:solidFill>
              </a:rPr>
              <a:t>832-223-1400 </a:t>
            </a:r>
          </a:p>
          <a:p>
            <a:pPr algn="l" defTabSz="914400">
              <a:lnSpc>
                <a:spcPct val="110000"/>
              </a:lnSpc>
            </a:pPr>
            <a:r>
              <a:rPr lang="en-US" sz="1600" b="1">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228600"/>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4287"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08942" y="1981200"/>
            <a:ext cx="44958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Rounded MT Bold" panose="020F0704030504030204" pitchFamily="34" charset="0"/>
              </a:rPr>
              <a:t>The newsletter will be electronically distributed every </a:t>
            </a:r>
            <a:r>
              <a:rPr lang="en-US" sz="2000" dirty="0">
                <a:highlight>
                  <a:srgbClr val="FFFF00"/>
                </a:highlight>
                <a:latin typeface="Arial Rounded MT Bold" panose="020F0704030504030204" pitchFamily="34" charset="0"/>
              </a:rPr>
              <a:t>Monday</a:t>
            </a:r>
            <a:r>
              <a:rPr lang="en-US" sz="2000" dirty="0">
                <a:latin typeface="Arial Rounded MT Bold" panose="020F0704030504030204" pitchFamily="34" charset="0"/>
              </a:rPr>
              <a:t> through Canvas.</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latin typeface="Arial Rounded MT Bold" panose="020F0704030504030204" pitchFamily="34" charset="0"/>
              </a:rPr>
              <a:t>Newsletters will include events, objectives, upcoming major grade dates, and other information deemed necessary by the grade level.</a:t>
            </a:r>
          </a:p>
          <a:p>
            <a:pPr marL="285750" indent="-285750">
              <a:buFont typeface="Arial" panose="020B0604020202020204" pitchFamily="34" charset="0"/>
              <a:buChar char="•"/>
            </a:pPr>
            <a:endParaRPr lang="en-US" sz="2000" dirty="0">
              <a:latin typeface="Arial Rounded MT Bold" panose="020F0704030504030204" pitchFamily="34" charset="0"/>
            </a:endParaRPr>
          </a:p>
          <a:p>
            <a:pPr marL="285750" indent="-285750">
              <a:buFont typeface="Arial" panose="020B0604020202020204" pitchFamily="34" charset="0"/>
              <a:buChar char="•"/>
            </a:pPr>
            <a:r>
              <a:rPr lang="en-US" sz="2000" dirty="0">
                <a:highlight>
                  <a:srgbClr val="FFFF00"/>
                </a:highlight>
                <a:latin typeface="Arial Rounded MT Bold" panose="020F0704030504030204" pitchFamily="34" charset="0"/>
              </a:rPr>
              <a:t>Please make sure that you are signed up and have access to Canvas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6" y="803275"/>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1812"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728215" y="2166036"/>
            <a:ext cx="6922395" cy="3129611"/>
          </a:xfrm>
        </p:spPr>
        <p:txBody>
          <a:bodyPr vert="horz" lIns="91440" tIns="45720" rIns="91440" bIns="45720" rtlCol="0" anchor="t">
            <a:normAutofit fontScale="92500" lnSpcReduction="20000"/>
          </a:bodyPr>
          <a:lstStyle/>
          <a:p>
            <a:pPr marL="0" indent="0" rtl="0">
              <a:buNone/>
            </a:pPr>
            <a:r>
              <a:rPr lang="en-US" sz="2400" dirty="0">
                <a:latin typeface="Arial Rounded MT Bold" panose="020F0704030504030204" pitchFamily="34" charset="0"/>
                <a:ea typeface="Arial"/>
                <a:cs typeface="Arial"/>
              </a:rPr>
              <a:t>Every child will have a smart tag which is used to: ​</a:t>
            </a:r>
            <a:endParaRPr lang="en-US" sz="2400" dirty="0">
              <a:latin typeface="Arial Rounded MT Bold" panose="020F0704030504030204" pitchFamily="34" charset="0"/>
            </a:endParaRPr>
          </a:p>
          <a:p>
            <a:pPr marL="227965" lvl="0" indent="-227965" rtl="0">
              <a:buChar char="•"/>
            </a:pPr>
            <a:r>
              <a:rPr lang="en-US" sz="2400" dirty="0">
                <a:latin typeface="Arial Rounded MT Bold" panose="020F0704030504030204" pitchFamily="34" charset="0"/>
                <a:ea typeface="Arial"/>
                <a:cs typeface="Arial"/>
              </a:rPr>
              <a:t>Track when a student is on the bus​</a:t>
            </a:r>
          </a:p>
          <a:p>
            <a:pPr marL="227965" lvl="0" indent="-227965" rtl="0">
              <a:buChar char="•"/>
            </a:pPr>
            <a:r>
              <a:rPr lang="en-US" sz="2400" dirty="0">
                <a:latin typeface="Arial Rounded MT Bold" panose="020F0704030504030204" pitchFamily="34" charset="0"/>
                <a:ea typeface="Arial"/>
                <a:cs typeface="Arial"/>
              </a:rPr>
              <a:t>Purchase breakfast and lunch​</a:t>
            </a:r>
          </a:p>
          <a:p>
            <a:pPr marL="227965" lvl="0" indent="-227965" rtl="0">
              <a:buChar char="•"/>
            </a:pPr>
            <a:r>
              <a:rPr lang="en-US" sz="2400" dirty="0">
                <a:latin typeface="Arial Rounded MT Bold" panose="020F0704030504030204" pitchFamily="34" charset="0"/>
                <a:ea typeface="Arial"/>
                <a:cs typeface="Arial"/>
              </a:rPr>
              <a:t>Check out books in the library</a:t>
            </a:r>
          </a:p>
          <a:p>
            <a:pPr marL="227965" lvl="0" indent="-227965" rtl="0">
              <a:buChar char="•"/>
            </a:pPr>
            <a:endParaRPr lang="en-US" sz="2400" dirty="0">
              <a:latin typeface="Arial Rounded MT Bold" panose="020F0704030504030204" pitchFamily="34" charset="0"/>
              <a:ea typeface="Arial"/>
              <a:cs typeface="Arial"/>
            </a:endParaRPr>
          </a:p>
          <a:p>
            <a:pPr marL="0" lvl="0" indent="0" rtl="0">
              <a:buNone/>
            </a:pPr>
            <a:r>
              <a:rPr lang="en-US" sz="2400" dirty="0">
                <a:latin typeface="Arial Rounded MT Bold" panose="020F0704030504030204" pitchFamily="34" charset="0"/>
                <a:ea typeface="Arial"/>
                <a:cs typeface="Arial"/>
              </a:rPr>
              <a:t>*There is a $5 replacement fee for student SMART tags.​</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68466" y="320040"/>
            <a:ext cx="5693315" cy="6227064"/>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68569" y="372865"/>
            <a:ext cx="4965139" cy="2968820"/>
          </a:xfrm>
        </p:spPr>
        <p:txBody>
          <a:bodyPr vert="horz" lIns="91440" tIns="45720" rIns="91440" bIns="0" rtlCol="0" anchor="b">
            <a:normAutofit/>
          </a:bodyPr>
          <a:lstStyle/>
          <a:p>
            <a:pPr algn="ctr" defTabSz="914400"/>
            <a:r>
              <a:rPr lang="en-US" sz="2100" b="1" u="sng" dirty="0"/>
              <a:t>Dismissal Tag</a:t>
            </a:r>
            <a:br>
              <a:rPr lang="en-US" sz="2100" dirty="0"/>
            </a:br>
            <a:br>
              <a:rPr lang="en-US" sz="2100" dirty="0"/>
            </a:br>
            <a:br>
              <a:rPr lang="en-US" sz="2100" dirty="0"/>
            </a:br>
            <a:r>
              <a:rPr lang="en-US" sz="2100" dirty="0"/>
              <a:t>Leave on backpack please!</a:t>
            </a:r>
            <a:br>
              <a:rPr lang="en-US" sz="2100" dirty="0"/>
            </a:br>
            <a:br>
              <a:rPr lang="en-US" sz="2100" dirty="0"/>
            </a:br>
            <a:r>
              <a:rPr lang="en-US" sz="2100" dirty="0"/>
              <a:t> </a:t>
            </a:r>
            <a:br>
              <a:rPr lang="en-US" sz="2100" dirty="0"/>
            </a:br>
            <a:r>
              <a:rPr lang="en-US" sz="2100" dirty="0"/>
              <a:t>Name &amp; Dismissal Information</a:t>
            </a:r>
            <a:br>
              <a:rPr lang="en-US" sz="2100" dirty="0"/>
            </a:br>
            <a:br>
              <a:rPr lang="en-US" sz="2100" dirty="0"/>
            </a:br>
            <a:br>
              <a:rPr lang="en-US" sz="2100" dirty="0"/>
            </a:br>
            <a:r>
              <a:rPr lang="en-US" sz="2100" dirty="0"/>
              <a:t>Replacements is $2 at front office</a:t>
            </a:r>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33" name="Picture 103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35" name="Straight Connector 103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1" name="Straight Connector 104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1818" y="1847088"/>
            <a:ext cx="498378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1819" y="804520"/>
            <a:ext cx="4983781" cy="1049235"/>
          </a:xfrm>
        </p:spPr>
        <p:txBody>
          <a:bodyPr vert="horz" lIns="91440" tIns="45720" rIns="91440" bIns="45720" rtlCol="0" anchor="t">
            <a:normAutofit/>
          </a:bodyPr>
          <a:lstStyle/>
          <a:p>
            <a:pPr defTabSz="914400"/>
            <a:r>
              <a:rPr lang="en-US" sz="3200" u="sng"/>
              <a:t>Car Riders</a:t>
            </a:r>
          </a:p>
        </p:txBody>
      </p:sp>
      <p:sp>
        <p:nvSpPr>
          <p:cNvPr id="1043" name="Rectangle 104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45" name="Group 104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1046" name="Rectangle 104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WHEN SHOULD I UPGRADE MY CHILD'S CAR SEAT? - Baby Logic">
            <a:extLst>
              <a:ext uri="{FF2B5EF4-FFF2-40B4-BE49-F238E27FC236}">
                <a16:creationId xmlns:a16="http://schemas.microsoft.com/office/drawing/2014/main" id="{EEC4F851-8EE8-EE47-D3C0-63BB79F0CC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60"/>
          <a:stretch/>
        </p:blipFill>
        <p:spPr bwMode="auto">
          <a:xfrm>
            <a:off x="1270891" y="1116345"/>
            <a:ext cx="3361266"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04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051" name="Straight Connector 105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3250358451"/>
              </p:ext>
            </p:extLst>
          </p:nvPr>
        </p:nvGraphicFramePr>
        <p:xfrm>
          <a:off x="5751818" y="2015732"/>
          <a:ext cx="4983782"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0" y="1825625"/>
            <a:ext cx="11658600" cy="4618038"/>
          </a:xfrm>
        </p:spPr>
        <p:txBody>
          <a:bodyPr>
            <a:normAutofit lnSpcReduction="10000"/>
          </a:bodyPr>
          <a:lstStyle/>
          <a:p>
            <a:r>
              <a:rPr lang="en-US"/>
              <a:t>Classrooms are to be peanut free. A child with serious peanut allergy can potentially suffer a reaction merely by touching or smelling a food with peanut or peanut butter</a:t>
            </a:r>
          </a:p>
          <a:p>
            <a:r>
              <a:rPr lang="en-US"/>
              <a:t>Please do not send any peanuts, peanut butter or foods containing these items as snacks. They will not be allowed to be eaten in the classroom</a:t>
            </a:r>
          </a:p>
          <a:p>
            <a:r>
              <a:rPr lang="en-US"/>
              <a:t>Any food sent to share in classroom i.e., birthday cupcakes, cookies </a:t>
            </a:r>
            <a:r>
              <a:rPr lang="en-US" err="1"/>
              <a:t>etc</a:t>
            </a:r>
            <a:r>
              <a:rPr lang="en-US"/>
              <a:t>, is to be store bought, in original container with ingredient list that is peanut free</a:t>
            </a:r>
          </a:p>
          <a:p>
            <a:r>
              <a:rPr lang="en-US"/>
              <a:t>The above does not apply to lunches, children will still be able to eat food of their choice in lunchroom as we have ensured areas that will remain peanut free zones. </a:t>
            </a:r>
          </a:p>
          <a:p>
            <a:r>
              <a:rPr lang="en-US"/>
              <a:t>Thank you in advance for your cooperation. We are trying to ensure the safety of all of our children. We are striving to promote a safe environment for all of our students, and in working together we can work to keep our students safe. </a:t>
            </a:r>
          </a:p>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solidFill>
                  <a:srgbClr val="0070C0"/>
                </a:solidFill>
                <a:latin typeface="Amasis MT Pro Black" panose="02040A04050005020304" pitchFamily="18" charset="0"/>
              </a:rPr>
              <a:t>Dickinson Elementary PTO</a:t>
            </a:r>
            <a:br>
              <a:rPr lang="en-US" sz="4500" dirty="0">
                <a:solidFill>
                  <a:srgbClr val="0070C0"/>
                </a:solidFill>
                <a:latin typeface="Amasis MT Pro Black" panose="02040A04050005020304" pitchFamily="18" charset="0"/>
              </a:rPr>
            </a:br>
            <a:r>
              <a:rPr lang="en-US" sz="1600" dirty="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4101"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722688"/>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71" name="Rectangle 870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73" name="Rectangle 870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75" name="Group 870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4" y="482171"/>
            <a:ext cx="4073472" cy="5149101"/>
            <a:chOff x="7463259" y="583365"/>
            <a:chExt cx="4074533" cy="5181928"/>
          </a:xfrm>
        </p:grpSpPr>
        <p:sp>
          <p:nvSpPr>
            <p:cNvPr id="87076" name="Rectangle 870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77" name="Rectangle 870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7079" name="Straight Connector 870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9007" y="1847088"/>
            <a:ext cx="554659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dolphin jumping out of water&#10;&#10;Description automatically generated">
            <a:extLst>
              <a:ext uri="{FF2B5EF4-FFF2-40B4-BE49-F238E27FC236}">
                <a16:creationId xmlns:a16="http://schemas.microsoft.com/office/drawing/2014/main" id="{AEFA01FA-899A-1EB3-F8F5-03DEBBABF999}"/>
              </a:ext>
            </a:extLst>
          </p:cNvPr>
          <p:cNvPicPr>
            <a:picLocks noChangeAspect="1"/>
          </p:cNvPicPr>
          <p:nvPr/>
        </p:nvPicPr>
        <p:blipFill rotWithShape="1">
          <a:blip r:embed="rId2">
            <a:extLst>
              <a:ext uri="{28A0092B-C50C-407E-A947-70E740481C1C}">
                <a14:useLocalDpi xmlns:a14="http://schemas.microsoft.com/office/drawing/2010/main" val="0"/>
              </a:ext>
            </a:extLst>
          </a:blip>
          <a:srcRect l="12066" r="9692"/>
          <a:stretch/>
        </p:blipFill>
        <p:spPr>
          <a:xfrm>
            <a:off x="1285103" y="1116345"/>
            <a:ext cx="2798374"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5186691" y="2015732"/>
            <a:ext cx="5548910" cy="3450613"/>
          </a:xfrm>
        </p:spPr>
        <p:txBody>
          <a:bodyPr spcFirstLastPara="1" vert="horz" lIns="91440" tIns="45720" rIns="91440" bIns="45720" rtlCol="0" anchorCtr="0">
            <a:normAutofit/>
          </a:bodyPr>
          <a:lstStyle/>
          <a:p>
            <a:pPr marL="0" indent="0" algn="ctr">
              <a:buNone/>
            </a:pPr>
            <a:r>
              <a:rPr lang="en-US" altLang="en-US" sz="4400" b="1">
                <a:latin typeface="Arial Rounded MT Bold" panose="020F0704030504030204" pitchFamily="34" charset="0"/>
                <a:cs typeface="Arial"/>
              </a:rPr>
              <a:t>Thanks for being a great audience! </a:t>
            </a:r>
            <a:endParaRPr lang="en-US" sz="44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81" name="Picture 870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83" name="Straight Connector 870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1212" y="542638"/>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 Tuesday Folders</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sent home every </a:t>
            </a:r>
            <a:r>
              <a:rPr lang="en-US" sz="3200" b="1" dirty="0">
                <a:solidFill>
                  <a:srgbClr val="262626"/>
                </a:solidFill>
                <a:highlight>
                  <a:srgbClr val="FFFF00"/>
                </a:highlight>
                <a:latin typeface="Arial Rounded MT Bold" panose="020F0704030504030204" pitchFamily="34" charset="0"/>
                <a:cs typeface="Ideal Sans Medium" pitchFamily="50" charset="0"/>
              </a:rPr>
              <a:t>Tuesday</a:t>
            </a:r>
            <a:r>
              <a:rPr lang="en-US" sz="3200" dirty="0">
                <a:solidFill>
                  <a:srgbClr val="262626"/>
                </a:solidFill>
                <a:latin typeface="Arial Rounded MT Bold" panose="020F0704030504030204" pitchFamily="34" charset="0"/>
                <a:cs typeface="Ideal Sans Medium" pitchFamily="50" charset="0"/>
              </a:rPr>
              <a:t> </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Contains graded work from the week </a:t>
            </a:r>
            <a:r>
              <a:rPr lang="en-US" sz="3200" b="1" dirty="0">
                <a:solidFill>
                  <a:srgbClr val="262626"/>
                </a:solidFill>
                <a:latin typeface="Arial Rounded MT Bold" panose="020F0704030504030204" pitchFamily="34" charset="0"/>
                <a:cs typeface="Ideal Sans Medium" pitchFamily="50" charset="0"/>
              </a:rPr>
              <a:t>before</a:t>
            </a:r>
            <a:r>
              <a:rPr lang="en-US" sz="3200" dirty="0">
                <a:solidFill>
                  <a:srgbClr val="262626"/>
                </a:solidFill>
                <a:latin typeface="Arial Rounded MT Bold" panose="020F0704030504030204" pitchFamily="34" charset="0"/>
                <a:cs typeface="Ideal Sans Medium" pitchFamily="50" charset="0"/>
              </a:rPr>
              <a:t> and papers from the front office. </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Please check these folders each Tuesday, review papers, sign the signature page inside, and return the next day. </a:t>
            </a:r>
          </a:p>
          <a:p>
            <a:pPr>
              <a:spcBef>
                <a:spcPct val="20000"/>
              </a:spcBef>
              <a:spcAft>
                <a:spcPts val="600"/>
              </a:spcAft>
              <a:buClr>
                <a:schemeClr val="accent1"/>
              </a:buClr>
              <a:buSzPct val="115000"/>
              <a:buFont typeface="Arial"/>
              <a:buChar char="•"/>
            </a:pPr>
            <a:endParaRPr lang="en-US" sz="3200" dirty="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Daily take home binder-</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Behavior Chart– currently blue</a:t>
            </a:r>
          </a:p>
          <a:p>
            <a:pPr lvl="1">
              <a:spcBef>
                <a:spcPct val="20000"/>
              </a:spcBef>
              <a:spcAft>
                <a:spcPts val="600"/>
              </a:spcAft>
              <a:buClr>
                <a:schemeClr val="accent1"/>
              </a:buClr>
              <a:buSzPct val="115000"/>
              <a:buFont typeface="Arial"/>
              <a:buChar char="•"/>
            </a:pPr>
            <a:r>
              <a:rPr lang="en-US" sz="3200" dirty="0">
                <a:solidFill>
                  <a:srgbClr val="262626"/>
                </a:solidFill>
                <a:latin typeface="Arial Rounded MT Bold" panose="020F0704030504030204" pitchFamily="34" charset="0"/>
                <a:cs typeface="Ideal Sans Medium" pitchFamily="50" charset="0"/>
              </a:rPr>
              <a:t>Daily homework will be in binders</a:t>
            </a:r>
          </a:p>
          <a:p>
            <a:pPr lvl="1">
              <a:spcBef>
                <a:spcPct val="20000"/>
              </a:spcBef>
              <a:spcAft>
                <a:spcPts val="600"/>
              </a:spcAft>
              <a:buClr>
                <a:schemeClr val="accent1"/>
              </a:buClr>
              <a:buSzPct val="115000"/>
              <a:buFont typeface="Arial"/>
              <a:buChar char="•"/>
            </a:pPr>
            <a:r>
              <a:rPr lang="en-US" sz="3200" dirty="0">
                <a:solidFill>
                  <a:srgbClr val="262626"/>
                </a:solidFill>
                <a:highlight>
                  <a:srgbClr val="FFFF00"/>
                </a:highlight>
                <a:latin typeface="Arial Rounded MT Bold" panose="020F0704030504030204" pitchFamily="34" charset="0"/>
                <a:cs typeface="Ideal Sans Medium" pitchFamily="50" charset="0"/>
              </a:rPr>
              <a:t>Please initial and return to school daily</a:t>
            </a:r>
          </a:p>
          <a:p>
            <a:pPr>
              <a:spcBef>
                <a:spcPct val="20000"/>
              </a:spcBef>
              <a:spcAft>
                <a:spcPts val="600"/>
              </a:spcAft>
              <a:buClr>
                <a:schemeClr val="accent1"/>
              </a:buClr>
              <a:buSzPct val="115000"/>
            </a:pPr>
            <a:endParaRPr lang="en-US" dirty="0">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0" y="-2673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17686" y="1912737"/>
            <a:ext cx="7624499" cy="4030823"/>
          </a:xfrm>
          <a:prstGeom prst="rect">
            <a:avLst/>
          </a:prstGeom>
          <a:noFill/>
        </p:spPr>
        <p:txBody>
          <a:bodyPr wrap="square" rtlCol="0">
            <a:spAutoFit/>
          </a:bodyPr>
          <a:lstStyle/>
          <a:p>
            <a:r>
              <a:rPr lang="en-US" sz="2399" b="1">
                <a:latin typeface="Arial" panose="020B0604020202020204" pitchFamily="34" charset="0"/>
                <a:cs typeface="Arial" panose="020B0604020202020204" pitchFamily="34" charset="0"/>
              </a:rPr>
              <a:t>The Student Code of Conduct can be found within the 2023-2024 Student Handbook.</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Secondary – pg. 149</a:t>
            </a:r>
          </a:p>
          <a:p>
            <a:r>
              <a:rPr lang="en-US" sz="1999" b="1" i="1">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Elementary – pg. 91</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The updated handbook can be found on the LCISD webpage at the bottom right-hand side under the Student &amp; Parent section  </a:t>
            </a:r>
          </a:p>
          <a:p>
            <a:endParaRPr lang="en-US" sz="2399" b="1">
              <a:latin typeface="Arial" panose="020B0604020202020204" pitchFamily="34" charset="0"/>
              <a:cs typeface="Arial" panose="020B0604020202020204" pitchFamily="34" charset="0"/>
            </a:endParaRPr>
          </a:p>
          <a:p>
            <a:r>
              <a:rPr lang="en-US" sz="2399" b="1">
                <a:latin typeface="Arial" panose="020B0604020202020204" pitchFamily="34" charset="0"/>
                <a:cs typeface="Arial" panose="020B0604020202020204" pitchFamily="34" charset="0"/>
              </a:rPr>
              <a:t>Spanish version will be uploaded </a:t>
            </a:r>
          </a:p>
          <a:p>
            <a:r>
              <a:rPr lang="en-US" sz="2399" b="1">
                <a:latin typeface="Arial" panose="020B0604020202020204" pitchFamily="34" charset="0"/>
                <a:cs typeface="Arial" panose="020B0604020202020204" pitchFamily="34" charset="0"/>
              </a:rPr>
              <a:t>once they are completed.</a:t>
            </a:r>
          </a:p>
        </p:txBody>
      </p:sp>
      <p:pic>
        <p:nvPicPr>
          <p:cNvPr id="2" name="Picture 1">
            <a:extLst>
              <a:ext uri="{FF2B5EF4-FFF2-40B4-BE49-F238E27FC236}">
                <a16:creationId xmlns:a16="http://schemas.microsoft.com/office/drawing/2014/main" id="{13BA3189-0BE1-1ED2-C489-7C8FBD3F69D6}"/>
              </a:ext>
            </a:extLst>
          </p:cNvPr>
          <p:cNvPicPr>
            <a:picLocks noChangeAspect="1"/>
          </p:cNvPicPr>
          <p:nvPr/>
        </p:nvPicPr>
        <p:blipFill>
          <a:blip r:embed="rId5"/>
          <a:stretch>
            <a:fillRect/>
          </a:stretch>
        </p:blipFill>
        <p:spPr>
          <a:xfrm>
            <a:off x="8149655" y="-291443"/>
            <a:ext cx="4025996" cy="4347501"/>
          </a:xfrm>
          <a:prstGeom prst="rect">
            <a:avLst/>
          </a:prstGeom>
        </p:spPr>
      </p:pic>
      <p:pic>
        <p:nvPicPr>
          <p:cNvPr id="4" name="Picture 3">
            <a:extLst>
              <a:ext uri="{FF2B5EF4-FFF2-40B4-BE49-F238E27FC236}">
                <a16:creationId xmlns:a16="http://schemas.microsoft.com/office/drawing/2014/main" id="{E983F26F-5770-315B-B8BE-029CA3EF3B41}"/>
              </a:ext>
            </a:extLst>
          </p:cNvPr>
          <p:cNvPicPr>
            <a:picLocks noChangeAspect="1"/>
          </p:cNvPicPr>
          <p:nvPr/>
        </p:nvPicPr>
        <p:blipFill>
          <a:blip r:embed="rId6"/>
          <a:stretch>
            <a:fillRect/>
          </a:stretch>
        </p:blipFill>
        <p:spPr>
          <a:xfrm>
            <a:off x="6388822" y="4447996"/>
            <a:ext cx="5482317" cy="2409111"/>
          </a:xfrm>
          <a:prstGeom prst="rect">
            <a:avLst/>
          </a:prstGeom>
        </p:spPr>
      </p:pic>
      <p:sp>
        <p:nvSpPr>
          <p:cNvPr id="5" name="TextBox 4">
            <a:extLst>
              <a:ext uri="{FF2B5EF4-FFF2-40B4-BE49-F238E27FC236}">
                <a16:creationId xmlns:a16="http://schemas.microsoft.com/office/drawing/2014/main" id="{E39AEAAF-EC65-CDCF-A3F1-DF1307B27738}"/>
              </a:ext>
            </a:extLst>
          </p:cNvPr>
          <p:cNvSpPr txBox="1"/>
          <p:nvPr/>
        </p:nvSpPr>
        <p:spPr>
          <a:xfrm>
            <a:off x="106413" y="271487"/>
            <a:ext cx="7907089" cy="1015399"/>
          </a:xfrm>
          <a:prstGeom prst="rect">
            <a:avLst/>
          </a:prstGeom>
          <a:noFill/>
        </p:spPr>
        <p:txBody>
          <a:bodyPr wrap="square" rtlCol="0">
            <a:spAutoFit/>
          </a:bodyPr>
          <a:lstStyle/>
          <a:p>
            <a:pPr algn="ctr"/>
            <a:r>
              <a:rPr lang="en-US" sz="5998" b="1">
                <a:solidFill>
                  <a:schemeClr val="bg1"/>
                </a:solidFill>
                <a:latin typeface="Arial" panose="020B0604020202020204" pitchFamily="34" charset="0"/>
                <a:cs typeface="Arial" panose="020B0604020202020204" pitchFamily="34" charset="0"/>
              </a:rPr>
              <a:t>2023-2024 Handbook</a:t>
            </a:r>
          </a:p>
        </p:txBody>
      </p:sp>
    </p:spTree>
    <p:extLst>
      <p:ext uri="{BB962C8B-B14F-4D97-AF65-F5344CB8AC3E}">
        <p14:creationId xmlns:p14="http://schemas.microsoft.com/office/powerpoint/2010/main" val="360183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a:extLst>
              <a:ext uri="{FF2B5EF4-FFF2-40B4-BE49-F238E27FC236}">
                <a16:creationId xmlns:a16="http://schemas.microsoft.com/office/drawing/2014/main" id="{CF08E305-4824-497E-AB80-B4F505C7D6C2}"/>
              </a:ext>
            </a:extLst>
          </p:cNvPr>
          <p:cNvSpPr txBox="1"/>
          <p:nvPr/>
        </p:nvSpPr>
        <p:spPr>
          <a:xfrm>
            <a:off x="3095921" y="2422439"/>
            <a:ext cx="5619160" cy="2861577"/>
          </a:xfrm>
          <a:prstGeom prst="rect">
            <a:avLst/>
          </a:prstGeom>
          <a:noFill/>
        </p:spPr>
        <p:txBody>
          <a:bodyPr wrap="square" rtlCol="0">
            <a:spAutoFit/>
          </a:bodyPr>
          <a:lstStyle/>
          <a:p>
            <a:pPr algn="ctr"/>
            <a:r>
              <a:rPr lang="en-US" sz="5998" b="1">
                <a:latin typeface="Arial" panose="020B0604020202020204" pitchFamily="34" charset="0"/>
                <a:cs typeface="Arial" panose="020B0604020202020204" pitchFamily="34" charset="0"/>
              </a:rPr>
              <a:t>Cell Phone Policy</a:t>
            </a:r>
          </a:p>
          <a:p>
            <a:pPr algn="ctr"/>
            <a:r>
              <a:rPr lang="en-US" sz="5998" b="1">
                <a:latin typeface="Arial" panose="020B0604020202020204" pitchFamily="34" charset="0"/>
                <a:cs typeface="Arial" panose="020B0604020202020204" pitchFamily="34" charset="0"/>
              </a:rPr>
              <a:t>Changes</a:t>
            </a:r>
          </a:p>
        </p:txBody>
      </p:sp>
    </p:spTree>
    <p:extLst>
      <p:ext uri="{BB962C8B-B14F-4D97-AF65-F5344CB8AC3E}">
        <p14:creationId xmlns:p14="http://schemas.microsoft.com/office/powerpoint/2010/main" val="336084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239729" y="173335"/>
            <a:ext cx="7502079" cy="1325218"/>
          </a:xfrm>
        </p:spPr>
        <p:txBody>
          <a:bodyPr>
            <a:normAutofit fontScale="90000"/>
          </a:bodyPr>
          <a:lstStyle/>
          <a:p>
            <a:r>
              <a:rPr lang="en-US" b="1">
                <a:solidFill>
                  <a:schemeClr val="bg1"/>
                </a:solidFill>
              </a:rPr>
              <a:t>Possession of Telecommunications or Other Electronic Devices</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8" name="Picture 8" descr="A screenshot of a computer&#10;&#10;Description automatically generated">
            <a:extLst>
              <a:ext uri="{FF2B5EF4-FFF2-40B4-BE49-F238E27FC236}">
                <a16:creationId xmlns:a16="http://schemas.microsoft.com/office/drawing/2014/main" id="{A0DC7850-C15C-CAF1-DA13-C086E670F04E}"/>
              </a:ext>
            </a:extLst>
          </p:cNvPr>
          <p:cNvPicPr>
            <a:picLocks noChangeAspect="1"/>
          </p:cNvPicPr>
          <p:nvPr/>
        </p:nvPicPr>
        <p:blipFill rotWithShape="1">
          <a:blip r:embed="rId5"/>
          <a:srcRect b="31171"/>
          <a:stretch/>
        </p:blipFill>
        <p:spPr>
          <a:xfrm>
            <a:off x="968297" y="2069925"/>
            <a:ext cx="10115915" cy="4030953"/>
          </a:xfrm>
          <a:prstGeom prst="rect">
            <a:avLst/>
          </a:prstGeom>
        </p:spPr>
      </p:pic>
    </p:spTree>
    <p:extLst>
      <p:ext uri="{BB962C8B-B14F-4D97-AF65-F5344CB8AC3E}">
        <p14:creationId xmlns:p14="http://schemas.microsoft.com/office/powerpoint/2010/main" val="287465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56D686-8783-4804-ABD9-A395181EF2BB}"/>
              </a:ext>
            </a:extLst>
          </p:cNvPr>
          <p:cNvPicPr>
            <a:picLocks noChangeAspect="1"/>
          </p:cNvPicPr>
          <p:nvPr/>
        </p:nvPicPr>
        <p:blipFill rotWithShape="1">
          <a:blip r:embed="rId3">
            <a:extLst>
              <a:ext uri="{28A0092B-C50C-407E-A947-70E740481C1C}">
                <a14:useLocalDpi xmlns:a14="http://schemas.microsoft.com/office/drawing/2010/main" val="0"/>
              </a:ext>
            </a:extLst>
          </a:blip>
          <a:srcRect b="18846"/>
          <a:stretch/>
        </p:blipFill>
        <p:spPr>
          <a:xfrm>
            <a:off x="-67095" y="893"/>
            <a:ext cx="12255919" cy="1782154"/>
          </a:xfrm>
          <a:prstGeom prst="rect">
            <a:avLst/>
          </a:prstGeom>
        </p:spPr>
      </p:pic>
      <p:sp>
        <p:nvSpPr>
          <p:cNvPr id="2" name="Title 1">
            <a:extLst>
              <a:ext uri="{FF2B5EF4-FFF2-40B4-BE49-F238E27FC236}">
                <a16:creationId xmlns:a16="http://schemas.microsoft.com/office/drawing/2014/main" id="{7D76AB5A-ED5C-4A39-8562-6138710F02E9}"/>
              </a:ext>
            </a:extLst>
          </p:cNvPr>
          <p:cNvSpPr>
            <a:spLocks noGrp="1"/>
          </p:cNvSpPr>
          <p:nvPr>
            <p:ph type="title"/>
          </p:nvPr>
        </p:nvSpPr>
        <p:spPr>
          <a:xfrm>
            <a:off x="161882" y="146425"/>
            <a:ext cx="6932394" cy="1325218"/>
          </a:xfrm>
        </p:spPr>
        <p:txBody>
          <a:bodyPr/>
          <a:lstStyle/>
          <a:p>
            <a:r>
              <a:rPr lang="en-US" b="1">
                <a:solidFill>
                  <a:schemeClr val="bg1"/>
                </a:solidFill>
              </a:rPr>
              <a:t>Inappropriate Use of Cell Phone Practice</a:t>
            </a:r>
            <a:endParaRPr lang="en-US" sz="3999" b="1">
              <a:solidFill>
                <a:schemeClr val="bg1"/>
              </a:solidFill>
            </a:endParaRPr>
          </a:p>
        </p:txBody>
      </p:sp>
      <p:pic>
        <p:nvPicPr>
          <p:cNvPr id="12" name="Content Placeholder 11" descr="Logo, company name&#10;&#10;Description automatically generated">
            <a:extLst>
              <a:ext uri="{FF2B5EF4-FFF2-40B4-BE49-F238E27FC236}">
                <a16:creationId xmlns:a16="http://schemas.microsoft.com/office/drawing/2014/main" id="{1D80096B-4767-46A6-95AC-AD35765D6F7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39729" y="6100878"/>
            <a:ext cx="1928386" cy="756230"/>
          </a:xfrm>
        </p:spPr>
      </p:pic>
      <p:sp>
        <p:nvSpPr>
          <p:cNvPr id="10" name="Rectangle 9">
            <a:extLst>
              <a:ext uri="{FF2B5EF4-FFF2-40B4-BE49-F238E27FC236}">
                <a16:creationId xmlns:a16="http://schemas.microsoft.com/office/drawing/2014/main" id="{407CCD32-9BFA-4F02-BE9A-F8EAD6374809}"/>
              </a:ext>
            </a:extLst>
          </p:cNvPr>
          <p:cNvSpPr/>
          <p:nvPr/>
        </p:nvSpPr>
        <p:spPr>
          <a:xfrm>
            <a:off x="2373124" y="6514221"/>
            <a:ext cx="9815699" cy="45707"/>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3" descr="A close-up of a phone practice&#10;&#10;Description automatically generated">
            <a:extLst>
              <a:ext uri="{FF2B5EF4-FFF2-40B4-BE49-F238E27FC236}">
                <a16:creationId xmlns:a16="http://schemas.microsoft.com/office/drawing/2014/main" id="{D1622C4B-24D6-7E3C-2FB9-1A8B63F1821D}"/>
              </a:ext>
            </a:extLst>
          </p:cNvPr>
          <p:cNvPicPr>
            <a:picLocks noChangeAspect="1"/>
          </p:cNvPicPr>
          <p:nvPr/>
        </p:nvPicPr>
        <p:blipFill>
          <a:blip r:embed="rId5"/>
          <a:stretch>
            <a:fillRect/>
          </a:stretch>
        </p:blipFill>
        <p:spPr>
          <a:xfrm>
            <a:off x="2168115" y="1872512"/>
            <a:ext cx="8530569" cy="4622520"/>
          </a:xfrm>
          <a:prstGeom prst="rect">
            <a:avLst/>
          </a:prstGeom>
        </p:spPr>
      </p:pic>
    </p:spTree>
    <p:extLst>
      <p:ext uri="{BB962C8B-B14F-4D97-AF65-F5344CB8AC3E}">
        <p14:creationId xmlns:p14="http://schemas.microsoft.com/office/powerpoint/2010/main" val="2288638891"/>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C2455E7658746BD9A69996642F0F7" ma:contentTypeVersion="11" ma:contentTypeDescription="Create a new document." ma:contentTypeScope="" ma:versionID="3aec211420f3a416ad42b8dfdf2df256">
  <xsd:schema xmlns:xsd="http://www.w3.org/2001/XMLSchema" xmlns:xs="http://www.w3.org/2001/XMLSchema" xmlns:p="http://schemas.microsoft.com/office/2006/metadata/properties" xmlns:ns2="0ebc7f7c-98f0-4933-8cf1-ecb9ec9ccebd" xmlns:ns3="66b7a76b-5214-462d-9842-19167851d34e" targetNamespace="http://schemas.microsoft.com/office/2006/metadata/properties" ma:root="true" ma:fieldsID="93179744c8a011a6445f11c287eeccd5" ns2:_="" ns3:_="">
    <xsd:import namespace="0ebc7f7c-98f0-4933-8cf1-ecb9ec9ccebd"/>
    <xsd:import namespace="66b7a76b-5214-462d-9842-19167851d3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c7f7c-98f0-4933-8cf1-ecb9ec9cce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393a4fa-bfe4-40eb-8a96-0d52f059aaa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7a76b-5214-462d-9842-19167851d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af68b76-b8b6-4a76-89e0-f6f6b00a7feb}" ma:internalName="TaxCatchAll" ma:showField="CatchAllData" ma:web="66b7a76b-5214-462d-9842-19167851d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bc7f7c-98f0-4933-8cf1-ecb9ec9ccebd">
      <Terms xmlns="http://schemas.microsoft.com/office/infopath/2007/PartnerControls"/>
    </lcf76f155ced4ddcb4097134ff3c332f>
    <TaxCatchAll xmlns="66b7a76b-5214-462d-9842-19167851d34e" xsi:nil="true"/>
    <SharedWithUsers xmlns="66b7a76b-5214-462d-9842-19167851d34e">
      <UserInfo>
        <DisplayName>Chelsea L. Thompson</DisplayName>
        <AccountId>47</AccountId>
        <AccountType/>
      </UserInfo>
      <UserInfo>
        <DisplayName>Morgan Meihaus</DisplayName>
        <AccountId>14</AccountId>
        <AccountType/>
      </UserInfo>
      <UserInfo>
        <DisplayName>Wendy E. Thome</DisplayName>
        <AccountId>36</AccountId>
        <AccountType/>
      </UserInfo>
      <UserInfo>
        <DisplayName>Kristi M. Love</DisplayName>
        <AccountId>15</AccountId>
        <AccountType/>
      </UserInfo>
    </SharedWithUsers>
  </documentManagement>
</p:properties>
</file>

<file path=customXml/itemProps1.xml><?xml version="1.0" encoding="utf-8"?>
<ds:datastoreItem xmlns:ds="http://schemas.openxmlformats.org/officeDocument/2006/customXml" ds:itemID="{6AC574DF-C089-4500-B77F-5A61EE2BB5F7}">
  <ds:schemaRefs>
    <ds:schemaRef ds:uri="0ebc7f7c-98f0-4933-8cf1-ecb9ec9ccebd"/>
    <ds:schemaRef ds:uri="66b7a76b-5214-462d-9842-19167851d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09C492-1810-4B38-923B-D5EE1E628B17}">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0ebc7f7c-98f0-4933-8cf1-ecb9ec9ccebd"/>
    <ds:schemaRef ds:uri="345ebd72-6969-486b-bbc2-6392e6fa7c1c"/>
    <ds:schemaRef ds:uri="66b7a76b-5214-462d-9842-19167851d34e"/>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5</TotalTime>
  <Words>2724</Words>
  <Application>Microsoft Office PowerPoint</Application>
  <PresentationFormat>Custom</PresentationFormat>
  <Paragraphs>329</Paragraphs>
  <Slides>47</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Amasis MT Pro Black</vt:lpstr>
      <vt:lpstr>Arial</vt:lpstr>
      <vt:lpstr>Arial Rounded MT Bold</vt:lpstr>
      <vt:lpstr>Arial,Sans-Serif</vt:lpstr>
      <vt:lpstr>Century</vt:lpstr>
      <vt:lpstr>Century Gothic</vt:lpstr>
      <vt:lpstr>Georgia</vt:lpstr>
      <vt:lpstr>Gill Sans MT</vt:lpstr>
      <vt:lpstr>Ideal Sans Medium</vt:lpstr>
      <vt:lpstr>inherit</vt:lpstr>
      <vt:lpstr>Lucida Bright</vt:lpstr>
      <vt:lpstr>Saira</vt:lpstr>
      <vt:lpstr>Segoe UI</vt:lpstr>
      <vt:lpstr>Wingdings</vt:lpstr>
      <vt:lpstr>Gallery</vt:lpstr>
      <vt:lpstr>Welcome to dickinson Elementary</vt:lpstr>
      <vt:lpstr>Meet the 3rd Grade Team</vt:lpstr>
      <vt:lpstr>Meet the Instructional Leadership Team</vt:lpstr>
      <vt:lpstr>WEEKLY NEWSLETTER</vt:lpstr>
      <vt:lpstr>Communication</vt:lpstr>
      <vt:lpstr>PowerPoint Presentation</vt:lpstr>
      <vt:lpstr>PowerPoint Presentation</vt:lpstr>
      <vt:lpstr>Possession of Telecommunications or Other Electronic Devices</vt:lpstr>
      <vt:lpstr>Inappropriate Use of Cell Phone Practice</vt:lpstr>
      <vt:lpstr>Please keep cell phones and smart watches in backpacks turned off. </vt:lpstr>
      <vt:lpstr>Dickinson's Expectations</vt:lpstr>
      <vt:lpstr>Ron Clark House System</vt:lpstr>
      <vt:lpstr>Classroom Rewards</vt:lpstr>
      <vt:lpstr>Classroom Consequences</vt:lpstr>
      <vt:lpstr>Grades</vt:lpstr>
      <vt:lpstr>Cheating </vt:lpstr>
      <vt:lpstr>Reassessment Guidelines</vt:lpstr>
      <vt:lpstr>English Language Arts</vt:lpstr>
      <vt:lpstr>PowerPoint Presentation</vt:lpstr>
      <vt:lpstr>ACADEMICS Cont.</vt:lpstr>
      <vt:lpstr>Our Daily Schedule</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campus Expectation</vt:lpstr>
      <vt:lpstr>How To Access Dreambox</vt:lpstr>
      <vt:lpstr>WHAT INFORMATION IS AVAILABLE TO ME AS A PARENT? </vt:lpstr>
      <vt:lpstr>TIPS FOR PARENTS </vt:lpstr>
      <vt:lpstr>Staar Testing </vt:lpstr>
      <vt:lpstr>Lunch Procedures</vt:lpstr>
      <vt:lpstr>How to purchase school lunch</vt:lpstr>
      <vt:lpstr>Classroom Snack</vt:lpstr>
      <vt:lpstr>Birthday Treats</vt:lpstr>
      <vt:lpstr>Students Head to class at 7:30 am</vt:lpstr>
      <vt:lpstr>PowerPoint Presentation</vt:lpstr>
      <vt:lpstr>Absences/Attendance</vt:lpstr>
      <vt:lpstr>Every Day Counts! 1 or 2 days a week doesn’t seem like much but …</vt:lpstr>
      <vt:lpstr>How about 10 minutes late a day?  Surely that won’t affect my child!</vt:lpstr>
      <vt:lpstr>Transportation Changes</vt:lpstr>
      <vt:lpstr>Medications</vt:lpstr>
      <vt:lpstr>Smart Tags</vt:lpstr>
      <vt:lpstr>Register your SMART TAG</vt:lpstr>
      <vt:lpstr>Dismissal Tag   Leave on backpack please!    Name &amp; Dismissal Information   Replacements is $2 at front office</vt:lpstr>
      <vt:lpstr>Car Riders</vt:lpstr>
      <vt:lpstr>Peanut Free Classrooms</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 Anne Peltier-Bromonsky</cp:lastModifiedBy>
  <cp:revision>5</cp:revision>
  <cp:lastPrinted>2021-08-31T20:36:09Z</cp:lastPrinted>
  <dcterms:created xsi:type="dcterms:W3CDTF">2018-08-15T19:28:19Z</dcterms:created>
  <dcterms:modified xsi:type="dcterms:W3CDTF">2023-09-06T15:39:13Z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0x01010048EC2455E7658746BD9A69996642F0F7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