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2"/>
  </p:notesMasterIdLst>
  <p:sldIdLst>
    <p:sldId id="304" r:id="rId5"/>
    <p:sldId id="303" r:id="rId6"/>
    <p:sldId id="302" r:id="rId7"/>
    <p:sldId id="300" r:id="rId8"/>
    <p:sldId id="301" r:id="rId9"/>
    <p:sldId id="299" r:id="rId10"/>
    <p:sldId id="298" r:id="rId11"/>
    <p:sldId id="297" r:id="rId12"/>
    <p:sldId id="296" r:id="rId13"/>
    <p:sldId id="295" r:id="rId14"/>
    <p:sldId id="294" r:id="rId15"/>
    <p:sldId id="293" r:id="rId16"/>
    <p:sldId id="292" r:id="rId17"/>
    <p:sldId id="291" r:id="rId18"/>
    <p:sldId id="290" r:id="rId19"/>
    <p:sldId id="289" r:id="rId20"/>
    <p:sldId id="288" r:id="rId21"/>
    <p:sldId id="287" r:id="rId22"/>
    <p:sldId id="286" r:id="rId23"/>
    <p:sldId id="283" r:id="rId24"/>
    <p:sldId id="305" r:id="rId25"/>
    <p:sldId id="282" r:id="rId26"/>
    <p:sldId id="281" r:id="rId27"/>
    <p:sldId id="280" r:id="rId28"/>
    <p:sldId id="279" r:id="rId29"/>
    <p:sldId id="278" r:id="rId30"/>
    <p:sldId id="277" r:id="rId31"/>
    <p:sldId id="276" r:id="rId32"/>
    <p:sldId id="275" r:id="rId33"/>
    <p:sldId id="274" r:id="rId34"/>
    <p:sldId id="273" r:id="rId35"/>
    <p:sldId id="272" r:id="rId36"/>
    <p:sldId id="271" r:id="rId37"/>
    <p:sldId id="270" r:id="rId38"/>
    <p:sldId id="269" r:id="rId39"/>
    <p:sldId id="268" r:id="rId40"/>
    <p:sldId id="267" r:id="rId41"/>
    <p:sldId id="266" r:id="rId42"/>
    <p:sldId id="265" r:id="rId43"/>
    <p:sldId id="264" r:id="rId44"/>
    <p:sldId id="263" r:id="rId45"/>
    <p:sldId id="262" r:id="rId46"/>
    <p:sldId id="261" r:id="rId47"/>
    <p:sldId id="260" r:id="rId48"/>
    <p:sldId id="259" r:id="rId49"/>
    <p:sldId id="258" r:id="rId50"/>
    <p:sldId id="2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07C7F-4D4E-425B-903D-8275EB3B3659}" v="97" dt="2023-08-31T14:44:48.948"/>
    <p1510:client id="{12841E91-D497-4548-B91C-F370FFB19B45}" v="129" dt="2023-09-05T16:37:09.327"/>
    <p1510:client id="{2168E7F7-A763-41AA-B709-3D8242D94720}" v="25" dt="2023-09-05T14:27:06.980"/>
    <p1510:client id="{5DEEC775-02A3-B81D-EF01-5D0D291055CA}" v="1" dt="2023-08-29T14:35:19.623"/>
    <p1510:client id="{842E6A82-EF08-4FC2-BA90-E679C078BB8F}" v="133" dt="2023-08-31T14:37:00.254"/>
    <p1510:client id="{8CFA176F-7878-70AB-E087-1AF42F30855E}" v="1" dt="2023-09-05T14:26:54.707"/>
    <p1510:client id="{8D089FD8-5820-4096-B794-E578E70B7678}" v="751" dt="2023-08-28T14:38:34.939"/>
    <p1510:client id="{9E304627-5CB8-48AF-86ED-B648707A700A}" v="43" dt="2023-08-31T14:33:18.459"/>
    <p1510:client id="{9ED66FE6-FAAC-4495-981A-60050803253C}" v="4" dt="2023-09-05T02:07:08.193"/>
    <p1510:client id="{AF383458-EFC1-4EE2-A7ED-777E999D2A8E}" v="120" dt="2023-09-01T02:31:13.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latin typeface="Gill Sans MT" panose="020B0502020104020203"/>
            </a:rPr>
            <a:t>.</a:t>
          </a:r>
          <a:endParaRPr lang="en-US"/>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pPr rtl="0"/>
          <a:r>
            <a:rPr lang="en-US"/>
            <a:t>Shoes:  Safe for school, athletic shoes with closed toes and tennis shoes preferred.</a:t>
          </a:r>
          <a:r>
            <a:rPr lang="en-US">
              <a:latin typeface="Gill Sans MT" panose="020B0502020104020203"/>
            </a:rPr>
            <a:t> </a:t>
          </a:r>
          <a:endParaRPr lang="en-US"/>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a:t>
          </a:r>
          <a:r>
            <a:rPr lang="en-US" b="0" i="0">
              <a:latin typeface="Gill Sans MT" panose="020B0502020104020203"/>
            </a:rPr>
            <a:t>,</a:t>
          </a:r>
          <a:r>
            <a:rPr lang="en-US" b="0" i="0"/>
            <a:t>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pPr rtl="0"/>
          <a:r>
            <a:rPr lang="en-US"/>
            <a:t>For the safety of the children, you may not park and walk up to get your child.</a:t>
          </a:r>
          <a:r>
            <a:rPr lang="en-US">
              <a:latin typeface="Gill Sans MT" panose="020B0502020104020203"/>
            </a:rPr>
            <a:t> </a:t>
          </a:r>
          <a:endParaRPr lang="en-US"/>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r>
            <a:rPr lang="en-US">
              <a:latin typeface="Gill Sans MT" panose="020B0502020104020203"/>
            </a:rPr>
            <a:t>.</a:t>
          </a:r>
          <a:endParaRPr lang="en-US"/>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pPr rtl="0"/>
          <a:r>
            <a:rPr lang="en-US"/>
            <a:t>Child needs to enter on the passenger side of car</a:t>
          </a:r>
          <a:r>
            <a:rPr lang="en-US">
              <a:latin typeface="Gill Sans MT" panose="020B0502020104020203"/>
            </a:rPr>
            <a:t>. </a:t>
          </a:r>
          <a:endParaRPr lang="en-US"/>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a:t>
          </a:r>
          <a:r>
            <a:rPr lang="en-US" sz="1400" b="0" i="0" kern="1200">
              <a:latin typeface="Gill Sans MT" panose="020B0502020104020203"/>
            </a:rPr>
            <a:t>,</a:t>
          </a:r>
          <a:r>
            <a:rPr lang="en-US" sz="1400" b="0" i="0" kern="1200"/>
            <a:t>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latin typeface="Gill Sans MT" panose="020B0502020104020203"/>
            </a:rPr>
            <a:t>.</a:t>
          </a:r>
          <a:endParaRPr lang="en-US" sz="1400" kern="1200"/>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Shoes:  Safe for school, athletic shoes with closed toes and tennis shoes preferred.</a:t>
          </a:r>
          <a:r>
            <a:rPr lang="en-US" sz="1400" kern="1200">
              <a:latin typeface="Gill Sans MT" panose="020B0502020104020203"/>
            </a:rPr>
            <a:t> </a:t>
          </a:r>
          <a:endParaRPr lang="en-US" sz="1400" kern="1200"/>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For the safety of the children, you may not park and walk up to get your child.</a:t>
          </a:r>
          <a:r>
            <a:rPr lang="en-US" sz="1500" kern="1200">
              <a:latin typeface="Gill Sans MT" panose="020B0502020104020203"/>
            </a:rPr>
            <a:t> </a:t>
          </a:r>
          <a:endParaRPr lang="en-US" sz="1500" kern="1200"/>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r>
            <a:rPr lang="en-US" sz="1500" kern="1200">
              <a:latin typeface="Gill Sans MT" panose="020B0502020104020203"/>
            </a:rPr>
            <a:t>.</a:t>
          </a:r>
          <a:endParaRPr lang="en-US" sz="1500" kern="1200"/>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Child needs to enter on the passenger side of car</a:t>
          </a:r>
          <a:r>
            <a:rPr lang="en-US" sz="1500" kern="1200">
              <a:latin typeface="Gill Sans MT" panose="020B0502020104020203"/>
            </a:rPr>
            <a:t>. </a:t>
          </a:r>
          <a:endParaRPr lang="en-US" sz="1500" kern="1200"/>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912D9-DA8A-4D68-923E-20F9290FC94B}" type="datetimeFigureOut">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3479F-749E-4243-AB15-0F0437A0DC16}" type="slidenum">
              <a:t>‹#›</a:t>
            </a:fld>
            <a:endParaRPr lang="en-US"/>
          </a:p>
        </p:txBody>
      </p:sp>
    </p:spTree>
    <p:extLst>
      <p:ext uri="{BB962C8B-B14F-4D97-AF65-F5344CB8AC3E}">
        <p14:creationId xmlns:p14="http://schemas.microsoft.com/office/powerpoint/2010/main" val="393062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41</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43</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45</a:t>
            </a:fld>
            <a:endParaRPr lang="en-US"/>
          </a:p>
        </p:txBody>
      </p:sp>
    </p:spTree>
    <p:extLst>
      <p:ext uri="{BB962C8B-B14F-4D97-AF65-F5344CB8AC3E}">
        <p14:creationId xmlns:p14="http://schemas.microsoft.com/office/powerpoint/2010/main" val="232446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46</a:t>
            </a:fld>
            <a:endParaRPr lang="en-US"/>
          </a:p>
        </p:txBody>
      </p:sp>
    </p:spTree>
    <p:extLst>
      <p:ext uri="{BB962C8B-B14F-4D97-AF65-F5344CB8AC3E}">
        <p14:creationId xmlns:p14="http://schemas.microsoft.com/office/powerpoint/2010/main" val="12677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80" y="802300"/>
            <a:ext cx="8637073"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780" y="3531206"/>
            <a:ext cx="8637072"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a:p>
        </p:txBody>
      </p:sp>
      <p:sp>
        <p:nvSpPr>
          <p:cNvPr id="5" name="Footer Placeholder 4"/>
          <p:cNvSpPr>
            <a:spLocks noGrp="1"/>
          </p:cNvSpPr>
          <p:nvPr>
            <p:ph type="ftr" sz="quarter" idx="11"/>
          </p:nvPr>
        </p:nvSpPr>
        <p:spPr>
          <a:xfrm>
            <a:off x="2416500" y="329309"/>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5"/>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3" y="798975"/>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9111"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4239" y="3806197"/>
            <a:ext cx="8630446"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8" y="804891"/>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51"/>
            <a:ext cx="464515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1"/>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5"/>
            <a:ext cx="464515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3"/>
            <a:ext cx="3273099"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3"/>
            <a:ext cx="3275013"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8281"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2"/>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4390" y="1122544"/>
            <a:ext cx="2791171"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8"/>
            <a:ext cx="5527351" cy="320123"/>
          </a:xfrm>
        </p:spPr>
        <p:txBody>
          <a:bodyPr/>
          <a:lstStyle>
            <a:lvl1pPr algn="l">
              <a:defRPr/>
            </a:lvl1p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a:xfrm>
            <a:off x="1447382" y="318642"/>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1" y="2019478"/>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1" y="6126480"/>
            <a:ext cx="12192000" cy="742950"/>
          </a:xfrm>
          <a:prstGeom prst="rect">
            <a:avLst/>
          </a:prstGeom>
        </p:spPr>
      </p:pic>
      <p:sp>
        <p:nvSpPr>
          <p:cNvPr id="2" name="Title Placeholder 1"/>
          <p:cNvSpPr>
            <a:spLocks noGrp="1"/>
          </p:cNvSpPr>
          <p:nvPr>
            <p:ph type="title"/>
          </p:nvPr>
        </p:nvSpPr>
        <p:spPr>
          <a:xfrm>
            <a:off x="1451580" y="804521"/>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80" y="2015734"/>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9/6/2023</a:t>
            </a:fld>
            <a:endParaRPr lang="en-US"/>
          </a:p>
        </p:txBody>
      </p:sp>
      <p:sp>
        <p:nvSpPr>
          <p:cNvPr id="5" name="Footer Placeholder 4"/>
          <p:cNvSpPr>
            <a:spLocks noGrp="1"/>
          </p:cNvSpPr>
          <p:nvPr>
            <p:ph type="ftr" sz="quarter" idx="3"/>
          </p:nvPr>
        </p:nvSpPr>
        <p:spPr>
          <a:xfrm>
            <a:off x="1451579" y="329309"/>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1"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nva.com/design/DAFtdO6_TLY/B2t2jH0o9h-KANWt1ikJZQ/edit?utm_content=DAFtdO6_TLY&amp;utm_campaign=designshare&amp;utm_medium=link2&amp;utm_source=sharebutton"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5.jpe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hyperlink" Target="http://www.schoolcaf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3826" y="976509"/>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3827" y="3531204"/>
            <a:ext cx="5529479" cy="1606576"/>
          </a:xfrm>
        </p:spPr>
        <p:txBody>
          <a:bodyPr vert="horz" lIns="91440" tIns="91440" rIns="91440" bIns="91440" rtlCol="0" anchor="t">
            <a:normAutofit fontScale="77500" lnSpcReduction="20000"/>
          </a:bodyPr>
          <a:lstStyle/>
          <a:p>
            <a:r>
              <a:rPr lang="en-US" sz="1750" b="1"/>
              <a:t>2023-2024 </a:t>
            </a:r>
            <a:endParaRPr lang="en-US"/>
          </a:p>
          <a:p>
            <a:r>
              <a:rPr lang="en-US" sz="1750">
                <a:ea typeface="+mn-lt"/>
                <a:cs typeface="+mn-lt"/>
                <a:hlinkClick r:id="rId2"/>
              </a:rPr>
              <a:t>https://www.canva.com/design/DAFtdO6_TLY/B2t2jH0o9h-KANWt1ikJZQ/edit?utm_content=DAFtdO6_TLY&amp;utm_campaign=designshare&amp;utm_medium=link2&amp;utm_source=sharebutton</a:t>
            </a:r>
            <a:endParaRPr lang="en-US">
              <a:ea typeface="+mn-lt"/>
              <a:cs typeface="+mn-lt"/>
            </a:endParaRPr>
          </a:p>
          <a:p>
            <a:endParaRPr lang="en-US" sz="1750"/>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27"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028" y="482172"/>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142" y="977966"/>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847"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5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3470"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9704" y="1872512"/>
            <a:ext cx="8530569" cy="4622520"/>
          </a:xfrm>
          <a:prstGeom prst="rect">
            <a:avLst/>
          </a:prstGeom>
        </p:spPr>
      </p:pic>
    </p:spTree>
    <p:extLst>
      <p:ext uri="{BB962C8B-B14F-4D97-AF65-F5344CB8AC3E}">
        <p14:creationId xmlns:p14="http://schemas.microsoft.com/office/powerpoint/2010/main" val="336903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590"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359"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6040" y="3236471"/>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6041" y="4669145"/>
            <a:ext cx="6830719" cy="716529"/>
          </a:xfrm>
        </p:spPr>
        <p:txBody>
          <a:bodyPr>
            <a:normAutofit/>
          </a:bodyPr>
          <a:lstStyle/>
          <a:p>
            <a:pPr>
              <a:lnSpc>
                <a:spcPct val="110000"/>
              </a:lnSpc>
            </a:pPr>
            <a:r>
              <a:rPr lang="en-US" sz="1600">
                <a:solidFill>
                  <a:srgbClr val="FFFFFE"/>
                </a:solidFill>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6039"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4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5105"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80288" y="1474970"/>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0" y="482171"/>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61396"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2401" y="984736"/>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88592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788"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2790"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40499" y="798974"/>
            <a:ext cx="6013065" cy="2544048"/>
          </a:xfrm>
        </p:spPr>
        <p:txBody>
          <a:bodyPr>
            <a:normAutofit/>
          </a:bodyPr>
          <a:lstStyle/>
          <a:p>
            <a:pPr marL="227965" indent="-227965">
              <a:lnSpc>
                <a:spcPct val="110000"/>
              </a:lnSpc>
            </a:pPr>
            <a:r>
              <a:rPr lang="en-US" sz="1400"/>
              <a:t>This school year we will sort our students and staff into four different houses. They will remain in the same house throughout their elementary school experience. The goal is to build community within the school.</a:t>
            </a:r>
            <a:endParaRPr lang="en-US"/>
          </a:p>
          <a:p>
            <a:pPr marL="227965" indent="-227965">
              <a:lnSpc>
                <a:spcPct val="110000"/>
              </a:lnSpc>
            </a:pPr>
            <a:r>
              <a:rPr lang="en-US" sz="140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a:t>Our first House Pep Rally will be on October 4</a:t>
            </a:r>
            <a:r>
              <a:rPr lang="en-US" sz="1400" baseline="30000"/>
              <a:t>th</a:t>
            </a:r>
            <a:r>
              <a:rPr lang="en-US" sz="1400"/>
              <a:t>. Parents will be able to participate through Facebook Live.</a:t>
            </a:r>
          </a:p>
          <a:p>
            <a:pPr marL="227965" indent="-227965">
              <a:lnSpc>
                <a:spcPct val="110000"/>
              </a:lnSpc>
            </a:pPr>
            <a:endParaRPr lang="en-US" sz="140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2243" y="3771720"/>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5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232892" y="674256"/>
            <a:ext cx="7940962" cy="1151965"/>
          </a:xfrm>
        </p:spPr>
        <p:txBody>
          <a:bodyPr vert="horz" lIns="91440" tIns="45720" rIns="91440" bIns="45720" rtlCol="0" anchor="ctr">
            <a:noAutofit/>
          </a:bodyPr>
          <a:lstStyle/>
          <a:p>
            <a:pPr defTabSz="914400"/>
            <a:r>
              <a:rPr lang="en-US" sz="4800">
                <a:solidFill>
                  <a:srgbClr val="0070C0"/>
                </a:solidFill>
                <a:latin typeface="Amasis MT Pro Black"/>
              </a:rPr>
              <a:t>Classroom Rewards</a:t>
            </a:r>
          </a:p>
        </p:txBody>
      </p:sp>
      <p:graphicFrame>
        <p:nvGraphicFramePr>
          <p:cNvPr id="4" name="Table 3">
            <a:extLst>
              <a:ext uri="{FF2B5EF4-FFF2-40B4-BE49-F238E27FC236}">
                <a16:creationId xmlns:a16="http://schemas.microsoft.com/office/drawing/2014/main" id="{9399AE08-E877-5168-BA00-73E891894002}"/>
              </a:ext>
            </a:extLst>
          </p:cNvPr>
          <p:cNvGraphicFramePr>
            <a:graphicFrameLocks noGrp="1"/>
          </p:cNvGraphicFramePr>
          <p:nvPr>
            <p:extLst>
              <p:ext uri="{D42A27DB-BD31-4B8C-83A1-F6EECF244321}">
                <p14:modId xmlns:p14="http://schemas.microsoft.com/office/powerpoint/2010/main" val="2788343865"/>
              </p:ext>
            </p:extLst>
          </p:nvPr>
        </p:nvGraphicFramePr>
        <p:xfrm>
          <a:off x="2008909" y="2239818"/>
          <a:ext cx="8168640" cy="249936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4241704327"/>
                    </a:ext>
                  </a:extLst>
                </a:gridCol>
                <a:gridCol w="4084320">
                  <a:extLst>
                    <a:ext uri="{9D8B030D-6E8A-4147-A177-3AD203B41FA5}">
                      <a16:colId xmlns:a16="http://schemas.microsoft.com/office/drawing/2014/main" val="1705097482"/>
                    </a:ext>
                  </a:extLst>
                </a:gridCol>
              </a:tblGrid>
              <a:tr h="360795">
                <a:tc>
                  <a:txBody>
                    <a:bodyPr/>
                    <a:lstStyle/>
                    <a:p>
                      <a:r>
                        <a:rPr lang="en-US" sz="2800"/>
                        <a:t>Behavior</a:t>
                      </a:r>
                    </a:p>
                  </a:txBody>
                  <a:tcPr/>
                </a:tc>
                <a:tc>
                  <a:txBody>
                    <a:bodyPr/>
                    <a:lstStyle/>
                    <a:p>
                      <a:r>
                        <a:rPr lang="en-US" sz="2800"/>
                        <a:t>Reward</a:t>
                      </a:r>
                    </a:p>
                  </a:txBody>
                  <a:tcPr/>
                </a:tc>
                <a:extLst>
                  <a:ext uri="{0D108BD9-81ED-4DB2-BD59-A6C34878D82A}">
                    <a16:rowId xmlns:a16="http://schemas.microsoft.com/office/drawing/2014/main" val="3788746283"/>
                  </a:ext>
                </a:extLst>
              </a:tr>
              <a:tr h="370840">
                <a:tc>
                  <a:txBody>
                    <a:bodyPr/>
                    <a:lstStyle/>
                    <a:p>
                      <a:r>
                        <a:rPr lang="en-US" sz="2800"/>
                        <a:t>Individual</a:t>
                      </a:r>
                    </a:p>
                  </a:txBody>
                  <a:tcPr/>
                </a:tc>
                <a:tc>
                  <a:txBody>
                    <a:bodyPr/>
                    <a:lstStyle/>
                    <a:p>
                      <a:r>
                        <a:rPr lang="en-US" sz="2800"/>
                        <a:t>Dolphin dollars / Dojo Points (school store)</a:t>
                      </a:r>
                    </a:p>
                  </a:txBody>
                  <a:tcPr/>
                </a:tc>
                <a:extLst>
                  <a:ext uri="{0D108BD9-81ED-4DB2-BD59-A6C34878D82A}">
                    <a16:rowId xmlns:a16="http://schemas.microsoft.com/office/drawing/2014/main" val="2059855670"/>
                  </a:ext>
                </a:extLst>
              </a:tr>
              <a:tr h="370840">
                <a:tc>
                  <a:txBody>
                    <a:bodyPr/>
                    <a:lstStyle/>
                    <a:p>
                      <a:r>
                        <a:rPr lang="en-US" sz="2800"/>
                        <a:t>Class Wide</a:t>
                      </a:r>
                    </a:p>
                  </a:txBody>
                  <a:tcPr/>
                </a:tc>
                <a:tc>
                  <a:txBody>
                    <a:bodyPr/>
                    <a:lstStyle/>
                    <a:p>
                      <a:r>
                        <a:rPr lang="en-US" sz="2800"/>
                        <a:t>P.A.T. time</a:t>
                      </a:r>
                    </a:p>
                  </a:txBody>
                  <a:tcPr/>
                </a:tc>
                <a:extLst>
                  <a:ext uri="{0D108BD9-81ED-4DB2-BD59-A6C34878D82A}">
                    <a16:rowId xmlns:a16="http://schemas.microsoft.com/office/drawing/2014/main" val="3521610777"/>
                  </a:ext>
                </a:extLst>
              </a:tr>
              <a:tr h="370840">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872434610"/>
                  </a:ext>
                </a:extLst>
              </a:tr>
            </a:tbl>
          </a:graphicData>
        </a:graphic>
      </p:graphicFrame>
    </p:spTree>
    <p:extLst>
      <p:ext uri="{BB962C8B-B14F-4D97-AF65-F5344CB8AC3E}">
        <p14:creationId xmlns:p14="http://schemas.microsoft.com/office/powerpoint/2010/main" val="286845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1600" y="152401"/>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20912"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a:solidFill>
                  <a:schemeClr val="tx1">
                    <a:lumMod val="85000"/>
                    <a:lumOff val="15000"/>
                  </a:schemeClr>
                </a:solidFill>
                <a:latin typeface="Arial Rounded MT Bold"/>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Note on Behavior Chart in binder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20966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81200"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9600" y="1318800"/>
            <a:ext cx="10896600" cy="4495800"/>
          </a:xfrm>
        </p:spPr>
        <p:txBody>
          <a:bodyPr spcFirstLastPara="1" vert="horz" wrap="square" lIns="91440" tIns="45720" rIns="91440" bIns="45720" rtlCol="0" anchor="t" anchorCtr="0">
            <a:normAutofit fontScale="92500" lnSpcReduction="10000"/>
          </a:bodyPr>
          <a:lstStyle/>
          <a:p>
            <a:pPr marL="227965" indent="-227965">
              <a:defRPr/>
            </a:pPr>
            <a:r>
              <a:rPr lang="en-US" altLang="en-US" sz="2400">
                <a:latin typeface="Arial Rounded MT Bold"/>
                <a:cs typeface="Ideal Sans Medium" pitchFamily="50" charset="0"/>
              </a:rPr>
              <a:t>Math, Science, and Social Studies:</a:t>
            </a:r>
            <a:endParaRPr lang="en-US">
              <a:latin typeface="Arial Rounded MT Bold"/>
            </a:endParaRPr>
          </a:p>
          <a:p>
            <a:pPr marL="685165" lvl="1" indent="-227965">
              <a:defRPr/>
            </a:pPr>
            <a:r>
              <a:rPr lang="en-US" altLang="en-US" sz="2000">
                <a:solidFill>
                  <a:srgbClr val="C00000"/>
                </a:solidFill>
                <a:latin typeface="Arial Rounded MT Bold"/>
                <a:cs typeface="Ideal Sans Medium" pitchFamily="50" charset="0"/>
              </a:rPr>
              <a:t>Math: 9 grades (7 minors and 2 major)</a:t>
            </a:r>
          </a:p>
          <a:p>
            <a:pPr marL="685165" lvl="1" indent="-227965">
              <a:defRPr/>
            </a:pPr>
            <a:r>
              <a:rPr lang="en-US" altLang="en-US" sz="2000">
                <a:solidFill>
                  <a:srgbClr val="C00000"/>
                </a:solidFill>
                <a:latin typeface="Arial Rounded MT Bold"/>
                <a:cs typeface="Ideal Sans Medium" pitchFamily="50" charset="0"/>
              </a:rPr>
              <a:t>Science: 7 grades (5 minor and 2 major)</a:t>
            </a:r>
            <a:endParaRPr lang="en-US">
              <a:solidFill>
                <a:srgbClr val="000000"/>
              </a:solidFill>
              <a:latin typeface="Arial Rounded MT Bold"/>
              <a:cs typeface="Ideal Sans Medium" pitchFamily="50" charset="0"/>
            </a:endParaRPr>
          </a:p>
          <a:p>
            <a:pPr marL="685165" lvl="1" indent="-227965">
              <a:defRPr/>
            </a:pPr>
            <a:r>
              <a:rPr lang="en-US" altLang="en-US" sz="2000">
                <a:solidFill>
                  <a:srgbClr val="C00000"/>
                </a:solidFill>
                <a:latin typeface="Arial Rounded MT Bold"/>
                <a:cs typeface="Ideal Sans Medium" pitchFamily="50" charset="0"/>
              </a:rPr>
              <a:t>Social Studies: 7 grades (5 minor and 2 major)</a:t>
            </a:r>
          </a:p>
          <a:p>
            <a:pPr marL="227965" indent="-227965">
              <a:defRPr/>
            </a:pPr>
            <a:r>
              <a:rPr lang="en-US" altLang="en-US" sz="2400">
                <a:latin typeface="Arial Rounded MT Bold"/>
                <a:cs typeface="Ideal Sans Medium" pitchFamily="50" charset="0"/>
              </a:rPr>
              <a:t>Reading &amp; Language Arts:</a:t>
            </a:r>
            <a:endParaRPr lang="en-US"/>
          </a:p>
          <a:p>
            <a:pPr marL="685165" lvl="1" indent="-227965">
              <a:defRPr/>
            </a:pPr>
            <a:r>
              <a:rPr lang="en-US" altLang="en-US" sz="2000">
                <a:solidFill>
                  <a:srgbClr val="C00000"/>
                </a:solidFill>
                <a:latin typeface="Arial Rounded MT Bold"/>
                <a:cs typeface="Ideal Sans Medium" pitchFamily="50" charset="0"/>
              </a:rPr>
              <a:t>Minimum of 9 grades (7 minor and 2 major)</a:t>
            </a:r>
          </a:p>
          <a:p>
            <a:pPr marL="227965" indent="-227965">
              <a:defRPr/>
            </a:pPr>
            <a:endParaRPr lang="en-US" altLang="en-US" sz="2400">
              <a:latin typeface="Ideal Sans Medium" pitchFamily="50" charset="0"/>
              <a:cs typeface="Ideal Sans Medium" pitchFamily="50" charset="0"/>
            </a:endParaRPr>
          </a:p>
          <a:p>
            <a:pPr marL="227965" indent="-227965">
              <a:defRPr/>
            </a:pPr>
            <a:r>
              <a:rPr lang="en-US" altLang="en-US" sz="2400">
                <a:latin typeface="Arial Rounded MT Bold"/>
                <a:cs typeface="Ideal Sans Medium" pitchFamily="50" charset="0"/>
              </a:rPr>
              <a:t>Go to </a:t>
            </a:r>
            <a:r>
              <a:rPr lang="en-US" altLang="en-US" sz="2400">
                <a:solidFill>
                  <a:srgbClr val="FF0000"/>
                </a:solidFill>
                <a:latin typeface="Arial Rounded MT Bold"/>
                <a:cs typeface="Ideal Sans Medium" pitchFamily="50" charset="0"/>
              </a:rPr>
              <a:t>LCISD.org. </a:t>
            </a:r>
            <a:r>
              <a:rPr lang="en-US" altLang="en-US" sz="2400">
                <a:latin typeface="Arial Rounded MT Bold"/>
                <a:cs typeface="Ideal Sans Medium" pitchFamily="50" charset="0"/>
              </a:rPr>
              <a:t>Click </a:t>
            </a:r>
            <a:r>
              <a:rPr lang="en-US" altLang="en-US" sz="2400">
                <a:solidFill>
                  <a:srgbClr val="FF0000"/>
                </a:solidFill>
                <a:latin typeface="Arial Rounded MT Bold"/>
                <a:cs typeface="Ideal Sans Medium" pitchFamily="50" charset="0"/>
              </a:rPr>
              <a:t>“</a:t>
            </a:r>
            <a:r>
              <a:rPr lang="en-US" altLang="en-US" sz="2400">
                <a:solidFill>
                  <a:srgbClr val="FF0000"/>
                </a:solidFill>
                <a:latin typeface="Arial Rounded MT Bold"/>
                <a:cs typeface="Ideal Sans Medium" pitchFamily="50" charset="0"/>
                <a:hlinkClick r:id="rId2"/>
              </a:rPr>
              <a:t>Family Access</a:t>
            </a:r>
            <a:r>
              <a:rPr lang="en-US" altLang="en-US" sz="2400">
                <a:solidFill>
                  <a:srgbClr val="FF0000"/>
                </a:solidFill>
                <a:latin typeface="Arial Rounded MT Bold"/>
                <a:cs typeface="Ideal Sans Medium" pitchFamily="50" charset="0"/>
              </a:rPr>
              <a:t>” </a:t>
            </a:r>
            <a:r>
              <a:rPr lang="en-US" altLang="en-US" sz="2400">
                <a:latin typeface="Arial Rounded MT Bold"/>
                <a:cs typeface="Ideal Sans Medium" pitchFamily="50" charset="0"/>
              </a:rPr>
              <a:t>to view your child’s grades at any time through </a:t>
            </a:r>
            <a:r>
              <a:rPr lang="en-US" altLang="en-US" sz="2400">
                <a:solidFill>
                  <a:srgbClr val="FF0000"/>
                </a:solidFill>
                <a:latin typeface="Arial Rounded MT Bold"/>
                <a:cs typeface="Ideal Sans Medium" pitchFamily="50" charset="0"/>
              </a:rPr>
              <a:t>Skyward</a:t>
            </a:r>
            <a:r>
              <a:rPr lang="en-US" altLang="en-US" sz="2400">
                <a:latin typeface="Arial Rounded MT Bold"/>
                <a:cs typeface="Ideal Sans Medium" pitchFamily="50" charset="0"/>
              </a:rPr>
              <a:t>. </a:t>
            </a:r>
          </a:p>
          <a:p>
            <a:pPr marL="685165" lvl="1" indent="-227965">
              <a:defRPr/>
            </a:pPr>
            <a:r>
              <a:rPr lang="en-US" altLang="en-US" sz="2000">
                <a:latin typeface="Arial Rounded MT Bold"/>
                <a:cs typeface="Ideal Sans Medium" pitchFamily="50" charset="0"/>
              </a:rPr>
              <a:t>You can also adjust your settings to get daily/weekly grade alerts on Skyward.</a:t>
            </a:r>
          </a:p>
          <a:p>
            <a:pPr marL="227965" indent="-227965">
              <a:defRPr/>
            </a:pPr>
            <a:endParaRPr lang="en-US" altLang="en-US">
              <a:latin typeface="Arial"/>
              <a:cs typeface="Arial"/>
            </a:endParaRPr>
          </a:p>
        </p:txBody>
      </p:sp>
    </p:spTree>
    <p:extLst>
      <p:ext uri="{BB962C8B-B14F-4D97-AF65-F5344CB8AC3E}">
        <p14:creationId xmlns:p14="http://schemas.microsoft.com/office/powerpoint/2010/main" val="253050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193693" y="964770"/>
            <a:ext cx="5523866" cy="2376915"/>
          </a:xfrm>
        </p:spPr>
        <p:txBody>
          <a:bodyPr>
            <a:normAutofit/>
          </a:bodyPr>
          <a:lstStyle/>
          <a:p>
            <a:r>
              <a:rPr lang="en-US" sz="5300"/>
              <a:t>Cheating</a:t>
            </a:r>
            <a:br>
              <a:rPr lang="en-US" sz="5300"/>
            </a:br>
            <a:endParaRPr lang="en-US" sz="530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3694" y="3529159"/>
            <a:ext cx="5529479" cy="1612688"/>
          </a:xfrm>
        </p:spPr>
        <p:txBody>
          <a:bodyPr>
            <a:normAutofit/>
          </a:bodyPr>
          <a:lstStyle/>
          <a:p>
            <a:r>
              <a:rPr lang="en-US" sz="1700"/>
              <a:t>A student will receive a </a:t>
            </a:r>
            <a:r>
              <a:rPr lang="en-US" sz="1700" b="1"/>
              <a:t>zero</a:t>
            </a:r>
            <a:r>
              <a:rPr lang="en-US" sz="1700"/>
              <a:t> if caught cheating on an assignment. If a major assignment, they will have the opportunity to reassess with the highest grade being a 70.</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2" y="482172"/>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0020" y="977100"/>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8842"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695"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8600"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81000" y="2209800"/>
            <a:ext cx="11049000" cy="3657600"/>
          </a:xfrm>
        </p:spPr>
        <p:txBody>
          <a:bodyPr>
            <a:normAutofit/>
          </a:bodyPr>
          <a:lstStyle/>
          <a:p>
            <a:pPr marL="227965" indent="-227965"/>
            <a:r>
              <a:rPr lang="en-US" sz="1950">
                <a:latin typeface="Arial Rounded MT Bold"/>
                <a:cs typeface="Ideal Sans Medium" pitchFamily="50" charset="0"/>
              </a:rPr>
              <a:t>A teacher shall provide corrective instruction and a reasonable opportunity to reassess failure to master TEKS on major grades.  </a:t>
            </a:r>
            <a:endParaRPr lang="en-US"/>
          </a:p>
          <a:p>
            <a:pPr marL="227965" indent="-227965"/>
            <a:r>
              <a:rPr lang="en-US" sz="1950">
                <a:solidFill>
                  <a:srgbClr val="C00000"/>
                </a:solidFill>
                <a:latin typeface="Arial Rounded MT Bold"/>
                <a:cs typeface="Ideal Sans Medium" pitchFamily="50" charset="0"/>
              </a:rPr>
              <a:t>The highest possible grade that can be earned and recorded on the reassessment is a 70.  </a:t>
            </a:r>
            <a:endParaRPr lang="en-US" sz="1950">
              <a:solidFill>
                <a:srgbClr val="C00000"/>
              </a:solidFill>
              <a:latin typeface="Arial Rounded MT Bold" panose="020F0704030504030204" pitchFamily="34" charset="0"/>
              <a:cs typeface="Ideal Sans Medium" pitchFamily="50" charset="0"/>
            </a:endParaRPr>
          </a:p>
          <a:p>
            <a:pPr marL="227965" indent="-227965"/>
            <a:r>
              <a:rPr lang="en-US" sz="1950">
                <a:latin typeface="Arial Rounded MT Bold"/>
                <a:cs typeface="Ideal Sans Medium" pitchFamily="50" charset="0"/>
              </a:rPr>
              <a:t>The teacher will make a note in the electronic gradebook (Skyward) when grades are reassessments. </a:t>
            </a:r>
            <a:endParaRPr lang="en-US" sz="1950">
              <a:latin typeface="Arial Rounded MT Bold" panose="020F0704030504030204" pitchFamily="34" charset="0"/>
              <a:cs typeface="Ideal Sans Medium" pitchFamily="50" charset="0"/>
            </a:endParaRPr>
          </a:p>
          <a:p>
            <a:pPr marL="227965" indent="-227965"/>
            <a:r>
              <a:rPr lang="en-US" sz="1950">
                <a:highlight>
                  <a:srgbClr val="FFFF00"/>
                </a:highlight>
                <a:latin typeface="Arial Rounded MT Bold"/>
                <a:cs typeface="Ideal Sans Medium" pitchFamily="50" charset="0"/>
              </a:rPr>
              <a:t>Minor grades, district exams, compositions, and student projects are NOT subject to reassessment guidelines</a:t>
            </a:r>
            <a:r>
              <a:rPr lang="en-US" sz="1950">
                <a:highlight>
                  <a:srgbClr val="FFFF00"/>
                </a:highlight>
                <a:latin typeface="Ideal Sans Medium"/>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8400"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5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5918" y="342420"/>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5800" y="2015734"/>
            <a:ext cx="5791200" cy="3450613"/>
          </a:xfrm>
        </p:spPr>
        <p:txBody>
          <a:bodyPr>
            <a:normAutofit/>
          </a:bodyPr>
          <a:lstStyle/>
          <a:p>
            <a:pPr marL="800100" lvl="1" indent="-342900"/>
            <a:r>
              <a:rPr lang="en-US" sz="2400">
                <a:latin typeface="Arial Rounded MT Bold"/>
                <a:cs typeface="Ideal Sans Medium" pitchFamily="50" charset="0"/>
              </a:rPr>
              <a:t>Whole group instruction</a:t>
            </a:r>
          </a:p>
          <a:p>
            <a:pPr marL="800100" lvl="1" indent="-342900"/>
            <a:r>
              <a:rPr lang="en-US" sz="2400">
                <a:latin typeface="Arial Rounded MT Bold"/>
                <a:cs typeface="Ideal Sans Medium" pitchFamily="50" charset="0"/>
              </a:rPr>
              <a:t>Small group instruction</a:t>
            </a:r>
            <a:endParaRPr lang="en-US" sz="1750"/>
          </a:p>
          <a:p>
            <a:pPr marL="685165" lvl="1" indent="-227965"/>
            <a:r>
              <a:rPr lang="en-US" sz="2400">
                <a:latin typeface="Arial Rounded MT Bold"/>
                <a:cs typeface="Ideal Sans Medium" pitchFamily="50" charset="0"/>
              </a:rPr>
              <a:t>Reading assessments</a:t>
            </a:r>
          </a:p>
          <a:p>
            <a:pPr marL="685165" lvl="1" indent="-227965"/>
            <a:r>
              <a:rPr lang="en-US" sz="2400">
                <a:latin typeface="Arial Rounded MT Bold"/>
                <a:cs typeface="Ideal Sans Medium" pitchFamily="50" charset="0"/>
              </a:rPr>
              <a:t>GRA testing</a:t>
            </a:r>
          </a:p>
          <a:p>
            <a:pPr marL="685165" lvl="1" indent="-227965"/>
            <a:r>
              <a:rPr lang="en-US" sz="2400">
                <a:latin typeface="Arial Rounded MT Bold"/>
                <a:cs typeface="Ideal Sans Medium" pitchFamily="50" charset="0"/>
              </a:rPr>
              <a:t>Writing across all content areas</a:t>
            </a:r>
          </a:p>
          <a:p>
            <a:pPr marL="685165" lvl="1" indent="-227965"/>
            <a:r>
              <a:rPr lang="en-US" sz="2400">
                <a:latin typeface="Arial Rounded MT Bold"/>
                <a:cs typeface="Ideal Sans Medium" pitchFamily="50" charset="0"/>
              </a:rPr>
              <a:t>Phonics </a:t>
            </a:r>
            <a:endParaRPr lang="en-US" sz="2400">
              <a:latin typeface="Arial Rounded MT Bold" panose="020F0704030504030204" pitchFamily="34" charset="0"/>
              <a:cs typeface="Ideal Sans Medium" pitchFamily="50" charset="0"/>
            </a:endParaRP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15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609600" y="274736"/>
            <a:ext cx="10394174" cy="1151965"/>
          </a:xfrm>
        </p:spPr>
        <p:txBody>
          <a:bodyPr>
            <a:normAutofit/>
          </a:bodyPr>
          <a:lstStyle/>
          <a:p>
            <a:pPr algn="ctr"/>
            <a:r>
              <a:rPr lang="en-US" sz="4400">
                <a:solidFill>
                  <a:srgbClr val="0070C0"/>
                </a:solidFill>
                <a:latin typeface="Amasis MT Pro Black"/>
              </a:rPr>
              <a:t>Meet the 4th Grade Team</a:t>
            </a:r>
          </a:p>
        </p:txBody>
      </p:sp>
      <p:pic>
        <p:nvPicPr>
          <p:cNvPr id="3" name="Picture 2" descr="A group of women posing for a photo&#10;&#10;Description automatically generated">
            <a:extLst>
              <a:ext uri="{FF2B5EF4-FFF2-40B4-BE49-F238E27FC236}">
                <a16:creationId xmlns:a16="http://schemas.microsoft.com/office/drawing/2014/main" id="{6334DB19-85B9-0144-D034-3CE136875C3C}"/>
              </a:ext>
            </a:extLst>
          </p:cNvPr>
          <p:cNvPicPr>
            <a:picLocks noChangeAspect="1"/>
          </p:cNvPicPr>
          <p:nvPr/>
        </p:nvPicPr>
        <p:blipFill>
          <a:blip r:embed="rId2"/>
          <a:stretch>
            <a:fillRect/>
          </a:stretch>
        </p:blipFill>
        <p:spPr>
          <a:xfrm>
            <a:off x="3535218" y="2002468"/>
            <a:ext cx="4532745" cy="3915243"/>
          </a:xfrm>
          <a:prstGeom prst="rect">
            <a:avLst/>
          </a:prstGeom>
        </p:spPr>
      </p:pic>
    </p:spTree>
    <p:extLst>
      <p:ext uri="{BB962C8B-B14F-4D97-AF65-F5344CB8AC3E}">
        <p14:creationId xmlns:p14="http://schemas.microsoft.com/office/powerpoint/2010/main" val="38537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3400" y="228601"/>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81000" y="2133600"/>
            <a:ext cx="6019800" cy="3318936"/>
          </a:xfrm>
        </p:spPr>
        <p:txBody>
          <a:bodyPr>
            <a:normAutofit/>
          </a:body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Math</a:t>
            </a:r>
          </a:p>
          <a:p>
            <a:r>
              <a:rPr lang="en-US" sz="2000">
                <a:latin typeface="Arial Rounded MT Bold" panose="020F0704030504030204" pitchFamily="34" charset="0"/>
                <a:cs typeface="Ideal Sans Medium" pitchFamily="50" charset="0"/>
              </a:rPr>
              <a:t>Fact Fluency</a:t>
            </a:r>
          </a:p>
          <a:p>
            <a:r>
              <a:rPr lang="en-US" sz="2000">
                <a:latin typeface="Arial Rounded MT Bold" panose="020F0704030504030204" pitchFamily="34" charset="0"/>
                <a:cs typeface="Ideal Sans Medium" pitchFamily="50" charset="0"/>
              </a:rPr>
              <a:t>Problem Solving with real world application</a:t>
            </a:r>
          </a:p>
          <a:p>
            <a:r>
              <a:rPr lang="en-US" sz="2000">
                <a:latin typeface="Arial Rounded MT Bold" panose="020F0704030504030204" pitchFamily="34" charset="0"/>
                <a:cs typeface="Ideal Sans Medium" pitchFamily="50" charset="0"/>
              </a:rPr>
              <a:t>Hands On Experiences</a:t>
            </a:r>
          </a:p>
          <a:p>
            <a:r>
              <a:rPr lang="en-US" sz="2000">
                <a:latin typeface="Arial Rounded MT Bold" panose="020F0704030504030204" pitchFamily="34" charset="0"/>
                <a:cs typeface="Ideal Sans Medium" pitchFamily="50" charset="0"/>
              </a:rPr>
              <a:t>Guided Math Instruction (small group)</a:t>
            </a:r>
          </a:p>
          <a:p>
            <a:pPr marL="0" indent="0">
              <a:buNone/>
            </a:pPr>
            <a:endParaRPr lang="en-US" sz="140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5600" y="2133600"/>
            <a:ext cx="4876800" cy="3657600"/>
          </a:xfrm>
          <a:prstGeom prst="rect">
            <a:avLst/>
          </a:prstGeom>
        </p:spPr>
        <p:txBody>
          <a:bodyPr vert="horz" lIns="91440" tIns="45720" rIns="91440" bIns="45720" rtlCol="0" anchor="t">
            <a:normAutofit lnSpcReduction="10000"/>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600" dirty="0">
                <a:latin typeface="Arial Rounded MT Bold"/>
                <a:cs typeface="Ideal Sans Medium" pitchFamily="50" charset="0"/>
              </a:rPr>
              <a:t>-</a:t>
            </a:r>
            <a:r>
              <a:rPr lang="en-US" sz="2000" u="sng" dirty="0">
                <a:latin typeface="Arial Rounded MT Bold"/>
                <a:cs typeface="Ideal Sans Medium" pitchFamily="50" charset="0"/>
              </a:rPr>
              <a:t>Science</a:t>
            </a:r>
          </a:p>
          <a:p>
            <a:pPr marL="285115" indent="-285115"/>
            <a:r>
              <a:rPr lang="en-US" sz="2000" dirty="0">
                <a:latin typeface="Arial Rounded MT Bold"/>
                <a:cs typeface="Ideal Sans Medium" pitchFamily="50" charset="0"/>
              </a:rPr>
              <a:t>	Content Knowledge</a:t>
            </a:r>
          </a:p>
          <a:p>
            <a:pPr marL="285115" indent="-285115"/>
            <a:r>
              <a:rPr lang="en-US" sz="2000" dirty="0">
                <a:latin typeface="Arial Rounded MT Bold"/>
                <a:cs typeface="Ideal Sans Medium" pitchFamily="50" charset="0"/>
              </a:rPr>
              <a:t>	Lab (Safety Contracts)</a:t>
            </a:r>
          </a:p>
          <a:p>
            <a:pPr marL="285115" indent="-285115"/>
            <a:r>
              <a:rPr lang="en-US" sz="2000" dirty="0">
                <a:latin typeface="Arial Rounded MT Bold"/>
                <a:cs typeface="Ideal Sans Medium" pitchFamily="50" charset="0"/>
              </a:rPr>
              <a:t>	Real Life Application</a:t>
            </a:r>
          </a:p>
          <a:p>
            <a:pPr marL="285115" indent="-285115">
              <a:buSzPct val="114999"/>
            </a:pPr>
            <a:r>
              <a:rPr lang="en-US" sz="2000" dirty="0">
                <a:latin typeface="Arial Rounded MT Bold"/>
                <a:cs typeface="Ideal Sans Medium" pitchFamily="50" charset="0"/>
              </a:rPr>
              <a:t>  Hands on Experiences</a:t>
            </a:r>
          </a:p>
          <a:p>
            <a:pPr marL="0" indent="0">
              <a:buNone/>
            </a:pPr>
            <a:endParaRPr lang="en-US" sz="2000">
              <a:latin typeface="Arial Rounded MT Bold" panose="020F0704030504030204" pitchFamily="34" charset="0"/>
              <a:cs typeface="Ideal Sans Medium" pitchFamily="50" charset="0"/>
            </a:endParaRPr>
          </a:p>
          <a:p>
            <a:pPr marL="285115" indent="-285115">
              <a:buSzPct val="114999"/>
            </a:pPr>
            <a:r>
              <a:rPr lang="en-US" sz="2000" u="sng" dirty="0">
                <a:latin typeface="Arial Rounded MT Bold"/>
                <a:cs typeface="Ideal Sans Medium" pitchFamily="50" charset="0"/>
              </a:rPr>
              <a:t>-Social Studies</a:t>
            </a:r>
          </a:p>
          <a:p>
            <a:pPr marL="285115" indent="-285115"/>
            <a:r>
              <a:rPr lang="en-US" sz="2000" dirty="0">
                <a:latin typeface="Arial Rounded MT Bold"/>
                <a:cs typeface="Ideal Sans Medium" pitchFamily="50" charset="0"/>
              </a:rPr>
              <a:t>	Community Connections</a:t>
            </a:r>
          </a:p>
          <a:p>
            <a:pPr marL="285115" indent="-285115"/>
            <a:r>
              <a:rPr lang="en-US" sz="2000" dirty="0">
                <a:latin typeface="Arial Rounded MT Bold"/>
                <a:cs typeface="Ideal Sans Medium" pitchFamily="50" charset="0"/>
              </a:rPr>
              <a:t>   Texas History</a:t>
            </a:r>
          </a:p>
        </p:txBody>
      </p:sp>
    </p:spTree>
    <p:extLst>
      <p:ext uri="{BB962C8B-B14F-4D97-AF65-F5344CB8AC3E}">
        <p14:creationId xmlns:p14="http://schemas.microsoft.com/office/powerpoint/2010/main" val="361888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7B66-3352-EA95-551E-BD0265A934F0}"/>
              </a:ext>
            </a:extLst>
          </p:cNvPr>
          <p:cNvSpPr>
            <a:spLocks noGrp="1"/>
          </p:cNvSpPr>
          <p:nvPr>
            <p:ph type="title"/>
          </p:nvPr>
        </p:nvSpPr>
        <p:spPr>
          <a:xfrm>
            <a:off x="1232374" y="480931"/>
            <a:ext cx="9603275" cy="1049235"/>
          </a:xfrm>
        </p:spPr>
        <p:txBody>
          <a:bodyPr>
            <a:normAutofit fontScale="90000"/>
          </a:bodyPr>
          <a:lstStyle/>
          <a:p>
            <a:pPr algn="ctr"/>
            <a:r>
              <a:rPr lang="en-US" sz="7200" b="1">
                <a:solidFill>
                  <a:srgbClr val="0070C0"/>
                </a:solidFill>
              </a:rPr>
              <a:t>STAAR DATES</a:t>
            </a:r>
            <a:endParaRPr lang="en-US" b="1"/>
          </a:p>
        </p:txBody>
      </p:sp>
      <p:sp>
        <p:nvSpPr>
          <p:cNvPr id="3" name="Content Placeholder 2">
            <a:extLst>
              <a:ext uri="{FF2B5EF4-FFF2-40B4-BE49-F238E27FC236}">
                <a16:creationId xmlns:a16="http://schemas.microsoft.com/office/drawing/2014/main" id="{ADBA5015-24CC-D8C0-5E70-C71A15A7B90F}"/>
              </a:ext>
            </a:extLst>
          </p:cNvPr>
          <p:cNvSpPr>
            <a:spLocks noGrp="1"/>
          </p:cNvSpPr>
          <p:nvPr>
            <p:ph idx="1"/>
          </p:nvPr>
        </p:nvSpPr>
        <p:spPr>
          <a:xfrm>
            <a:off x="1201059" y="1973981"/>
            <a:ext cx="9603275" cy="3450613"/>
          </a:xfrm>
        </p:spPr>
        <p:txBody>
          <a:bodyPr>
            <a:normAutofit fontScale="77500" lnSpcReduction="20000"/>
          </a:bodyPr>
          <a:lstStyle/>
          <a:p>
            <a:pPr marL="227965" indent="-227965"/>
            <a:r>
              <a:rPr lang="en-US" sz="4000"/>
              <a:t>Reading:  Wednesday,  April 10th</a:t>
            </a:r>
          </a:p>
          <a:p>
            <a:pPr marL="227965" indent="-227965"/>
            <a:endParaRPr lang="en-US" sz="4000"/>
          </a:p>
          <a:p>
            <a:pPr marL="227965" indent="-227965"/>
            <a:r>
              <a:rPr lang="en-US" sz="4000"/>
              <a:t>Math:  Wednesday,  April 24th</a:t>
            </a:r>
            <a:endParaRPr lang="en-US"/>
          </a:p>
          <a:p>
            <a:pPr marL="227965" indent="-227965"/>
            <a:endParaRPr lang="en-US" sz="4000"/>
          </a:p>
          <a:p>
            <a:pPr marL="0" indent="0">
              <a:buNone/>
            </a:pPr>
            <a:r>
              <a:rPr lang="en-US" sz="4000"/>
              <a:t>Our goals for our 4th graders is to show growth from last year's score to this year's score.</a:t>
            </a:r>
          </a:p>
          <a:p>
            <a:pPr marL="227965" indent="-227965"/>
            <a:endParaRPr lang="en-US" sz="4000"/>
          </a:p>
          <a:p>
            <a:pPr marL="227965" indent="-227965"/>
            <a:endParaRPr lang="en-US" sz="4000"/>
          </a:p>
        </p:txBody>
      </p:sp>
    </p:spTree>
    <p:extLst>
      <p:ext uri="{BB962C8B-B14F-4D97-AF65-F5344CB8AC3E}">
        <p14:creationId xmlns:p14="http://schemas.microsoft.com/office/powerpoint/2010/main" val="16694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8913" y="457201"/>
            <a:ext cx="10394174" cy="1151965"/>
          </a:xfrm>
        </p:spPr>
        <p:txBody>
          <a:bodyPr>
            <a:normAutofit fontScale="90000"/>
          </a:bodyPr>
          <a:lstStyle/>
          <a:p>
            <a:pPr algn="ctr"/>
            <a:r>
              <a:rPr lang="en-US" sz="7200">
                <a:solidFill>
                  <a:srgbClr val="0070C0"/>
                </a:solidFill>
                <a:latin typeface="Amasis MT Pro Black" panose="02040A04050005020304" pitchFamily="18" charset="0"/>
                <a:cs typeface="Ideal Sans Medium" pitchFamily="50" charset="0"/>
              </a:rPr>
              <a:t>Our Daily Schedule</a:t>
            </a:r>
            <a:endParaRPr lang="en-US">
              <a:solidFill>
                <a:srgbClr val="0070C0"/>
              </a:solidFill>
              <a:latin typeface="Amasis MT Pro Black" panose="02040A04050005020304" pitchFamily="18" charset="0"/>
              <a:cs typeface="Ideal Sans Medium" pitchFamily="50" charset="0"/>
            </a:endParaRPr>
          </a:p>
        </p:txBody>
      </p:sp>
      <p:graphicFrame>
        <p:nvGraphicFramePr>
          <p:cNvPr id="3" name="Table 2">
            <a:extLst>
              <a:ext uri="{FF2B5EF4-FFF2-40B4-BE49-F238E27FC236}">
                <a16:creationId xmlns:a16="http://schemas.microsoft.com/office/drawing/2014/main" id="{4E42841E-B065-14E9-7689-BF71AEAD7085}"/>
              </a:ext>
            </a:extLst>
          </p:cNvPr>
          <p:cNvGraphicFramePr>
            <a:graphicFrameLocks noGrp="1"/>
          </p:cNvGraphicFramePr>
          <p:nvPr>
            <p:extLst>
              <p:ext uri="{D42A27DB-BD31-4B8C-83A1-F6EECF244321}">
                <p14:modId xmlns:p14="http://schemas.microsoft.com/office/powerpoint/2010/main" val="1155685927"/>
              </p:ext>
            </p:extLst>
          </p:nvPr>
        </p:nvGraphicFramePr>
        <p:xfrm>
          <a:off x="598293" y="2848602"/>
          <a:ext cx="5195600" cy="1854200"/>
        </p:xfrm>
        <a:graphic>
          <a:graphicData uri="http://schemas.openxmlformats.org/drawingml/2006/table">
            <a:tbl>
              <a:tblPr firstRow="1" bandRow="1">
                <a:tableStyleId>{5940675A-B579-460E-94D1-54222C63F5DA}</a:tableStyleId>
              </a:tblPr>
              <a:tblGrid>
                <a:gridCol w="2597800">
                  <a:extLst>
                    <a:ext uri="{9D8B030D-6E8A-4147-A177-3AD203B41FA5}">
                      <a16:colId xmlns:a16="http://schemas.microsoft.com/office/drawing/2014/main" val="1361069183"/>
                    </a:ext>
                  </a:extLst>
                </a:gridCol>
                <a:gridCol w="2597800">
                  <a:extLst>
                    <a:ext uri="{9D8B030D-6E8A-4147-A177-3AD203B41FA5}">
                      <a16:colId xmlns:a16="http://schemas.microsoft.com/office/drawing/2014/main" val="1065800575"/>
                    </a:ext>
                  </a:extLst>
                </a:gridCol>
              </a:tblGrid>
              <a:tr h="370840">
                <a:tc>
                  <a:txBody>
                    <a:bodyPr/>
                    <a:lstStyle/>
                    <a:p>
                      <a:r>
                        <a:rPr lang="en-US"/>
                        <a:t>7:30</a:t>
                      </a:r>
                    </a:p>
                  </a:txBody>
                  <a:tcPr/>
                </a:tc>
                <a:tc>
                  <a:txBody>
                    <a:bodyPr/>
                    <a:lstStyle/>
                    <a:p>
                      <a:r>
                        <a:rPr lang="en-US"/>
                        <a:t>Announcements</a:t>
                      </a:r>
                    </a:p>
                  </a:txBody>
                  <a:tcPr/>
                </a:tc>
                <a:extLst>
                  <a:ext uri="{0D108BD9-81ED-4DB2-BD59-A6C34878D82A}">
                    <a16:rowId xmlns:a16="http://schemas.microsoft.com/office/drawing/2014/main" val="3716054335"/>
                  </a:ext>
                </a:extLst>
              </a:tr>
              <a:tr h="370840">
                <a:tc>
                  <a:txBody>
                    <a:bodyPr/>
                    <a:lstStyle/>
                    <a:p>
                      <a:r>
                        <a:rPr lang="en-US"/>
                        <a:t>7:45-10:50</a:t>
                      </a:r>
                    </a:p>
                  </a:txBody>
                  <a:tcPr/>
                </a:tc>
                <a:tc>
                  <a:txBody>
                    <a:bodyPr/>
                    <a:lstStyle/>
                    <a:p>
                      <a:r>
                        <a:rPr lang="en-US"/>
                        <a:t>Homeroom</a:t>
                      </a:r>
                    </a:p>
                  </a:txBody>
                  <a:tcPr/>
                </a:tc>
                <a:extLst>
                  <a:ext uri="{0D108BD9-81ED-4DB2-BD59-A6C34878D82A}">
                    <a16:rowId xmlns:a16="http://schemas.microsoft.com/office/drawing/2014/main" val="3994440966"/>
                  </a:ext>
                </a:extLst>
              </a:tr>
              <a:tr h="370840">
                <a:tc>
                  <a:txBody>
                    <a:bodyPr/>
                    <a:lstStyle/>
                    <a:p>
                      <a:r>
                        <a:rPr lang="en-US"/>
                        <a:t>8:55-9:45</a:t>
                      </a:r>
                    </a:p>
                  </a:txBody>
                  <a:tcPr/>
                </a:tc>
                <a:tc>
                  <a:txBody>
                    <a:bodyPr/>
                    <a:lstStyle/>
                    <a:p>
                      <a:r>
                        <a:rPr lang="en-US"/>
                        <a:t>Specials</a:t>
                      </a:r>
                    </a:p>
                  </a:txBody>
                  <a:tcPr/>
                </a:tc>
                <a:extLst>
                  <a:ext uri="{0D108BD9-81ED-4DB2-BD59-A6C34878D82A}">
                    <a16:rowId xmlns:a16="http://schemas.microsoft.com/office/drawing/2014/main" val="775974335"/>
                  </a:ext>
                </a:extLst>
              </a:tr>
              <a:tr h="370840">
                <a:tc>
                  <a:txBody>
                    <a:bodyPr/>
                    <a:lstStyle/>
                    <a:p>
                      <a:r>
                        <a:rPr lang="en-US"/>
                        <a:t>10:50</a:t>
                      </a:r>
                    </a:p>
                  </a:txBody>
                  <a:tcPr/>
                </a:tc>
                <a:tc>
                  <a:txBody>
                    <a:bodyPr/>
                    <a:lstStyle/>
                    <a:p>
                      <a:r>
                        <a:rPr lang="en-US"/>
                        <a:t>Switch to partner’s class</a:t>
                      </a:r>
                    </a:p>
                  </a:txBody>
                  <a:tcPr/>
                </a:tc>
                <a:extLst>
                  <a:ext uri="{0D108BD9-81ED-4DB2-BD59-A6C34878D82A}">
                    <a16:rowId xmlns:a16="http://schemas.microsoft.com/office/drawing/2014/main" val="3754556096"/>
                  </a:ext>
                </a:extLst>
              </a:tr>
              <a:tr h="370840">
                <a:tc>
                  <a:txBody>
                    <a:bodyPr/>
                    <a:lstStyle/>
                    <a:p>
                      <a:r>
                        <a:rPr lang="en-US"/>
                        <a:t>11:00-11:30</a:t>
                      </a:r>
                    </a:p>
                  </a:txBody>
                  <a:tcPr/>
                </a:tc>
                <a:tc>
                  <a:txBody>
                    <a:bodyPr/>
                    <a:lstStyle/>
                    <a:p>
                      <a:r>
                        <a:rPr lang="en-US"/>
                        <a:t>Dolphin Time</a:t>
                      </a:r>
                    </a:p>
                  </a:txBody>
                  <a:tcPr/>
                </a:tc>
                <a:extLst>
                  <a:ext uri="{0D108BD9-81ED-4DB2-BD59-A6C34878D82A}">
                    <a16:rowId xmlns:a16="http://schemas.microsoft.com/office/drawing/2014/main" val="713203382"/>
                  </a:ext>
                </a:extLst>
              </a:tr>
            </a:tbl>
          </a:graphicData>
        </a:graphic>
      </p:graphicFrame>
      <p:graphicFrame>
        <p:nvGraphicFramePr>
          <p:cNvPr id="4" name="Table 3">
            <a:extLst>
              <a:ext uri="{FF2B5EF4-FFF2-40B4-BE49-F238E27FC236}">
                <a16:creationId xmlns:a16="http://schemas.microsoft.com/office/drawing/2014/main" id="{099AF294-800C-C315-2FA3-A133233ECB4E}"/>
              </a:ext>
            </a:extLst>
          </p:cNvPr>
          <p:cNvGraphicFramePr>
            <a:graphicFrameLocks noGrp="1"/>
          </p:cNvGraphicFramePr>
          <p:nvPr>
            <p:extLst>
              <p:ext uri="{D42A27DB-BD31-4B8C-83A1-F6EECF244321}">
                <p14:modId xmlns:p14="http://schemas.microsoft.com/office/powerpoint/2010/main" val="581880970"/>
              </p:ext>
            </p:extLst>
          </p:nvPr>
        </p:nvGraphicFramePr>
        <p:xfrm>
          <a:off x="6214969" y="2848601"/>
          <a:ext cx="5378738" cy="1854200"/>
        </p:xfrm>
        <a:graphic>
          <a:graphicData uri="http://schemas.openxmlformats.org/drawingml/2006/table">
            <a:tbl>
              <a:tblPr firstRow="1" bandRow="1">
                <a:tableStyleId>{5940675A-B579-460E-94D1-54222C63F5DA}</a:tableStyleId>
              </a:tblPr>
              <a:tblGrid>
                <a:gridCol w="2689369">
                  <a:extLst>
                    <a:ext uri="{9D8B030D-6E8A-4147-A177-3AD203B41FA5}">
                      <a16:colId xmlns:a16="http://schemas.microsoft.com/office/drawing/2014/main" val="1361069183"/>
                    </a:ext>
                  </a:extLst>
                </a:gridCol>
                <a:gridCol w="2689369">
                  <a:extLst>
                    <a:ext uri="{9D8B030D-6E8A-4147-A177-3AD203B41FA5}">
                      <a16:colId xmlns:a16="http://schemas.microsoft.com/office/drawing/2014/main" val="1065800575"/>
                    </a:ext>
                  </a:extLst>
                </a:gridCol>
              </a:tblGrid>
              <a:tr h="370840">
                <a:tc>
                  <a:txBody>
                    <a:bodyPr/>
                    <a:lstStyle/>
                    <a:p>
                      <a:r>
                        <a:rPr lang="en-US"/>
                        <a:t>11:30-12:30</a:t>
                      </a:r>
                    </a:p>
                  </a:txBody>
                  <a:tcPr/>
                </a:tc>
                <a:tc>
                  <a:txBody>
                    <a:bodyPr/>
                    <a:lstStyle/>
                    <a:p>
                      <a:r>
                        <a:rPr lang="en-US"/>
                        <a:t>Recess and Lunch</a:t>
                      </a:r>
                    </a:p>
                  </a:txBody>
                  <a:tcPr/>
                </a:tc>
                <a:extLst>
                  <a:ext uri="{0D108BD9-81ED-4DB2-BD59-A6C34878D82A}">
                    <a16:rowId xmlns:a16="http://schemas.microsoft.com/office/drawing/2014/main" val="3716054335"/>
                  </a:ext>
                </a:extLst>
              </a:tr>
              <a:tr h="370840">
                <a:tc>
                  <a:txBody>
                    <a:bodyPr/>
                    <a:lstStyle/>
                    <a:p>
                      <a:r>
                        <a:rPr lang="en-US"/>
                        <a:t>12:30-2:30</a:t>
                      </a:r>
                    </a:p>
                  </a:txBody>
                  <a:tcPr/>
                </a:tc>
                <a:tc>
                  <a:txBody>
                    <a:bodyPr/>
                    <a:lstStyle/>
                    <a:p>
                      <a:r>
                        <a:rPr lang="en-US"/>
                        <a:t>Partner’s class</a:t>
                      </a:r>
                    </a:p>
                  </a:txBody>
                  <a:tcPr/>
                </a:tc>
                <a:extLst>
                  <a:ext uri="{0D108BD9-81ED-4DB2-BD59-A6C34878D82A}">
                    <a16:rowId xmlns:a16="http://schemas.microsoft.com/office/drawing/2014/main" val="3994440966"/>
                  </a:ext>
                </a:extLst>
              </a:tr>
              <a:tr h="370840">
                <a:tc>
                  <a:txBody>
                    <a:bodyPr/>
                    <a:lstStyle/>
                    <a:p>
                      <a:r>
                        <a:rPr lang="en-US"/>
                        <a:t>2:25</a:t>
                      </a:r>
                    </a:p>
                  </a:txBody>
                  <a:tcPr/>
                </a:tc>
                <a:tc>
                  <a:txBody>
                    <a:bodyPr/>
                    <a:lstStyle/>
                    <a:p>
                      <a:r>
                        <a:rPr lang="en-US"/>
                        <a:t>Switch back to homeroom</a:t>
                      </a:r>
                    </a:p>
                  </a:txBody>
                  <a:tcPr/>
                </a:tc>
                <a:extLst>
                  <a:ext uri="{0D108BD9-81ED-4DB2-BD59-A6C34878D82A}">
                    <a16:rowId xmlns:a16="http://schemas.microsoft.com/office/drawing/2014/main" val="775974335"/>
                  </a:ext>
                </a:extLst>
              </a:tr>
              <a:tr h="370840">
                <a:tc>
                  <a:txBody>
                    <a:bodyPr/>
                    <a:lstStyle/>
                    <a:p>
                      <a:r>
                        <a:rPr lang="en-US"/>
                        <a:t>2:30-3:00</a:t>
                      </a:r>
                    </a:p>
                  </a:txBody>
                  <a:tcPr/>
                </a:tc>
                <a:tc>
                  <a:txBody>
                    <a:bodyPr/>
                    <a:lstStyle/>
                    <a:p>
                      <a:r>
                        <a:rPr lang="en-US"/>
                        <a:t>Social Studies</a:t>
                      </a:r>
                    </a:p>
                  </a:txBody>
                  <a:tcPr/>
                </a:tc>
                <a:extLst>
                  <a:ext uri="{0D108BD9-81ED-4DB2-BD59-A6C34878D82A}">
                    <a16:rowId xmlns:a16="http://schemas.microsoft.com/office/drawing/2014/main" val="3754556096"/>
                  </a:ext>
                </a:extLst>
              </a:tr>
              <a:tr h="370840">
                <a:tc>
                  <a:txBody>
                    <a:bodyPr/>
                    <a:lstStyle/>
                    <a:p>
                      <a:r>
                        <a:rPr lang="en-US"/>
                        <a:t>3:00-3:10</a:t>
                      </a:r>
                    </a:p>
                  </a:txBody>
                  <a:tcPr/>
                </a:tc>
                <a:tc>
                  <a:txBody>
                    <a:bodyPr/>
                    <a:lstStyle/>
                    <a:p>
                      <a:r>
                        <a:rPr lang="en-US"/>
                        <a:t>Pack up and Dismissal</a:t>
                      </a:r>
                    </a:p>
                  </a:txBody>
                  <a:tcPr/>
                </a:tc>
                <a:extLst>
                  <a:ext uri="{0D108BD9-81ED-4DB2-BD59-A6C34878D82A}">
                    <a16:rowId xmlns:a16="http://schemas.microsoft.com/office/drawing/2014/main" val="713203382"/>
                  </a:ext>
                </a:extLst>
              </a:tr>
            </a:tbl>
          </a:graphicData>
        </a:graphic>
      </p:graphicFrame>
    </p:spTree>
    <p:extLst>
      <p:ext uri="{BB962C8B-B14F-4D97-AF65-F5344CB8AC3E}">
        <p14:creationId xmlns:p14="http://schemas.microsoft.com/office/powerpoint/2010/main" val="2860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5600"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
        <p:nvSpPr>
          <p:cNvPr id="3" name="TextBox 2">
            <a:extLst>
              <a:ext uri="{FF2B5EF4-FFF2-40B4-BE49-F238E27FC236}">
                <a16:creationId xmlns:a16="http://schemas.microsoft.com/office/drawing/2014/main" id="{3DD00FF5-2561-51FB-CE50-FEB6DCC01929}"/>
              </a:ext>
            </a:extLst>
          </p:cNvPr>
          <p:cNvSpPr txBox="1"/>
          <p:nvPr/>
        </p:nvSpPr>
        <p:spPr>
          <a:xfrm>
            <a:off x="1107550" y="1994152"/>
            <a:ext cx="979920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Students are expected to write their homework in their agenda every morning.</a:t>
            </a:r>
          </a:p>
          <a:p>
            <a:pPr marL="285750" indent="-285750">
              <a:buFont typeface="Arial"/>
              <a:buChar char="•"/>
            </a:pPr>
            <a:r>
              <a:rPr lang="en-US" sz="2800"/>
              <a:t>They will have math homework Monday-Thursday and science once a week.</a:t>
            </a:r>
          </a:p>
          <a:p>
            <a:pPr marL="285750" indent="-285750">
              <a:buFont typeface="Arial"/>
              <a:buChar char="•"/>
            </a:pPr>
            <a:r>
              <a:rPr lang="en-US" sz="2800"/>
              <a:t>Every week, students are expected to complete 5 </a:t>
            </a:r>
            <a:r>
              <a:rPr lang="en-US" sz="2800" err="1"/>
              <a:t>Dreambox</a:t>
            </a:r>
            <a:r>
              <a:rPr lang="en-US" sz="2800"/>
              <a:t> lessons and all of their reading lessons on Reading Plus. They have some time to do so in class, but if they do not finish, this should be done at home. </a:t>
            </a:r>
          </a:p>
          <a:p>
            <a:pPr marL="285750" indent="-285750">
              <a:buFont typeface="Arial"/>
              <a:buChar char="•"/>
            </a:pPr>
            <a:r>
              <a:rPr lang="en-US" sz="2800"/>
              <a:t>Check your child's agenda for any additional homework. </a:t>
            </a:r>
          </a:p>
        </p:txBody>
      </p:sp>
    </p:spTree>
    <p:extLst>
      <p:ext uri="{BB962C8B-B14F-4D97-AF65-F5344CB8AC3E}">
        <p14:creationId xmlns:p14="http://schemas.microsoft.com/office/powerpoint/2010/main" val="651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8739"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4283" y="4663112"/>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br>
            <a:r>
              <a:rPr lang="en-US" sz="1700">
                <a:sym typeface="Wingdings" panose="05000000000000000000" pitchFamily="2" charset="2"/>
              </a:rPr>
              <a:t>Please encourage your child to use typing club to practice keyboarding. This will help with online testing. THANK YOU! </a:t>
            </a:r>
            <a:br>
              <a:rPr lang="en-US" sz="1700"/>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6035" y="323839"/>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5325" y="822146"/>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7209"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5023" y="1883261"/>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7854"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41594"/>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7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7971" y="2133601"/>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a:rPr>
              <a:t>Dreambox</a:t>
            </a:r>
            <a:r>
              <a:rPr lang="en-US" sz="1750">
                <a:solidFill>
                  <a:srgbClr val="B71E42"/>
                </a:solidFill>
                <a:latin typeface="Arial Rounded MT Bold"/>
              </a:rPr>
              <a:t> is a math learning environment that </a:t>
            </a:r>
            <a:r>
              <a:rPr lang="en-US" sz="1750" b="1">
                <a:solidFill>
                  <a:srgbClr val="B71E42"/>
                </a:solidFill>
                <a:latin typeface="Arial Rounded MT Bold"/>
              </a:rPr>
              <a:t>adapts to</a:t>
            </a:r>
            <a:r>
              <a:rPr lang="en-US" sz="1750">
                <a:solidFill>
                  <a:srgbClr val="B71E42"/>
                </a:solidFill>
                <a:latin typeface="Arial Rounded MT Bold"/>
              </a:rPr>
              <a:t> your child</a:t>
            </a:r>
            <a:r>
              <a:rPr lang="en-US" sz="1750" b="1">
                <a:solidFill>
                  <a:srgbClr val="B71E42"/>
                </a:solidFill>
                <a:latin typeface="Arial Rounded MT Bold"/>
              </a:rPr>
              <a:t>’s needs</a:t>
            </a:r>
            <a:r>
              <a:rPr lang="en-US" sz="1750">
                <a:solidFill>
                  <a:srgbClr val="B71E42"/>
                </a:solidFill>
                <a:latin typeface="Arial Rounded MT Bold"/>
              </a:rPr>
              <a:t>.</a:t>
            </a:r>
            <a:endParaRPr lang="en-US" sz="1750">
              <a:solidFill>
                <a:srgbClr val="B71E42"/>
              </a:solidFill>
              <a:latin typeface="Arial Rounded MT Bold"/>
              <a:ea typeface="+mn-lt"/>
              <a:cs typeface="+mn-lt"/>
            </a:endParaRPr>
          </a:p>
          <a:p>
            <a:pPr marL="342900" indent="-342900">
              <a:lnSpc>
                <a:spcPts val="2800"/>
              </a:lnSpc>
            </a:pPr>
            <a:r>
              <a:rPr lang="en-US" sz="1750">
                <a:solidFill>
                  <a:srgbClr val="B71E42"/>
                </a:solidFill>
                <a:latin typeface="Arial Rounded MT Bold"/>
              </a:rPr>
              <a:t>Students see practice </a:t>
            </a:r>
            <a:r>
              <a:rPr lang="en-US" sz="1750" b="1">
                <a:solidFill>
                  <a:srgbClr val="B71E42"/>
                </a:solidFill>
                <a:latin typeface="Arial Rounded MT Bold"/>
              </a:rPr>
              <a:t>units and lessons dependent</a:t>
            </a:r>
            <a:r>
              <a:rPr lang="en-US" sz="1750">
                <a:solidFill>
                  <a:srgbClr val="B71E42"/>
                </a:solidFill>
                <a:latin typeface="Arial Rounded MT Bold"/>
              </a:rPr>
              <a:t> on how they perform on assessments.</a:t>
            </a:r>
            <a:endParaRPr lang="en-US" sz="1750">
              <a:solidFill>
                <a:srgbClr val="B71E42"/>
              </a:solidFill>
              <a:latin typeface="Arial Rounded MT Bold"/>
              <a:ea typeface="+mn-lt"/>
              <a:cs typeface="+mn-lt"/>
            </a:endParaRPr>
          </a:p>
          <a:p>
            <a:pPr marL="342900" indent="-342900">
              <a:lnSpc>
                <a:spcPts val="2800"/>
              </a:lnSpc>
            </a:pPr>
            <a:r>
              <a:rPr lang="en-US" sz="1750" err="1">
                <a:solidFill>
                  <a:srgbClr val="B71E42"/>
                </a:solidFill>
                <a:latin typeface="Arial Rounded MT Bold"/>
              </a:rPr>
              <a:t>Dreambox</a:t>
            </a:r>
            <a:r>
              <a:rPr lang="en-US" sz="1750">
                <a:solidFill>
                  <a:srgbClr val="B71E42"/>
                </a:solidFill>
                <a:latin typeface="Arial Rounded MT Bold"/>
              </a:rPr>
              <a:t> heavily incorporates </a:t>
            </a:r>
            <a:r>
              <a:rPr lang="en-US" sz="1750" b="1">
                <a:solidFill>
                  <a:srgbClr val="B71E42"/>
                </a:solidFill>
                <a:latin typeface="Arial Rounded MT Bold"/>
              </a:rPr>
              <a:t>manipulatives</a:t>
            </a:r>
            <a:r>
              <a:rPr lang="en-US" sz="1750">
                <a:solidFill>
                  <a:srgbClr val="B71E42"/>
                </a:solidFill>
                <a:latin typeface="Arial Rounded MT Bold"/>
              </a:rPr>
              <a:t>. </a:t>
            </a:r>
            <a:endParaRPr lang="en-US" sz="1750">
              <a:solidFill>
                <a:srgbClr val="B71E42"/>
              </a:solidFill>
              <a:latin typeface="Arial Rounded MT Bold"/>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7971"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a:rPr>
              <a:t>Since </a:t>
            </a:r>
            <a:r>
              <a:rPr lang="en-US" sz="1750" err="1">
                <a:solidFill>
                  <a:srgbClr val="B71E42"/>
                </a:solidFill>
                <a:latin typeface="Arial Rounded MT Bold"/>
              </a:rPr>
              <a:t>Dreambox</a:t>
            </a:r>
            <a:r>
              <a:rPr lang="en-US" sz="1750">
                <a:solidFill>
                  <a:srgbClr val="B71E42"/>
                </a:solidFill>
                <a:latin typeface="Arial Rounded MT Bold"/>
              </a:rPr>
              <a:t> is </a:t>
            </a:r>
            <a:r>
              <a:rPr lang="en-US" sz="1750" b="1">
                <a:solidFill>
                  <a:srgbClr val="B71E42"/>
                </a:solidFill>
                <a:latin typeface="Arial Rounded MT Bold"/>
              </a:rPr>
              <a:t>adaptive</a:t>
            </a:r>
            <a:r>
              <a:rPr lang="en-US" sz="1750">
                <a:solidFill>
                  <a:srgbClr val="B71E42"/>
                </a:solidFill>
                <a:latin typeface="Arial Rounded MT Bold"/>
              </a:rPr>
              <a:t>, teachers have little control over what unit students are working on.</a:t>
            </a:r>
          </a:p>
          <a:p>
            <a:pPr marL="342900" indent="-342900">
              <a:lnSpc>
                <a:spcPts val="2800"/>
              </a:lnSpc>
            </a:pPr>
            <a:r>
              <a:rPr lang="en-US" sz="1750" err="1">
                <a:solidFill>
                  <a:srgbClr val="B71E42"/>
                </a:solidFill>
                <a:latin typeface="Arial Rounded MT Bold"/>
              </a:rPr>
              <a:t>Dreambox</a:t>
            </a:r>
            <a:r>
              <a:rPr lang="en-US" sz="1750">
                <a:solidFill>
                  <a:srgbClr val="B71E42"/>
                </a:solidFill>
                <a:latin typeface="Arial Rounded MT Bold"/>
              </a:rPr>
              <a:t> </a:t>
            </a:r>
            <a:r>
              <a:rPr lang="en-US" sz="1750" b="1">
                <a:solidFill>
                  <a:srgbClr val="B71E42"/>
                </a:solidFill>
                <a:latin typeface="Arial Rounded MT Bold"/>
              </a:rPr>
              <a:t>decides what skills</a:t>
            </a:r>
            <a:r>
              <a:rPr lang="en-US" sz="1750">
                <a:solidFill>
                  <a:srgbClr val="B71E42"/>
                </a:solidFill>
                <a:latin typeface="Arial Rounded MT Bold"/>
              </a:rPr>
              <a:t> your student needs to practice and when they are ready for new lessons.</a:t>
            </a:r>
            <a:endParaRPr lang="en-US" sz="1750">
              <a:solidFill>
                <a:srgbClr val="B71E42"/>
              </a:solidFill>
              <a:latin typeface="Arial Rounded MT Bold"/>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4200" y="457201"/>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7400"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21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8558"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9957"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DREAMBOX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3000" y="409248"/>
            <a:ext cx="10394174" cy="1158140"/>
          </a:xfrm>
        </p:spPr>
        <p:txBody>
          <a:bodyPr>
            <a:normAutofit fontScale="90000"/>
          </a:bodyPr>
          <a:lstStyle/>
          <a:p>
            <a:r>
              <a:rPr lang="en-US" sz="5400" u="sng">
                <a:solidFill>
                  <a:srgbClr val="0070C0"/>
                </a:solidFill>
                <a:latin typeface="Amasis MT Pro Black" panose="02040A04050005020304" pitchFamily="18" charset="0"/>
                <a:ea typeface="+mj-lt"/>
                <a:cs typeface="+mj-lt"/>
              </a:rPr>
              <a:t>How To Access </a:t>
            </a:r>
            <a:r>
              <a:rPr lang="en-US" sz="5400" u="sng"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7210" y="1960374"/>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a:ea typeface="+mn-lt"/>
                <a:cs typeface="+mn-lt"/>
              </a:rPr>
              <a:t>To access on a PC, </a:t>
            </a:r>
            <a:endParaRPr lang="en-US" sz="2000">
              <a:solidFill>
                <a:srgbClr val="B71E42"/>
              </a:solidFill>
              <a:latin typeface="Arial Rounded MT Bold" panose="020F0704030504030204" pitchFamily="34" charset="0"/>
              <a:ea typeface="+mn-lt"/>
              <a:cs typeface="+mn-lt"/>
            </a:endParaRPr>
          </a:p>
          <a:p>
            <a:pPr marL="0" indent="0" algn="ctr">
              <a:lnSpc>
                <a:spcPct val="100000"/>
              </a:lnSpc>
              <a:spcBef>
                <a:spcPts val="0"/>
              </a:spcBef>
              <a:buNone/>
            </a:pPr>
            <a:r>
              <a:rPr lang="en-US" sz="2000">
                <a:solidFill>
                  <a:srgbClr val="B71E42"/>
                </a:solidFill>
                <a:latin typeface="Arial Rounded MT Bold"/>
                <a:ea typeface="+mn-lt"/>
                <a:cs typeface="+mn-lt"/>
              </a:rPr>
              <a:t>your child needs to log in to </a:t>
            </a:r>
            <a:r>
              <a:rPr lang="en-US" sz="2000" err="1">
                <a:solidFill>
                  <a:srgbClr val="B71E42"/>
                </a:solidFill>
                <a:latin typeface="Arial Rounded MT Bold"/>
                <a:ea typeface="+mn-lt"/>
                <a:cs typeface="+mn-lt"/>
              </a:rPr>
              <a:t>Classlink</a:t>
            </a:r>
            <a:r>
              <a:rPr lang="en-US" sz="2000">
                <a:solidFill>
                  <a:srgbClr val="B71E42"/>
                </a:solidFill>
                <a:latin typeface="Arial Rounded MT Bold"/>
                <a:ea typeface="+mn-lt"/>
                <a:cs typeface="+mn-lt"/>
              </a:rPr>
              <a:t> and click on the </a:t>
            </a:r>
            <a:r>
              <a:rPr lang="en-US" sz="2000" err="1">
                <a:solidFill>
                  <a:srgbClr val="B71E42"/>
                </a:solidFill>
                <a:latin typeface="Arial Rounded MT Bold"/>
                <a:ea typeface="+mn-lt"/>
                <a:cs typeface="+mn-lt"/>
              </a:rPr>
              <a:t>Dreambox</a:t>
            </a:r>
            <a:r>
              <a:rPr lang="en-US" sz="2000">
                <a:solidFill>
                  <a:srgbClr val="B71E42"/>
                </a:solidFill>
                <a:latin typeface="Arial Rounded MT Bold"/>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4046"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2023" y="1905001"/>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2553"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20200"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69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6700"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1600" y="609600"/>
            <a:ext cx="6294146" cy="4750398"/>
          </a:xfrm>
        </p:spPr>
        <p:txBody>
          <a:bodyPr vert="horz" lIns="91440" tIns="45720" rIns="91440" bIns="45720" rtlCol="0" anchor="ctr">
            <a:normAutofit/>
          </a:bodyPr>
          <a:lstStyle/>
          <a:p>
            <a:pPr marL="227965" indent="-228600" defTabSz="914400"/>
            <a:r>
              <a:rPr lang="en-US" sz="1950" b="1">
                <a:latin typeface="Arial Rounded MT Bold"/>
              </a:rPr>
              <a:t>Your Parent Dashboard allows you to see lessons/stories completed, tokens earned, a basic log of the time spent on </a:t>
            </a:r>
            <a:r>
              <a:rPr lang="en-US" sz="1950" b="1" err="1">
                <a:latin typeface="Arial Rounded MT Bold"/>
              </a:rPr>
              <a:t>DreamBox</a:t>
            </a:r>
            <a:r>
              <a:rPr lang="en-US" sz="1950" b="1">
                <a:latin typeface="Arial Rounded MT Bold"/>
              </a:rPr>
              <a:t>, a total time on task, and progress on curriculum categories. </a:t>
            </a:r>
            <a:br>
              <a:rPr lang="en-US" sz="1950"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sz="1950" b="1">
                <a:latin typeface="Arial Rounded MT Bold"/>
              </a:rPr>
              <a:t>To create a Parent Dashboard, have your child log-in to his/her </a:t>
            </a:r>
            <a:r>
              <a:rPr lang="en-US" sz="1950" b="1" err="1">
                <a:latin typeface="Arial Rounded MT Bold"/>
              </a:rPr>
              <a:t>DreamBox</a:t>
            </a:r>
            <a:r>
              <a:rPr lang="en-US" sz="1950" b="1">
                <a:latin typeface="Arial Rounded MT Bold"/>
              </a:rPr>
              <a:t> account. Then, click Setup Parent Access at the bottom of the screen. Then, go to </a:t>
            </a:r>
            <a:r>
              <a:rPr lang="en-US" sz="1950" b="1">
                <a:latin typeface="Arial Rounded MT Bold"/>
                <a:hlinkClick r:id="rId2"/>
              </a:rPr>
              <a:t>play.dreambox.com</a:t>
            </a:r>
            <a:r>
              <a:rPr lang="en-US" sz="1950" b="1">
                <a:latin typeface="Arial Rounded MT Bold"/>
              </a:rPr>
              <a:t> to see your </a:t>
            </a:r>
            <a:r>
              <a:rPr lang="en-US" sz="1950" b="1">
                <a:latin typeface="Arial Rounded MT Bold"/>
                <a:hlinkClick r:id="rId2"/>
              </a:rPr>
              <a:t>Parent Dashboard</a:t>
            </a:r>
            <a:r>
              <a:rPr lang="en-US" sz="1950" b="1">
                <a:latin typeface="Arial Rounded MT Bold"/>
              </a:rPr>
              <a:t>.</a:t>
            </a:r>
            <a:endParaRPr lang="en-US" sz="1950">
              <a:latin typeface="Arial Rounded MT Bold"/>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2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a:solidFill>
                  <a:srgbClr val="0070C0"/>
                </a:solidFill>
                <a:latin typeface="Amasis MT Pro Black" panose="02040A04050005020304" pitchFamily="18" charset="0"/>
                <a:ea typeface="+mj-lt"/>
                <a:cs typeface="+mj-lt"/>
              </a:rPr>
              <a:t>TIPS FOR PARENTS</a:t>
            </a: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81000" y="2658090"/>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10200"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3408" y="804521"/>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20026"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3406" y="2015733"/>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8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3408" y="804521"/>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2479"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3406" y="2015733"/>
            <a:ext cx="4983782" cy="3450613"/>
          </a:xfrm>
        </p:spPr>
        <p:txBody>
          <a:bodyPr>
            <a:normAutofit/>
          </a:bodyPr>
          <a:lstStyle/>
          <a:p>
            <a:pPr fontAlgn="base">
              <a:lnSpc>
                <a:spcPct val="110000"/>
              </a:lnSpc>
            </a:pPr>
            <a:r>
              <a:rPr lang="en-US" sz="1400">
                <a:latin typeface="Georgia" panose="02040502050405020303" pitchFamily="18" charset="0"/>
              </a:rPr>
              <a:t>Birthday treat guidelines are in the 2023-2024 Elementary Student Handbook on page 24: </a:t>
            </a:r>
            <a:r>
              <a:rPr lang="en-US" sz="1400" b="1">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a:latin typeface="Segoe UI" panose="020B0502040204020203" pitchFamily="34" charset="0"/>
            </a:endParaRPr>
          </a:p>
          <a:p>
            <a:pPr fontAlgn="base">
              <a:lnSpc>
                <a:spcPct val="110000"/>
              </a:lnSpc>
            </a:pPr>
            <a:br>
              <a:rPr lang="en-US" sz="1400" b="1">
                <a:latin typeface="inherit"/>
              </a:rPr>
            </a:br>
            <a:r>
              <a:rPr lang="en-US" sz="1400">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a:latin typeface="Georgia" panose="02040502050405020303" pitchFamily="18" charset="0"/>
                <a:sym typeface="Wingdings" panose="05000000000000000000" pitchFamily="2" charset="2"/>
              </a:rPr>
              <a:t></a:t>
            </a:r>
            <a:endParaRPr lang="en-US" sz="1400">
              <a:latin typeface="Segoe UI" panose="020B0502040204020203" pitchFamily="34" charset="0"/>
            </a:endParaRPr>
          </a:p>
          <a:p>
            <a:pPr>
              <a:lnSpc>
                <a:spcPct val="110000"/>
              </a:lnSpc>
            </a:pPr>
            <a:endParaRPr lang="en-US" sz="140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0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1601" y="571501"/>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2600"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675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2077" y="2551837"/>
            <a:ext cx="9982200" cy="2862322"/>
          </a:xfrm>
          <a:prstGeom prst="rect">
            <a:avLst/>
          </a:prstGeom>
          <a:noFill/>
        </p:spPr>
        <p:txBody>
          <a:bodyPr wrap="square" rtlCol="0">
            <a:spAutoFit/>
          </a:bodyPr>
          <a:lstStyle/>
          <a:p>
            <a:pPr marL="285750" indent="-285750">
              <a:buFont typeface="Arial" panose="020B0604020202020204" pitchFamily="34" charset="0"/>
              <a:buChar char="•"/>
            </a:pPr>
            <a:r>
              <a:rPr lang="en-US"/>
              <a:t>Breakfast and lunch are not free this school year.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are always welcome to drop lunch off in the front office for your child.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need to wear their smart tags in order to expedite lunch.</a:t>
            </a:r>
          </a:p>
          <a:p>
            <a:pPr lvl="1"/>
            <a:endParaRPr lang="en-US"/>
          </a:p>
          <a:p>
            <a:pPr marL="285750" indent="-285750">
              <a:buFont typeface="Arial" panose="020B0604020202020204" pitchFamily="34" charset="0"/>
              <a:buChar char="•"/>
            </a:pPr>
            <a:r>
              <a:rPr lang="en-US"/>
              <a:t>Parents are welcome to eat at the first two tables once you walk in. </a:t>
            </a:r>
          </a:p>
        </p:txBody>
      </p:sp>
    </p:spTree>
    <p:extLst>
      <p:ext uri="{BB962C8B-B14F-4D97-AF65-F5344CB8AC3E}">
        <p14:creationId xmlns:p14="http://schemas.microsoft.com/office/powerpoint/2010/main" val="256795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1609"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31064"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934201" y="457200"/>
            <a:ext cx="4497349" cy="5248622"/>
          </a:xfrm>
        </p:spPr>
        <p:txBody>
          <a:bodyPr vert="horz" lIns="91416" tIns="45708" rIns="91416" bIns="45708" rtlCol="0" anchor="t">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7:45 to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7559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8739"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70158" y="964770"/>
            <a:ext cx="4965139" cy="2376915"/>
          </a:xfrm>
        </p:spPr>
        <p:txBody>
          <a:bodyPr vert="horz" lIns="91440" tIns="45720" rIns="91440" bIns="0" rtlCol="0" anchor="b">
            <a:normAutofit/>
          </a:bodyPr>
          <a:lstStyle/>
          <a:p>
            <a:pPr defTabSz="914400"/>
            <a:r>
              <a:rPr lang="en-US" sz="2100"/>
              <a:t>Leave on backpack please!</a:t>
            </a:r>
            <a:br>
              <a:rPr lang="en-US" sz="2100"/>
            </a:br>
            <a:br>
              <a:rPr lang="en-US" sz="2100"/>
            </a:br>
            <a:r>
              <a:rPr lang="en-US" sz="2100"/>
              <a:t> </a:t>
            </a:r>
            <a:br>
              <a:rPr lang="en-US" sz="2100"/>
            </a:br>
            <a:r>
              <a:rPr lang="en-US" sz="2100"/>
              <a:t>Name &amp; Dismissal Information</a:t>
            </a:r>
            <a:br>
              <a:rPr lang="en-US" sz="2100"/>
            </a:br>
            <a:br>
              <a:rPr lang="en-US" sz="2100"/>
            </a:br>
            <a:br>
              <a:rPr lang="en-US" sz="2100"/>
            </a:br>
            <a:r>
              <a:rPr lang="en-US" sz="2100"/>
              <a:t>A Replacement is $2 at the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770159"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20026"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159"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2789" y="804520"/>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788"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3454"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2185" y="2331498"/>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4600"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5400" y="2438401"/>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7965" indent="-227965"/>
            <a:r>
              <a:rPr lang="en-US" sz="2400"/>
              <a:t>Please arrive on time each day.</a:t>
            </a:r>
            <a:endParaRPr lang="en-US"/>
          </a:p>
          <a:p>
            <a:pPr marL="227965" indent="-227965"/>
            <a:r>
              <a:rPr lang="en-US" sz="2400"/>
              <a:t>Attendance is taken at 8:45.</a:t>
            </a:r>
          </a:p>
          <a:p>
            <a:pPr marL="227965" indent="-227965"/>
            <a:r>
              <a:rPr lang="en-US" sz="2400"/>
              <a:t>If an absence is necessary, send a written excuse with your child the day they return.</a:t>
            </a:r>
          </a:p>
          <a:p>
            <a:pPr marL="227965" indent="-227965"/>
            <a:r>
              <a:rPr lang="en-US" sz="2400"/>
              <a:t>Five or more consecutive absences requires a doctor's note.</a:t>
            </a:r>
          </a:p>
          <a:p>
            <a:pPr marL="227965" indent="-227965"/>
            <a:r>
              <a:rPr lang="en-US" sz="2400"/>
              <a:t>Attendance is factored into our accountability rating. </a:t>
            </a:r>
          </a:p>
        </p:txBody>
      </p:sp>
    </p:spTree>
    <p:extLst>
      <p:ext uri="{BB962C8B-B14F-4D97-AF65-F5344CB8AC3E}">
        <p14:creationId xmlns:p14="http://schemas.microsoft.com/office/powerpoint/2010/main" val="39600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9600" y="228601"/>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5300"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46767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2900"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3576" y="2438401"/>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6945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15"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9600" y="2286000"/>
            <a:ext cx="5766940" cy="3733800"/>
          </a:xfrm>
        </p:spPr>
        <p:txBody>
          <a:bodyPr vert="horz" lIns="91440" tIns="45720" rIns="91440" bIns="45720" rtlCol="0" anchor="ctr">
            <a:normAutofit/>
          </a:bodyPr>
          <a:lstStyle/>
          <a:p>
            <a:pPr indent="-228600" defTabSz="914400">
              <a:lnSpc>
                <a:spcPct val="110000"/>
              </a:lnSpc>
              <a:buFont typeface="Wingdings" panose="05000000000000000000" pitchFamily="2" charset="2"/>
              <a:buChar char="§"/>
            </a:pPr>
            <a:r>
              <a:rPr lang="en-US" sz="1600"/>
              <a:t>Best practice is to send a written note to the school with your child.  </a:t>
            </a:r>
          </a:p>
          <a:p>
            <a:pPr indent="-228600" defTabSz="914400">
              <a:lnSpc>
                <a:spcPct val="110000"/>
              </a:lnSpc>
              <a:buFont typeface="Wingdings" panose="05000000000000000000" pitchFamily="2" charset="2"/>
              <a:buChar char="§"/>
            </a:pPr>
            <a:endParaRPr lang="en-US" sz="1600"/>
          </a:p>
          <a:p>
            <a:pPr indent="-228600" defTabSz="914400">
              <a:lnSpc>
                <a:spcPct val="110000"/>
              </a:lnSpc>
              <a:buFont typeface="Wingdings" panose="05000000000000000000" pitchFamily="2" charset="2"/>
              <a:buChar char="§"/>
            </a:pPr>
            <a:r>
              <a:rPr lang="en-US" sz="1600"/>
              <a:t>If you need to make a last-minute emergency change, </a:t>
            </a:r>
            <a:r>
              <a:rPr lang="en-US" sz="1600">
                <a:highlight>
                  <a:srgbClr val="FFFF00"/>
                </a:highlight>
              </a:rPr>
              <a:t>call the front office prior to 2:15 PM.  </a:t>
            </a:r>
          </a:p>
          <a:p>
            <a:pPr defTabSz="914400">
              <a:lnSpc>
                <a:spcPct val="110000"/>
              </a:lnSpc>
            </a:pPr>
            <a:r>
              <a:rPr lang="en-US" sz="1600"/>
              <a:t>832-223-1400 </a:t>
            </a:r>
          </a:p>
          <a:p>
            <a:pPr defTabSz="914400">
              <a:lnSpc>
                <a:spcPct val="110000"/>
              </a:lnSpc>
            </a:pPr>
            <a:r>
              <a:rPr lang="en-US" sz="1600" b="1"/>
              <a:t>Please do not email the teacher changes; they are busy teaching students.</a:t>
            </a:r>
          </a:p>
          <a:p>
            <a:pPr indent="-228600"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9484" y="227"/>
            <a:ext cx="4640625" cy="6858000"/>
          </a:xfrm>
          <a:prstGeom prst="rect">
            <a:avLst/>
          </a:prstGeom>
        </p:spPr>
      </p:pic>
    </p:spTree>
    <p:extLst>
      <p:ext uri="{BB962C8B-B14F-4D97-AF65-F5344CB8AC3E}">
        <p14:creationId xmlns:p14="http://schemas.microsoft.com/office/powerpoint/2010/main" val="34503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3513"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2800" y="542639"/>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5000"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sent home every </a:t>
            </a:r>
            <a:r>
              <a:rPr lang="en-US" sz="3200" b="1">
                <a:solidFill>
                  <a:srgbClr val="262626"/>
                </a:solidFill>
                <a:highlight>
                  <a:srgbClr val="FFFF00"/>
                </a:highlight>
                <a:latin typeface="Arial Rounded MT Bold"/>
                <a:cs typeface="Ideal Sans Medium" pitchFamily="50" charset="0"/>
              </a:rPr>
              <a:t>Tuesday</a:t>
            </a:r>
            <a:r>
              <a:rPr lang="en-US" sz="3200">
                <a:solidFill>
                  <a:srgbClr val="262626"/>
                </a:solidFill>
                <a:latin typeface="Arial Rounded MT Bold"/>
                <a:cs typeface="Ideal Sans Medium" pitchFamily="50" charset="0"/>
              </a:rPr>
              <a:t> </a:t>
            </a:r>
            <a:endParaRPr lang="en-US" sz="320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contains graded work from the week </a:t>
            </a:r>
            <a:r>
              <a:rPr lang="en-US" sz="3200" b="1">
                <a:solidFill>
                  <a:srgbClr val="262626"/>
                </a:solidFill>
                <a:latin typeface="Arial Rounded MT Bold"/>
                <a:cs typeface="Ideal Sans Medium" pitchFamily="50" charset="0"/>
              </a:rPr>
              <a:t>before</a:t>
            </a:r>
            <a:r>
              <a:rPr lang="en-US" sz="3200">
                <a:solidFill>
                  <a:srgbClr val="262626"/>
                </a:solidFill>
                <a:latin typeface="Arial Rounded MT Bold"/>
                <a:cs typeface="Ideal Sans Medium" pitchFamily="50" charset="0"/>
              </a:rPr>
              <a:t> and papers from the front office. </a:t>
            </a:r>
            <a:endParaRPr lang="en-US" sz="320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Please review graded papers with your child.</a:t>
            </a:r>
          </a:p>
          <a:p>
            <a:pPr>
              <a:spcBef>
                <a:spcPct val="20000"/>
              </a:spcBef>
              <a:spcAft>
                <a:spcPts val="600"/>
              </a:spcAft>
              <a:buClr>
                <a:schemeClr val="accent1"/>
              </a:buClr>
              <a:buSzPct val="115000"/>
              <a:buFont typeface="Arial"/>
              <a:buChar char="•"/>
            </a:pPr>
            <a:endParaRPr lang="en-US" sz="320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Daily take home Binder</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Behavior Chart inside – currently blue (please initial weekly)</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Daily homework will be in the binder.</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a:t>
            </a:r>
            <a:r>
              <a:rPr lang="en-US" sz="3200">
                <a:solidFill>
                  <a:srgbClr val="262626"/>
                </a:solidFill>
                <a:highlight>
                  <a:srgbClr val="FFFF00"/>
                </a:highlight>
                <a:latin typeface="Arial Rounded MT Bold"/>
                <a:cs typeface="Ideal Sans Medium" pitchFamily="50" charset="0"/>
              </a:rPr>
              <a:t>Please initial in agenda and return to school daily.</a:t>
            </a:r>
          </a:p>
          <a:p>
            <a:pPr>
              <a:spcBef>
                <a:spcPct val="20000"/>
              </a:spcBef>
              <a:spcAft>
                <a:spcPts val="600"/>
              </a:spcAft>
              <a:buClr>
                <a:schemeClr val="accent1"/>
              </a:buClr>
              <a:buSzPct val="115000"/>
            </a:pPr>
            <a:endParaRPr lang="en-US">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0357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94" y="803276"/>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3401" y="2057400"/>
            <a:ext cx="10285413" cy="3949140"/>
          </a:xfrm>
        </p:spPr>
        <p:txBody>
          <a:bodyPr vert="horz" lIns="91440" tIns="45720" rIns="91440" bIns="45720" rtlCol="0" anchor="t">
            <a:normAutofit fontScale="92500" lnSpcReduction="20000"/>
          </a:bodyPr>
          <a:lstStyle/>
          <a:p>
            <a:pPr marL="285750" indent="-285750"/>
            <a:r>
              <a:rPr lang="en-US" sz="1950"/>
              <a:t>All medication must be kept in nurse’s clinic—this includes cough drops.</a:t>
            </a:r>
          </a:p>
          <a:p>
            <a:pPr marL="285750" indent="-285750"/>
            <a:r>
              <a:rPr lang="en-US" sz="1950"/>
              <a:t>All medication must be in original container—if prescription, must have label with student’s name and information on it.</a:t>
            </a:r>
          </a:p>
          <a:p>
            <a:pPr marL="285750" indent="-285750"/>
            <a:r>
              <a:rPr lang="en-US" sz="1950"/>
              <a:t>Over the counter, short term medications, such as cough drops or antibiotics also need appropriate paperwork, which can also be found on website under nurse’s notes and is called “Parental Permit to Administer Medication At School For 6 Weeks Or Less” –if unable to print this copy, you may send a dated note listing student’s name, name of medication, reason for giving, time/frequency and duration that it is to be given.  Parent signature is also needed.</a:t>
            </a:r>
          </a:p>
          <a:p>
            <a:pPr marL="285750" indent="-285750"/>
            <a:r>
              <a:rPr lang="en-US" sz="1950"/>
              <a:t>If your child has a life-threatening allergy or asthma, please talk with Nurse Jarvis to discuss and provide appropriate paperwork and medication on campus for those “in case” moments for your child’s safety.</a:t>
            </a:r>
          </a:p>
          <a:p>
            <a:pPr marL="285750" indent="-285750"/>
            <a:r>
              <a:rPr lang="en-US" sz="1950"/>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228601"/>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001000" y="1864196"/>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621406" y="2610220"/>
            <a:ext cx="6922395" cy="2383586"/>
          </a:xfrm>
        </p:spPr>
        <p:txBody>
          <a:bodyPr vert="horz" lIns="91440" tIns="45720" rIns="91440" bIns="45720" rtlCol="0" anchor="t">
            <a:normAutofit fontScale="92500"/>
          </a:bodyPr>
          <a:lstStyle/>
          <a:p>
            <a:pPr marL="0" indent="0">
              <a:buNone/>
            </a:pPr>
            <a:r>
              <a:rPr lang="en-US" sz="2400">
                <a:latin typeface="Arial Rounded MT Bold"/>
                <a:ea typeface="Arial"/>
                <a:cs typeface="Arial"/>
              </a:rPr>
              <a:t>Every child will have a smart tag which is used to: ​</a:t>
            </a:r>
            <a:endParaRPr lang="en-US" sz="2400">
              <a:latin typeface="Arial Rounded MT Bold"/>
            </a:endParaRPr>
          </a:p>
          <a:p>
            <a:pPr marL="227965" indent="-227965"/>
            <a:r>
              <a:rPr lang="en-US" sz="2400">
                <a:latin typeface="Arial Rounded MT Bold"/>
                <a:ea typeface="Arial"/>
                <a:cs typeface="Arial"/>
              </a:rPr>
              <a:t>track when a student is on the bus​</a:t>
            </a:r>
          </a:p>
          <a:p>
            <a:pPr marL="227965" indent="-227965"/>
            <a:r>
              <a:rPr lang="en-US" sz="2400">
                <a:latin typeface="Arial Rounded MT Bold"/>
                <a:ea typeface="Arial"/>
                <a:cs typeface="Arial"/>
              </a:rPr>
              <a:t>purchase breakfast and lunch​</a:t>
            </a:r>
          </a:p>
          <a:p>
            <a:pPr marL="227965" indent="-227965"/>
            <a:r>
              <a:rPr lang="en-US" sz="2400">
                <a:latin typeface="Arial Rounded MT Bold"/>
                <a:ea typeface="Arial"/>
                <a:cs typeface="Arial"/>
              </a:rPr>
              <a:t>check out books in the library​</a:t>
            </a:r>
            <a:endParaRPr lang="en-US" sz="2400">
              <a:latin typeface="Arial Rounded MT Bold"/>
            </a:endParaRPr>
          </a:p>
        </p:txBody>
      </p:sp>
    </p:spTree>
    <p:extLst>
      <p:ext uri="{BB962C8B-B14F-4D97-AF65-F5344CB8AC3E}">
        <p14:creationId xmlns:p14="http://schemas.microsoft.com/office/powerpoint/2010/main" val="4018896180"/>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8633" y="2407638"/>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70055" y="320040"/>
            <a:ext cx="5693315" cy="6227064"/>
          </a:xfrm>
          <a:prstGeom prst="rect">
            <a:avLst/>
          </a:prstGeom>
          <a:ln w="9525">
            <a:noFill/>
          </a:ln>
        </p:spPr>
      </p:pic>
    </p:spTree>
    <p:extLst>
      <p:ext uri="{BB962C8B-B14F-4D97-AF65-F5344CB8AC3E}">
        <p14:creationId xmlns:p14="http://schemas.microsoft.com/office/powerpoint/2010/main" val="27397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5105"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3408" y="804521"/>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2479"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3406" y="2015733"/>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1536723"/>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0974" y="332685"/>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1588" y="1825625"/>
            <a:ext cx="11658600" cy="4618038"/>
          </a:xfrm>
        </p:spPr>
        <p:txBody>
          <a:bodyPr vert="horz" lIns="91440" tIns="45720" rIns="91440" bIns="45720" rtlCol="0" anchor="t">
            <a:normAutofit/>
          </a:bodyPr>
          <a:lstStyle/>
          <a:p>
            <a:pPr marL="227965" indent="-227965"/>
            <a:r>
              <a:rPr lang="en-US" sz="1950"/>
              <a:t>Classrooms are to be peanut free.  A child with serious peanut allergy can potentially suffer a reaction merely by touching or smelling a food with peanut or peanut butter.</a:t>
            </a:r>
          </a:p>
          <a:p>
            <a:pPr marL="227965" indent="-227965"/>
            <a:r>
              <a:rPr lang="en-US" sz="1950"/>
              <a:t>Please do not send any peanuts, peanut butter or foods containing these items as snacks. They will not be allowed to be eaten in the classroom.</a:t>
            </a:r>
          </a:p>
          <a:p>
            <a:pPr marL="227965" indent="-227965"/>
            <a:r>
              <a:rPr lang="en-US" sz="1950"/>
              <a:t>Any food sent to share in classroom i.e., birthday cupcakes, cookies etc. is to be store bought, in original container with ingredient list that is peanut free.</a:t>
            </a:r>
          </a:p>
          <a:p>
            <a:pPr marL="227965" indent="-227965"/>
            <a:r>
              <a:rPr lang="en-US" sz="1950"/>
              <a:t>The above does not apply to lunches. Children will still be able to eat food of their choice in lunchroom as we have ensured areas that will remain peanut free zones. </a:t>
            </a:r>
          </a:p>
          <a:p>
            <a:pPr marL="227965" indent="-227965"/>
            <a:r>
              <a:rPr lang="en-US" sz="1950"/>
              <a:t>Thank you in advance for your cooperation. We are trying to ensure the safety of all our children. We are striving to promote a safe environment for all our students, and in working together we can work to keep our students safe. </a:t>
            </a:r>
          </a:p>
          <a:p>
            <a:pPr marL="227965" indent="-227965"/>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846"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8936"/>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7201" y="2674939"/>
            <a:ext cx="7696200" cy="2554287"/>
          </a:xfrm>
        </p:spPr>
        <p:txBody>
          <a:bodyPr vert="horz" lIns="91440" tIns="0" rIns="91440" bIns="45720" rtlCol="0" anchor="t">
            <a:normAutofit fontScale="92500" lnSpcReduction="10000"/>
          </a:bodyPr>
          <a:lstStyle/>
          <a:p>
            <a:pPr marL="227965" indent="-227965"/>
            <a:r>
              <a:rPr lang="en-US" sz="2400"/>
              <a:t>Go to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a:t>to create a lunch account online for your child.</a:t>
            </a:r>
            <a:endParaRPr lang="en-US"/>
          </a:p>
          <a:p>
            <a:pPr marL="227965" indent="-227965"/>
            <a:r>
              <a:rPr lang="en-US" sz="2400"/>
              <a:t>You may add money to their lunch account from your online School Café account.</a:t>
            </a:r>
          </a:p>
          <a:p>
            <a:pPr marL="227965" indent="-227965"/>
            <a:r>
              <a:rPr lang="en-US" sz="2400"/>
              <a:t>You may also apply for free or reduced lunch at </a:t>
            </a:r>
            <a:r>
              <a:rPr lang="en-US" sz="2400">
                <a:solidFill>
                  <a:srgbClr val="B71E42"/>
                </a:solidFill>
                <a:hlinkClick r:id="rId4">
                  <a:extLst>
                    <a:ext uri="{A12FA001-AC4F-418D-AE19-62706E023703}">
                      <ahyp:hlinkClr xmlns:ahyp="http://schemas.microsoft.com/office/drawing/2018/hyperlinkcolor" val="tx"/>
                    </a:ext>
                  </a:extLst>
                </a:hlinkClick>
              </a:rPr>
              <a:t>www.schoolcafe.com.</a:t>
            </a:r>
            <a:endParaRPr lang="en-US" sz="2400">
              <a:solidFill>
                <a:srgbClr val="B71E42"/>
              </a:solidFill>
            </a:endParaRPr>
          </a:p>
          <a:p>
            <a:pPr marL="227965" indent="-227965"/>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81001" y="2819401"/>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24347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5690"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9927" y="2339616"/>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254" y="2474064"/>
            <a:ext cx="2123495" cy="1444321"/>
          </a:xfrm>
          <a:prstGeom prst="rect">
            <a:avLst/>
          </a:prstGeom>
          <a:ln w="38100">
            <a:solidFill>
              <a:schemeClr val="tx2"/>
            </a:solidFill>
          </a:ln>
        </p:spPr>
      </p:pic>
      <p:sp>
        <p:nvSpPr>
          <p:cNvPr id="10" name="Rectangle 9"/>
          <p:cNvSpPr/>
          <p:nvPr/>
        </p:nvSpPr>
        <p:spPr>
          <a:xfrm>
            <a:off x="838201"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1" y="2722689"/>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3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2" y="482172"/>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595"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6691"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8279" y="2015733"/>
            <a:ext cx="5548910" cy="3450613"/>
          </a:xfrm>
        </p:spPr>
        <p:txBody>
          <a:bodyPr spcFirstLastPara="1" vert="horz" lIns="91440" tIns="45720" rIns="91440" bIns="45720" rtlCol="0" anchor="t"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3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4600" y="228600"/>
            <a:ext cx="7024430" cy="572644"/>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FC000"/>
              </a:buClr>
              <a:buSzPts val="4400"/>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5875"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10530" y="1981200"/>
            <a:ext cx="4495800"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Arial Rounded MT Bold"/>
              </a:rPr>
              <a:t>The newsletter will be electronically distributed every Monday through Canvas.</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a:latin typeface="Arial Rounded MT Bold"/>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a:highlight>
                  <a:srgbClr val="FFFF00"/>
                </a:highlight>
                <a:latin typeface="Arial Rounded MT Bold"/>
              </a:rPr>
              <a:t>Please make sure that you are signed up and have access to Canvas</a:t>
            </a:r>
          </a:p>
        </p:txBody>
      </p:sp>
    </p:spTree>
    <p:extLst>
      <p:ext uri="{BB962C8B-B14F-4D97-AF65-F5344CB8AC3E}">
        <p14:creationId xmlns:p14="http://schemas.microsoft.com/office/powerpoint/2010/main" val="3238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Tree>
    <p:extLst>
      <p:ext uri="{BB962C8B-B14F-4D97-AF65-F5344CB8AC3E}">
        <p14:creationId xmlns:p14="http://schemas.microsoft.com/office/powerpoint/2010/main" val="9248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1589"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9275" y="1912738"/>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51243"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90411" y="4447997"/>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8002" y="271488"/>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57252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7509" y="2422440"/>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196782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41318"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9886" y="2069926"/>
            <a:ext cx="10115915" cy="4030953"/>
          </a:xfrm>
          <a:prstGeom prst="rect">
            <a:avLst/>
          </a:prstGeom>
        </p:spPr>
      </p:pic>
    </p:spTree>
    <p:extLst>
      <p:ext uri="{BB962C8B-B14F-4D97-AF65-F5344CB8AC3E}">
        <p14:creationId xmlns:p14="http://schemas.microsoft.com/office/powerpoint/2010/main" val="218777811"/>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4beae3-2c95-4d85-90a4-89b24bf34f57" xsi:nil="true"/>
    <lcf76f155ced4ddcb4097134ff3c332f xmlns="766ff6fe-fdbd-4177-96c0-9e2e97f1f90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F7589A09C37F4B988536DD7C61FD80" ma:contentTypeVersion="11" ma:contentTypeDescription="Create a new document." ma:contentTypeScope="" ma:versionID="4d6dae2cbd5346b5a12cdf5a5f30260d">
  <xsd:schema xmlns:xsd="http://www.w3.org/2001/XMLSchema" xmlns:xs="http://www.w3.org/2001/XMLSchema" xmlns:p="http://schemas.microsoft.com/office/2006/metadata/properties" xmlns:ns2="766ff6fe-fdbd-4177-96c0-9e2e97f1f900" xmlns:ns3="204beae3-2c95-4d85-90a4-89b24bf34f57" targetNamespace="http://schemas.microsoft.com/office/2006/metadata/properties" ma:root="true" ma:fieldsID="dc309d328c76b7bca99346008330f22f" ns2:_="" ns3:_="">
    <xsd:import namespace="766ff6fe-fdbd-4177-96c0-9e2e97f1f900"/>
    <xsd:import namespace="204beae3-2c95-4d85-90a4-89b24bf34f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ff6fe-fdbd-4177-96c0-9e2e97f1f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beae3-2c95-4d85-90a4-89b24bf34f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3749523-ab10-46fd-ac18-b6229eace21e}" ma:internalName="TaxCatchAll" ma:showField="CatchAllData" ma:web="204beae3-2c95-4d85-90a4-89b24bf34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85A428-9329-471E-950C-D77A25FE76B6}">
  <ds:schemaRefs>
    <ds:schemaRef ds:uri="http://schemas.microsoft.com/sharepoint/v3/contenttype/forms"/>
  </ds:schemaRefs>
</ds:datastoreItem>
</file>

<file path=customXml/itemProps2.xml><?xml version="1.0" encoding="utf-8"?>
<ds:datastoreItem xmlns:ds="http://schemas.openxmlformats.org/officeDocument/2006/customXml" ds:itemID="{8853278D-47D3-47CB-89F3-AB9D35E8F0A6}">
  <ds:schemaRefs>
    <ds:schemaRef ds:uri="204beae3-2c95-4d85-90a4-89b24bf34f57"/>
    <ds:schemaRef ds:uri="766ff6fe-fdbd-4177-96c0-9e2e97f1f90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99C022-82C1-474A-9D27-9872221170F1}">
  <ds:schemaRefs>
    <ds:schemaRef ds:uri="204beae3-2c95-4d85-90a4-89b24bf34f57"/>
    <ds:schemaRef ds:uri="766ff6fe-fdbd-4177-96c0-9e2e97f1f9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2779</Words>
  <Application>Microsoft Office PowerPoint</Application>
  <PresentationFormat>Widescreen</PresentationFormat>
  <Paragraphs>305</Paragraphs>
  <Slides>47</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Amasis MT Pro Black</vt:lpstr>
      <vt:lpstr>Arial</vt:lpstr>
      <vt:lpstr>Arial Rounded MT Bold</vt:lpstr>
      <vt:lpstr>Arial,Sans-Serif</vt:lpstr>
      <vt:lpstr>Calibri</vt:lpstr>
      <vt:lpstr>Century Gothic</vt:lpstr>
      <vt:lpstr>Georgia</vt:lpstr>
      <vt:lpstr>Gill Sans MT</vt:lpstr>
      <vt:lpstr>Ideal Sans Medium</vt:lpstr>
      <vt:lpstr>inherit</vt:lpstr>
      <vt:lpstr>Lucida Bright</vt:lpstr>
      <vt:lpstr>Saira</vt:lpstr>
      <vt:lpstr>Segoe UI</vt:lpstr>
      <vt:lpstr>Wingdings</vt:lpstr>
      <vt:lpstr>Gallery</vt:lpstr>
      <vt:lpstr>Welcome to dickinson Elementary</vt:lpstr>
      <vt:lpstr>Meet the 4th Grade Team</vt:lpstr>
      <vt:lpstr>Meet the Instructional Leadership Team</vt:lpstr>
      <vt:lpstr>Communication</vt:lpstr>
      <vt:lpstr>WEEKLY NEWSLETTER</vt:lpstr>
      <vt:lpstr>Lcisd Student code of conduct Updates</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Consequences</vt:lpstr>
      <vt:lpstr>Grades</vt:lpstr>
      <vt:lpstr>Cheating </vt:lpstr>
      <vt:lpstr>Reassessment Guidelines</vt:lpstr>
      <vt:lpstr>English Language Arts</vt:lpstr>
      <vt:lpstr>ACADEMICS Cont.</vt:lpstr>
      <vt:lpstr>STAAR DATES</vt:lpstr>
      <vt:lpstr>Our Daily Schedule</vt:lpstr>
      <vt:lpstr>PowerPoint Presentation</vt:lpstr>
      <vt:lpstr>Class Link: Free to LCISD Students (www.lcisd.org) Many programs are available to use at home to enrich learning! Please encourage your child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Birthday Treats</vt:lpstr>
      <vt:lpstr>Classroom Snack</vt:lpstr>
      <vt:lpstr>Lunch Procedures</vt:lpstr>
      <vt:lpstr>Students Head to class at 7:30 am</vt:lpstr>
      <vt:lpstr>Leave on backpack please!    Name &amp; Dismissal Information   A Replacement is $2 at the front office.</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Car Riders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Sherrie T. Tran</dc:creator>
  <cp:lastModifiedBy>Jo Anne Peltier-Bromonsky</cp:lastModifiedBy>
  <cp:revision>7</cp:revision>
  <dcterms:created xsi:type="dcterms:W3CDTF">2023-08-25T12:51:06Z</dcterms:created>
  <dcterms:modified xsi:type="dcterms:W3CDTF">2023-09-06T15:44:12Z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0x01010076F7589A09C37F4B988536DD7C61FD80</vt:lpwstr>
  </property>
  <property fmtid="{D5CDD505-2E9C-101B-9397-08002B2CF9AE}" pid="3" name="MediaServiceImageTags">
    <vt:lpwstr/>
  </property>
</Properties>
</file>