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6"/>
  </p:notesMasterIdLst>
  <p:sldIdLst>
    <p:sldId id="256" r:id="rId5"/>
    <p:sldId id="257" r:id="rId6"/>
    <p:sldId id="259" r:id="rId7"/>
    <p:sldId id="258" r:id="rId8"/>
    <p:sldId id="260" r:id="rId9"/>
    <p:sldId id="285" r:id="rId10"/>
    <p:sldId id="261" r:id="rId11"/>
    <p:sldId id="262" r:id="rId12"/>
    <p:sldId id="263" r:id="rId13"/>
    <p:sldId id="264" r:id="rId14"/>
    <p:sldId id="305" r:id="rId15"/>
    <p:sldId id="266" r:id="rId16"/>
    <p:sldId id="265" r:id="rId17"/>
    <p:sldId id="267" r:id="rId18"/>
    <p:sldId id="268" r:id="rId19"/>
    <p:sldId id="269" r:id="rId20"/>
    <p:sldId id="270" r:id="rId21"/>
    <p:sldId id="290" r:id="rId22"/>
    <p:sldId id="286" r:id="rId23"/>
    <p:sldId id="287" r:id="rId24"/>
    <p:sldId id="288" r:id="rId25"/>
    <p:sldId id="289" r:id="rId26"/>
    <p:sldId id="272" r:id="rId27"/>
    <p:sldId id="271" r:id="rId28"/>
    <p:sldId id="307" r:id="rId29"/>
    <p:sldId id="306" r:id="rId30"/>
    <p:sldId id="273" r:id="rId31"/>
    <p:sldId id="274" r:id="rId32"/>
    <p:sldId id="281" r:id="rId33"/>
    <p:sldId id="275" r:id="rId34"/>
    <p:sldId id="276" r:id="rId35"/>
    <p:sldId id="277" r:id="rId36"/>
    <p:sldId id="278" r:id="rId37"/>
    <p:sldId id="279"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282" r:id="rId52"/>
    <p:sldId id="283" r:id="rId53"/>
    <p:sldId id="308" r:id="rId54"/>
    <p:sldId id="28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904F9D-928E-4990-876C-C234AAB7D0AE}">
          <p14:sldIdLst>
            <p14:sldId id="256"/>
            <p14:sldId id="257"/>
            <p14:sldId id="259"/>
            <p14:sldId id="258"/>
            <p14:sldId id="260"/>
            <p14:sldId id="285"/>
            <p14:sldId id="261"/>
            <p14:sldId id="262"/>
            <p14:sldId id="263"/>
            <p14:sldId id="264"/>
            <p14:sldId id="305"/>
            <p14:sldId id="266"/>
            <p14:sldId id="265"/>
            <p14:sldId id="267"/>
            <p14:sldId id="268"/>
            <p14:sldId id="269"/>
            <p14:sldId id="270"/>
            <p14:sldId id="290"/>
            <p14:sldId id="286"/>
            <p14:sldId id="287"/>
            <p14:sldId id="288"/>
            <p14:sldId id="289"/>
            <p14:sldId id="272"/>
            <p14:sldId id="271"/>
            <p14:sldId id="307"/>
            <p14:sldId id="306"/>
            <p14:sldId id="273"/>
            <p14:sldId id="274"/>
            <p14:sldId id="281"/>
            <p14:sldId id="275"/>
            <p14:sldId id="276"/>
            <p14:sldId id="277"/>
            <p14:sldId id="278"/>
            <p14:sldId id="279"/>
            <p14:sldId id="291"/>
            <p14:sldId id="292"/>
            <p14:sldId id="293"/>
            <p14:sldId id="294"/>
            <p14:sldId id="295"/>
            <p14:sldId id="296"/>
            <p14:sldId id="297"/>
            <p14:sldId id="298"/>
            <p14:sldId id="299"/>
            <p14:sldId id="300"/>
            <p14:sldId id="301"/>
            <p14:sldId id="302"/>
            <p14:sldId id="303"/>
            <p14:sldId id="282"/>
            <p14:sldId id="283"/>
            <p14:sldId id="308"/>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9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177E9-5CDE-4C2F-B4D7-35DD2FB8703B}" type="datetimeFigureOut">
              <a:rPr lang="en-US" smtClean="0"/>
              <a:t>8/25/2015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F9977-FE9E-480C-AE4A-43624EE95B6D}" type="slidenum">
              <a:rPr lang="en-US" smtClean="0"/>
              <a:t>‹#›</a:t>
            </a:fld>
            <a:endParaRPr lang="en-US"/>
          </a:p>
        </p:txBody>
      </p:sp>
    </p:spTree>
    <p:extLst>
      <p:ext uri="{BB962C8B-B14F-4D97-AF65-F5344CB8AC3E}">
        <p14:creationId xmlns:p14="http://schemas.microsoft.com/office/powerpoint/2010/main" val="383957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1</a:t>
            </a:fld>
            <a:endParaRPr lang="en-US"/>
          </a:p>
        </p:txBody>
      </p:sp>
    </p:spTree>
    <p:extLst>
      <p:ext uri="{BB962C8B-B14F-4D97-AF65-F5344CB8AC3E}">
        <p14:creationId xmlns:p14="http://schemas.microsoft.com/office/powerpoint/2010/main" val="623253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23</a:t>
            </a:fld>
            <a:endParaRPr lang="en-US"/>
          </a:p>
        </p:txBody>
      </p:sp>
    </p:spTree>
    <p:extLst>
      <p:ext uri="{BB962C8B-B14F-4D97-AF65-F5344CB8AC3E}">
        <p14:creationId xmlns:p14="http://schemas.microsoft.com/office/powerpoint/2010/main" val="1971604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24</a:t>
            </a:fld>
            <a:endParaRPr lang="en-US"/>
          </a:p>
        </p:txBody>
      </p:sp>
    </p:spTree>
    <p:extLst>
      <p:ext uri="{BB962C8B-B14F-4D97-AF65-F5344CB8AC3E}">
        <p14:creationId xmlns:p14="http://schemas.microsoft.com/office/powerpoint/2010/main" val="137698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27</a:t>
            </a:fld>
            <a:endParaRPr lang="en-US"/>
          </a:p>
        </p:txBody>
      </p:sp>
    </p:spTree>
    <p:extLst>
      <p:ext uri="{BB962C8B-B14F-4D97-AF65-F5344CB8AC3E}">
        <p14:creationId xmlns:p14="http://schemas.microsoft.com/office/powerpoint/2010/main" val="249975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28</a:t>
            </a:fld>
            <a:endParaRPr lang="en-US"/>
          </a:p>
        </p:txBody>
      </p:sp>
    </p:spTree>
    <p:extLst>
      <p:ext uri="{BB962C8B-B14F-4D97-AF65-F5344CB8AC3E}">
        <p14:creationId xmlns:p14="http://schemas.microsoft.com/office/powerpoint/2010/main" val="1262472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30</a:t>
            </a:fld>
            <a:endParaRPr lang="en-US"/>
          </a:p>
        </p:txBody>
      </p:sp>
    </p:spTree>
    <p:extLst>
      <p:ext uri="{BB962C8B-B14F-4D97-AF65-F5344CB8AC3E}">
        <p14:creationId xmlns:p14="http://schemas.microsoft.com/office/powerpoint/2010/main" val="193808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31</a:t>
            </a:fld>
            <a:endParaRPr lang="en-US"/>
          </a:p>
        </p:txBody>
      </p:sp>
    </p:spTree>
    <p:extLst>
      <p:ext uri="{BB962C8B-B14F-4D97-AF65-F5344CB8AC3E}">
        <p14:creationId xmlns:p14="http://schemas.microsoft.com/office/powerpoint/2010/main" val="2921405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32</a:t>
            </a:fld>
            <a:endParaRPr lang="en-US"/>
          </a:p>
        </p:txBody>
      </p:sp>
    </p:spTree>
    <p:extLst>
      <p:ext uri="{BB962C8B-B14F-4D97-AF65-F5344CB8AC3E}">
        <p14:creationId xmlns:p14="http://schemas.microsoft.com/office/powerpoint/2010/main" val="376586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33</a:t>
            </a:fld>
            <a:endParaRPr lang="en-US"/>
          </a:p>
        </p:txBody>
      </p:sp>
    </p:spTree>
    <p:extLst>
      <p:ext uri="{BB962C8B-B14F-4D97-AF65-F5344CB8AC3E}">
        <p14:creationId xmlns:p14="http://schemas.microsoft.com/office/powerpoint/2010/main" val="4278562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34</a:t>
            </a:fld>
            <a:endParaRPr lang="en-US"/>
          </a:p>
        </p:txBody>
      </p:sp>
    </p:spTree>
    <p:extLst>
      <p:ext uri="{BB962C8B-B14F-4D97-AF65-F5344CB8AC3E}">
        <p14:creationId xmlns:p14="http://schemas.microsoft.com/office/powerpoint/2010/main" val="582418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8/25/2015 10:18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35</a:t>
            </a:fld>
            <a:endParaRPr lang="en-US" dirty="0"/>
          </a:p>
        </p:txBody>
      </p:sp>
    </p:spTree>
    <p:extLst>
      <p:ext uri="{BB962C8B-B14F-4D97-AF65-F5344CB8AC3E}">
        <p14:creationId xmlns:p14="http://schemas.microsoft.com/office/powerpoint/2010/main" val="240366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2</a:t>
            </a:fld>
            <a:endParaRPr lang="en-US"/>
          </a:p>
        </p:txBody>
      </p:sp>
    </p:spTree>
    <p:extLst>
      <p:ext uri="{BB962C8B-B14F-4D97-AF65-F5344CB8AC3E}">
        <p14:creationId xmlns:p14="http://schemas.microsoft.com/office/powerpoint/2010/main" val="3917289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8/25/2015 10:18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extLst>
      <p:ext uri="{BB962C8B-B14F-4D97-AF65-F5344CB8AC3E}">
        <p14:creationId xmlns:p14="http://schemas.microsoft.com/office/powerpoint/2010/main" val="259490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3</a:t>
            </a:fld>
            <a:endParaRPr lang="en-US"/>
          </a:p>
        </p:txBody>
      </p:sp>
    </p:spTree>
    <p:extLst>
      <p:ext uri="{BB962C8B-B14F-4D97-AF65-F5344CB8AC3E}">
        <p14:creationId xmlns:p14="http://schemas.microsoft.com/office/powerpoint/2010/main" val="4090303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4</a:t>
            </a:fld>
            <a:endParaRPr lang="en-US"/>
          </a:p>
        </p:txBody>
      </p:sp>
    </p:spTree>
    <p:extLst>
      <p:ext uri="{BB962C8B-B14F-4D97-AF65-F5344CB8AC3E}">
        <p14:creationId xmlns:p14="http://schemas.microsoft.com/office/powerpoint/2010/main" val="61420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5</a:t>
            </a:fld>
            <a:endParaRPr lang="en-US"/>
          </a:p>
        </p:txBody>
      </p:sp>
    </p:spTree>
    <p:extLst>
      <p:ext uri="{BB962C8B-B14F-4D97-AF65-F5344CB8AC3E}">
        <p14:creationId xmlns:p14="http://schemas.microsoft.com/office/powerpoint/2010/main" val="76585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6</a:t>
            </a:fld>
            <a:endParaRPr lang="en-US"/>
          </a:p>
        </p:txBody>
      </p:sp>
    </p:spTree>
    <p:extLst>
      <p:ext uri="{BB962C8B-B14F-4D97-AF65-F5344CB8AC3E}">
        <p14:creationId xmlns:p14="http://schemas.microsoft.com/office/powerpoint/2010/main" val="30156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11</a:t>
            </a:fld>
            <a:endParaRPr lang="en-US"/>
          </a:p>
        </p:txBody>
      </p:sp>
    </p:spTree>
    <p:extLst>
      <p:ext uri="{BB962C8B-B14F-4D97-AF65-F5344CB8AC3E}">
        <p14:creationId xmlns:p14="http://schemas.microsoft.com/office/powerpoint/2010/main" val="114244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21</a:t>
            </a:fld>
            <a:endParaRPr lang="en-US"/>
          </a:p>
        </p:txBody>
      </p:sp>
    </p:spTree>
    <p:extLst>
      <p:ext uri="{BB962C8B-B14F-4D97-AF65-F5344CB8AC3E}">
        <p14:creationId xmlns:p14="http://schemas.microsoft.com/office/powerpoint/2010/main" val="277403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F9977-FE9E-480C-AE4A-43624EE95B6D}" type="slidenum">
              <a:rPr lang="en-US" smtClean="0"/>
              <a:t>22</a:t>
            </a:fld>
            <a:endParaRPr lang="en-US"/>
          </a:p>
        </p:txBody>
      </p:sp>
    </p:spTree>
    <p:extLst>
      <p:ext uri="{BB962C8B-B14F-4D97-AF65-F5344CB8AC3E}">
        <p14:creationId xmlns:p14="http://schemas.microsoft.com/office/powerpoint/2010/main" val="191606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DACB25-6792-4908-9D47-23B628E29FB2}"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963D1-1D1D-4F30-B365-A474DA251C6D}" type="slidenum">
              <a:rPr lang="en-US" smtClean="0"/>
              <a:t>‹#›</a:t>
            </a:fld>
            <a:endParaRPr lang="en-US"/>
          </a:p>
        </p:txBody>
      </p:sp>
    </p:spTree>
    <p:extLst>
      <p:ext uri="{BB962C8B-B14F-4D97-AF65-F5344CB8AC3E}">
        <p14:creationId xmlns:p14="http://schemas.microsoft.com/office/powerpoint/2010/main" val="352486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DACB25-6792-4908-9D47-23B628E29FB2}"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963D1-1D1D-4F30-B365-A474DA251C6D}" type="slidenum">
              <a:rPr lang="en-US" smtClean="0"/>
              <a:t>‹#›</a:t>
            </a:fld>
            <a:endParaRPr lang="en-US"/>
          </a:p>
        </p:txBody>
      </p:sp>
    </p:spTree>
    <p:extLst>
      <p:ext uri="{BB962C8B-B14F-4D97-AF65-F5344CB8AC3E}">
        <p14:creationId xmlns:p14="http://schemas.microsoft.com/office/powerpoint/2010/main" val="80297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DACB25-6792-4908-9D47-23B628E29FB2}"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963D1-1D1D-4F30-B365-A474DA251C6D}" type="slidenum">
              <a:rPr lang="en-US" smtClean="0"/>
              <a:t>‹#›</a:t>
            </a:fld>
            <a:endParaRPr lang="en-US"/>
          </a:p>
        </p:txBody>
      </p:sp>
    </p:spTree>
    <p:extLst>
      <p:ext uri="{BB962C8B-B14F-4D97-AF65-F5344CB8AC3E}">
        <p14:creationId xmlns:p14="http://schemas.microsoft.com/office/powerpoint/2010/main" val="182474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5242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DACB25-6792-4908-9D47-23B628E29FB2}"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963D1-1D1D-4F30-B365-A474DA251C6D}" type="slidenum">
              <a:rPr lang="en-US" smtClean="0"/>
              <a:t>‹#›</a:t>
            </a:fld>
            <a:endParaRPr lang="en-US"/>
          </a:p>
        </p:txBody>
      </p:sp>
    </p:spTree>
    <p:extLst>
      <p:ext uri="{BB962C8B-B14F-4D97-AF65-F5344CB8AC3E}">
        <p14:creationId xmlns:p14="http://schemas.microsoft.com/office/powerpoint/2010/main" val="206824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ACB25-6792-4908-9D47-23B628E29FB2}"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963D1-1D1D-4F30-B365-A474DA251C6D}" type="slidenum">
              <a:rPr lang="en-US" smtClean="0"/>
              <a:t>‹#›</a:t>
            </a:fld>
            <a:endParaRPr lang="en-US"/>
          </a:p>
        </p:txBody>
      </p:sp>
    </p:spTree>
    <p:extLst>
      <p:ext uri="{BB962C8B-B14F-4D97-AF65-F5344CB8AC3E}">
        <p14:creationId xmlns:p14="http://schemas.microsoft.com/office/powerpoint/2010/main" val="379708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DACB25-6792-4908-9D47-23B628E29FB2}"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963D1-1D1D-4F30-B365-A474DA251C6D}" type="slidenum">
              <a:rPr lang="en-US" smtClean="0"/>
              <a:t>‹#›</a:t>
            </a:fld>
            <a:endParaRPr lang="en-US"/>
          </a:p>
        </p:txBody>
      </p:sp>
    </p:spTree>
    <p:extLst>
      <p:ext uri="{BB962C8B-B14F-4D97-AF65-F5344CB8AC3E}">
        <p14:creationId xmlns:p14="http://schemas.microsoft.com/office/powerpoint/2010/main" val="82076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DACB25-6792-4908-9D47-23B628E29FB2}" type="datetimeFigureOut">
              <a:rPr lang="en-US" smtClean="0"/>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C963D1-1D1D-4F30-B365-A474DA251C6D}" type="slidenum">
              <a:rPr lang="en-US" smtClean="0"/>
              <a:t>‹#›</a:t>
            </a:fld>
            <a:endParaRPr lang="en-US"/>
          </a:p>
        </p:txBody>
      </p:sp>
    </p:spTree>
    <p:extLst>
      <p:ext uri="{BB962C8B-B14F-4D97-AF65-F5344CB8AC3E}">
        <p14:creationId xmlns:p14="http://schemas.microsoft.com/office/powerpoint/2010/main" val="340747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DACB25-6792-4908-9D47-23B628E29FB2}" type="datetimeFigureOut">
              <a:rPr lang="en-US" smtClean="0"/>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C963D1-1D1D-4F30-B365-A474DA251C6D}" type="slidenum">
              <a:rPr lang="en-US" smtClean="0"/>
              <a:t>‹#›</a:t>
            </a:fld>
            <a:endParaRPr lang="en-US"/>
          </a:p>
        </p:txBody>
      </p:sp>
    </p:spTree>
    <p:extLst>
      <p:ext uri="{BB962C8B-B14F-4D97-AF65-F5344CB8AC3E}">
        <p14:creationId xmlns:p14="http://schemas.microsoft.com/office/powerpoint/2010/main" val="15201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ACB25-6792-4908-9D47-23B628E29FB2}" type="datetimeFigureOut">
              <a:rPr lang="en-US" smtClean="0"/>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C963D1-1D1D-4F30-B365-A474DA251C6D}" type="slidenum">
              <a:rPr lang="en-US" smtClean="0"/>
              <a:t>‹#›</a:t>
            </a:fld>
            <a:endParaRPr lang="en-US"/>
          </a:p>
        </p:txBody>
      </p:sp>
    </p:spTree>
    <p:extLst>
      <p:ext uri="{BB962C8B-B14F-4D97-AF65-F5344CB8AC3E}">
        <p14:creationId xmlns:p14="http://schemas.microsoft.com/office/powerpoint/2010/main" val="327561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ACB25-6792-4908-9D47-23B628E29FB2}"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963D1-1D1D-4F30-B365-A474DA251C6D}" type="slidenum">
              <a:rPr lang="en-US" smtClean="0"/>
              <a:t>‹#›</a:t>
            </a:fld>
            <a:endParaRPr lang="en-US"/>
          </a:p>
        </p:txBody>
      </p:sp>
    </p:spTree>
    <p:extLst>
      <p:ext uri="{BB962C8B-B14F-4D97-AF65-F5344CB8AC3E}">
        <p14:creationId xmlns:p14="http://schemas.microsoft.com/office/powerpoint/2010/main" val="4993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ACB25-6792-4908-9D47-23B628E29FB2}"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963D1-1D1D-4F30-B365-A474DA251C6D}" type="slidenum">
              <a:rPr lang="en-US" smtClean="0"/>
              <a:t>‹#›</a:t>
            </a:fld>
            <a:endParaRPr lang="en-US"/>
          </a:p>
        </p:txBody>
      </p:sp>
    </p:spTree>
    <p:extLst>
      <p:ext uri="{BB962C8B-B14F-4D97-AF65-F5344CB8AC3E}">
        <p14:creationId xmlns:p14="http://schemas.microsoft.com/office/powerpoint/2010/main" val="200793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ACB25-6792-4908-9D47-23B628E29FB2}" type="datetimeFigureOut">
              <a:rPr lang="en-US" smtClean="0"/>
              <a:t>8/25/2015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963D1-1D1D-4F30-B365-A474DA251C6D}" type="slidenum">
              <a:rPr lang="en-US" smtClean="0"/>
              <a:t>‹#›</a:t>
            </a:fld>
            <a:endParaRPr lang="en-US"/>
          </a:p>
        </p:txBody>
      </p:sp>
    </p:spTree>
    <p:extLst>
      <p:ext uri="{BB962C8B-B14F-4D97-AF65-F5344CB8AC3E}">
        <p14:creationId xmlns:p14="http://schemas.microsoft.com/office/powerpoint/2010/main" val="17627586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mailto:eodonnell@lcisd.org" TargetMode="External"/><Relationship Id="rId3" Type="http://schemas.openxmlformats.org/officeDocument/2006/relationships/hyperlink" Target="mailto:htyrrell@lcisd.org" TargetMode="External"/><Relationship Id="rId7" Type="http://schemas.openxmlformats.org/officeDocument/2006/relationships/hyperlink" Target="mailto:jmsmith@lcisd.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mailto:jlepper@lcisd.org" TargetMode="External"/><Relationship Id="rId11" Type="http://schemas.openxmlformats.org/officeDocument/2006/relationships/image" Target="../media/image2.jpg"/><Relationship Id="rId5" Type="http://schemas.openxmlformats.org/officeDocument/2006/relationships/hyperlink" Target="mailto:jglassco@lcisd.org" TargetMode="External"/><Relationship Id="rId10" Type="http://schemas.openxmlformats.org/officeDocument/2006/relationships/hyperlink" Target="mailto:lguevara@lcisd.org" TargetMode="External"/><Relationship Id="rId4" Type="http://schemas.openxmlformats.org/officeDocument/2006/relationships/hyperlink" Target="mailto:twoodcock@lcisd.org" TargetMode="External"/><Relationship Id="rId9" Type="http://schemas.openxmlformats.org/officeDocument/2006/relationships/hyperlink" Target="mailto:sgutierrez@lcisd.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l53jXRi4ro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6870" y="1233546"/>
            <a:ext cx="9144000" cy="1184419"/>
          </a:xfrm>
        </p:spPr>
        <p:txBody>
          <a:bodyPr>
            <a:normAutofit fontScale="90000"/>
          </a:bodyPr>
          <a:lstStyle/>
          <a:p>
            <a:r>
              <a:rPr lang="en-US" sz="6600" b="1" dirty="0" smtClean="0">
                <a:latin typeface="Berlin Sans FB" panose="020E0602020502020306" pitchFamily="34" charset="0"/>
                <a:cs typeface="Adobe Devanagari" panose="02040503050201020203" pitchFamily="18" charset="0"/>
              </a:rPr>
              <a:t>Kicking Off into </a:t>
            </a:r>
            <a:br>
              <a:rPr lang="en-US" sz="6600" b="1" dirty="0" smtClean="0">
                <a:latin typeface="Berlin Sans FB" panose="020E0602020502020306" pitchFamily="34" charset="0"/>
                <a:cs typeface="Adobe Devanagari" panose="02040503050201020203" pitchFamily="18" charset="0"/>
              </a:rPr>
            </a:br>
            <a:r>
              <a:rPr lang="en-US" sz="6600" b="1" dirty="0" smtClean="0">
                <a:latin typeface="Berlin Sans FB" panose="020E0602020502020306" pitchFamily="34" charset="0"/>
                <a:cs typeface="Adobe Devanagari" panose="02040503050201020203" pitchFamily="18" charset="0"/>
              </a:rPr>
              <a:t>Second Grade</a:t>
            </a:r>
            <a:endParaRPr lang="en-US" sz="6600" b="1" dirty="0">
              <a:latin typeface="Berlin Sans FB" panose="020E0602020502020306" pitchFamily="34" charset="0"/>
              <a:cs typeface="Adobe Devanagari" panose="020405030502010202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224" y="2759978"/>
            <a:ext cx="5975075" cy="3120317"/>
          </a:xfrm>
          <a:prstGeom prst="rect">
            <a:avLst/>
          </a:prstGeom>
        </p:spPr>
      </p:pic>
    </p:spTree>
    <p:extLst>
      <p:ext uri="{BB962C8B-B14F-4D97-AF65-F5344CB8AC3E}">
        <p14:creationId xmlns:p14="http://schemas.microsoft.com/office/powerpoint/2010/main" val="303458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Daily Instruction</a:t>
            </a:r>
            <a:endParaRPr lang="en-US" dirty="0">
              <a:latin typeface="Berlin Sans FB Demi" panose="020E0802020502020306"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1464" y="1914366"/>
            <a:ext cx="3989071" cy="3478276"/>
          </a:xfrm>
        </p:spPr>
      </p:pic>
    </p:spTree>
    <p:extLst>
      <p:ext uri="{BB962C8B-B14F-4D97-AF65-F5344CB8AC3E}">
        <p14:creationId xmlns:p14="http://schemas.microsoft.com/office/powerpoint/2010/main" val="394939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21216" y="1522000"/>
            <a:ext cx="10753859" cy="4778680"/>
          </a:xfrm>
          <a:prstGeom prst="rect">
            <a:avLst/>
          </a:prstGeom>
        </p:spPr>
        <p:txBody>
          <a:bodyPr wrap="square">
            <a:spAutoFit/>
          </a:bodyPr>
          <a:lstStyle/>
          <a:p>
            <a:pPr>
              <a:lnSpc>
                <a:spcPct val="115000"/>
              </a:lnSpc>
            </a:pPr>
            <a:r>
              <a:rPr lang="en-US" sz="1400" dirty="0" smtClean="0">
                <a:solidFill>
                  <a:srgbClr val="000000"/>
                </a:solidFill>
                <a:latin typeface="Arial" panose="020B0604020202020204" pitchFamily="34" charset="0"/>
                <a:ea typeface="Arial" panose="020B0604020202020204" pitchFamily="34" charset="0"/>
              </a:rPr>
              <a:t>7:55-10:00</a:t>
            </a:r>
            <a:r>
              <a:rPr lang="en-US" sz="1400" dirty="0">
                <a:solidFill>
                  <a:srgbClr val="000000"/>
                </a:solidFill>
                <a:latin typeface="Arial" panose="020B0604020202020204" pitchFamily="34" charset="0"/>
                <a:ea typeface="Arial" panose="020B0604020202020204" pitchFamily="34" charset="0"/>
              </a:rPr>
              <a:t>		ELA Block</a:t>
            </a:r>
          </a:p>
          <a:p>
            <a:pPr>
              <a:lnSpc>
                <a:spcPct val="115000"/>
              </a:lnSpc>
            </a:pPr>
            <a:r>
              <a:rPr lang="en-US" sz="1400" dirty="0">
                <a:solidFill>
                  <a:srgbClr val="000000"/>
                </a:solidFill>
                <a:latin typeface="Arial" panose="020B0604020202020204" pitchFamily="34" charset="0"/>
                <a:ea typeface="Arial" panose="020B0604020202020204" pitchFamily="34" charset="0"/>
              </a:rPr>
              <a:t> </a:t>
            </a:r>
          </a:p>
          <a:p>
            <a:pPr>
              <a:lnSpc>
                <a:spcPct val="115000"/>
              </a:lnSpc>
            </a:pPr>
            <a:r>
              <a:rPr lang="en-US" sz="1400" dirty="0" smtClean="0">
                <a:solidFill>
                  <a:srgbClr val="000000"/>
                </a:solidFill>
                <a:latin typeface="Arial" panose="020B0604020202020204" pitchFamily="34" charset="0"/>
                <a:ea typeface="Arial" panose="020B0604020202020204" pitchFamily="34" charset="0"/>
              </a:rPr>
              <a:t>10:00-10:35</a:t>
            </a:r>
            <a:r>
              <a:rPr lang="en-US" sz="1400" dirty="0">
                <a:solidFill>
                  <a:srgbClr val="000000"/>
                </a:solidFill>
                <a:latin typeface="Arial" panose="020B0604020202020204" pitchFamily="34" charset="0"/>
                <a:ea typeface="Arial" panose="020B0604020202020204" pitchFamily="34" charset="0"/>
              </a:rPr>
              <a:t>	Math</a:t>
            </a:r>
          </a:p>
          <a:p>
            <a:pPr>
              <a:lnSpc>
                <a:spcPct val="115000"/>
              </a:lnSpc>
            </a:pPr>
            <a:r>
              <a:rPr lang="en-US" sz="1400" dirty="0">
                <a:solidFill>
                  <a:srgbClr val="000000"/>
                </a:solidFill>
                <a:latin typeface="Arial" panose="020B0604020202020204" pitchFamily="34" charset="0"/>
                <a:ea typeface="Arial" panose="020B0604020202020204" pitchFamily="34" charset="0"/>
              </a:rPr>
              <a:t> </a:t>
            </a:r>
          </a:p>
          <a:p>
            <a:pPr>
              <a:lnSpc>
                <a:spcPct val="115000"/>
              </a:lnSpc>
            </a:pPr>
            <a:r>
              <a:rPr lang="en-US" sz="1400" dirty="0">
                <a:solidFill>
                  <a:srgbClr val="000000"/>
                </a:solidFill>
                <a:latin typeface="Arial" panose="020B0604020202020204" pitchFamily="34" charset="0"/>
                <a:ea typeface="Arial" panose="020B0604020202020204" pitchFamily="34" charset="0"/>
              </a:rPr>
              <a:t>10:35-11:25 	Specials/Teacher Conference Time</a:t>
            </a:r>
          </a:p>
          <a:p>
            <a:pPr>
              <a:lnSpc>
                <a:spcPct val="115000"/>
              </a:lnSpc>
            </a:pPr>
            <a:r>
              <a:rPr lang="en-US" sz="1400" dirty="0">
                <a:solidFill>
                  <a:srgbClr val="000000"/>
                </a:solidFill>
                <a:latin typeface="Arial" panose="020B0604020202020204" pitchFamily="34" charset="0"/>
                <a:ea typeface="Arial" panose="020B0604020202020204" pitchFamily="34" charset="0"/>
              </a:rPr>
              <a:t> </a:t>
            </a:r>
          </a:p>
          <a:p>
            <a:pPr>
              <a:lnSpc>
                <a:spcPct val="115000"/>
              </a:lnSpc>
            </a:pPr>
            <a:r>
              <a:rPr lang="en-US" sz="1400" dirty="0">
                <a:solidFill>
                  <a:srgbClr val="000000"/>
                </a:solidFill>
                <a:latin typeface="Arial" panose="020B0604020202020204" pitchFamily="34" charset="0"/>
                <a:ea typeface="Arial" panose="020B0604020202020204" pitchFamily="34" charset="0"/>
              </a:rPr>
              <a:t>11:25-12:30/12:45	Math </a:t>
            </a:r>
            <a:r>
              <a:rPr lang="en-US" sz="1400" dirty="0" smtClean="0">
                <a:solidFill>
                  <a:srgbClr val="000000"/>
                </a:solidFill>
                <a:latin typeface="Arial" panose="020B0604020202020204" pitchFamily="34" charset="0"/>
                <a:ea typeface="Arial" panose="020B0604020202020204" pitchFamily="34" charset="0"/>
              </a:rPr>
              <a:t> continued</a:t>
            </a:r>
            <a:endParaRPr lang="en-US" sz="1400" dirty="0">
              <a:solidFill>
                <a:srgbClr val="000000"/>
              </a:solidFill>
              <a:latin typeface="Arial" panose="020B0604020202020204" pitchFamily="34" charset="0"/>
              <a:ea typeface="Arial" panose="020B0604020202020204" pitchFamily="34" charset="0"/>
            </a:endParaRPr>
          </a:p>
          <a:p>
            <a:pPr>
              <a:lnSpc>
                <a:spcPct val="115000"/>
              </a:lnSpc>
            </a:pPr>
            <a:r>
              <a:rPr lang="en-US" sz="1400" dirty="0">
                <a:solidFill>
                  <a:srgbClr val="000000"/>
                </a:solidFill>
                <a:latin typeface="Arial" panose="020B0604020202020204" pitchFamily="34" charset="0"/>
                <a:ea typeface="Arial" panose="020B0604020202020204" pitchFamily="34" charset="0"/>
              </a:rPr>
              <a:t> </a:t>
            </a:r>
          </a:p>
          <a:p>
            <a:pPr>
              <a:lnSpc>
                <a:spcPct val="115000"/>
              </a:lnSpc>
            </a:pPr>
            <a:r>
              <a:rPr lang="en-US" sz="1400" dirty="0">
                <a:solidFill>
                  <a:srgbClr val="000000"/>
                </a:solidFill>
                <a:latin typeface="Arial" panose="020B0604020202020204" pitchFamily="34" charset="0"/>
                <a:ea typeface="Arial" panose="020B0604020202020204" pitchFamily="34" charset="0"/>
              </a:rPr>
              <a:t>12:30-1:00		Recess (Smith, Woodcock, O’Donnell, </a:t>
            </a:r>
            <a:r>
              <a:rPr lang="en-US" sz="1400" dirty="0" err="1">
                <a:solidFill>
                  <a:srgbClr val="000000"/>
                </a:solidFill>
                <a:latin typeface="Arial" panose="020B0604020202020204" pitchFamily="34" charset="0"/>
                <a:ea typeface="Arial" panose="020B0604020202020204" pitchFamily="34" charset="0"/>
              </a:rPr>
              <a:t>Glassco</a:t>
            </a:r>
            <a:r>
              <a:rPr lang="en-US" sz="1400" dirty="0">
                <a:solidFill>
                  <a:srgbClr val="000000"/>
                </a:solidFill>
                <a:latin typeface="Arial" panose="020B0604020202020204" pitchFamily="34" charset="0"/>
                <a:ea typeface="Arial" panose="020B0604020202020204" pitchFamily="34" charset="0"/>
              </a:rPr>
              <a:t>)</a:t>
            </a:r>
          </a:p>
          <a:p>
            <a:pPr>
              <a:lnSpc>
                <a:spcPct val="115000"/>
              </a:lnSpc>
            </a:pPr>
            <a:r>
              <a:rPr lang="en-US" sz="1400" dirty="0" smtClean="0">
                <a:solidFill>
                  <a:srgbClr val="000000"/>
                </a:solidFill>
                <a:latin typeface="Arial" panose="020B0604020202020204" pitchFamily="34" charset="0"/>
                <a:ea typeface="Arial" panose="020B0604020202020204" pitchFamily="34" charset="0"/>
              </a:rPr>
              <a:t>12:35-1:05</a:t>
            </a:r>
            <a:r>
              <a:rPr lang="en-US" sz="1400" dirty="0">
                <a:solidFill>
                  <a:srgbClr val="000000"/>
                </a:solidFill>
                <a:latin typeface="Arial" panose="020B0604020202020204" pitchFamily="34" charset="0"/>
                <a:ea typeface="Arial" panose="020B0604020202020204" pitchFamily="34" charset="0"/>
              </a:rPr>
              <a:t>		Recess (Guevara, Gutierrez, Tyrrell, </a:t>
            </a:r>
            <a:r>
              <a:rPr lang="en-US" sz="1400" dirty="0" err="1">
                <a:solidFill>
                  <a:srgbClr val="000000"/>
                </a:solidFill>
                <a:latin typeface="Arial" panose="020B0604020202020204" pitchFamily="34" charset="0"/>
                <a:ea typeface="Arial" panose="020B0604020202020204" pitchFamily="34" charset="0"/>
              </a:rPr>
              <a:t>Lepper</a:t>
            </a:r>
            <a:r>
              <a:rPr lang="en-US" sz="1400" dirty="0">
                <a:solidFill>
                  <a:srgbClr val="000000"/>
                </a:solidFill>
                <a:latin typeface="Arial" panose="020B0604020202020204" pitchFamily="34" charset="0"/>
                <a:ea typeface="Arial" panose="020B0604020202020204" pitchFamily="34" charset="0"/>
              </a:rPr>
              <a:t>)</a:t>
            </a:r>
          </a:p>
          <a:p>
            <a:pPr>
              <a:lnSpc>
                <a:spcPct val="115000"/>
              </a:lnSpc>
            </a:pPr>
            <a:r>
              <a:rPr lang="en-US" sz="1400" dirty="0">
                <a:solidFill>
                  <a:srgbClr val="000000"/>
                </a:solidFill>
                <a:latin typeface="Arial" panose="020B0604020202020204" pitchFamily="34" charset="0"/>
                <a:ea typeface="Arial" panose="020B0604020202020204" pitchFamily="34" charset="0"/>
              </a:rPr>
              <a:t> </a:t>
            </a:r>
          </a:p>
          <a:p>
            <a:pPr>
              <a:lnSpc>
                <a:spcPct val="115000"/>
              </a:lnSpc>
            </a:pPr>
            <a:r>
              <a:rPr lang="en-US" sz="1400" dirty="0">
                <a:solidFill>
                  <a:srgbClr val="000000"/>
                </a:solidFill>
                <a:latin typeface="Arial" panose="020B0604020202020204" pitchFamily="34" charset="0"/>
                <a:ea typeface="Arial" panose="020B0604020202020204" pitchFamily="34" charset="0"/>
              </a:rPr>
              <a:t>1:00-1:30 		1st lunch (Smith, Woodcock, O’Donnell, </a:t>
            </a:r>
            <a:r>
              <a:rPr lang="en-US" sz="1400" dirty="0" err="1">
                <a:solidFill>
                  <a:srgbClr val="000000"/>
                </a:solidFill>
                <a:latin typeface="Arial" panose="020B0604020202020204" pitchFamily="34" charset="0"/>
                <a:ea typeface="Arial" panose="020B0604020202020204" pitchFamily="34" charset="0"/>
              </a:rPr>
              <a:t>Glassco</a:t>
            </a:r>
            <a:r>
              <a:rPr lang="en-US" sz="1400" dirty="0">
                <a:solidFill>
                  <a:srgbClr val="000000"/>
                </a:solidFill>
                <a:latin typeface="Arial" panose="020B0604020202020204" pitchFamily="34" charset="0"/>
                <a:ea typeface="Arial" panose="020B0604020202020204" pitchFamily="34" charset="0"/>
              </a:rPr>
              <a:t>)</a:t>
            </a:r>
          </a:p>
          <a:p>
            <a:pPr>
              <a:lnSpc>
                <a:spcPct val="115000"/>
              </a:lnSpc>
            </a:pPr>
            <a:r>
              <a:rPr lang="en-US" sz="1400" dirty="0">
                <a:solidFill>
                  <a:srgbClr val="000000"/>
                </a:solidFill>
                <a:latin typeface="Arial" panose="020B0604020202020204" pitchFamily="34" charset="0"/>
                <a:ea typeface="Arial" panose="020B0604020202020204" pitchFamily="34" charset="0"/>
              </a:rPr>
              <a:t> </a:t>
            </a:r>
          </a:p>
          <a:p>
            <a:pPr>
              <a:lnSpc>
                <a:spcPct val="115000"/>
              </a:lnSpc>
            </a:pPr>
            <a:r>
              <a:rPr lang="en-US" sz="1400" dirty="0" smtClean="0">
                <a:solidFill>
                  <a:srgbClr val="000000"/>
                </a:solidFill>
                <a:latin typeface="Arial" panose="020B0604020202020204" pitchFamily="34" charset="0"/>
                <a:ea typeface="Arial" panose="020B0604020202020204" pitchFamily="34" charset="0"/>
              </a:rPr>
              <a:t>1:05-1:35</a:t>
            </a:r>
            <a:r>
              <a:rPr lang="en-US" sz="1400" dirty="0">
                <a:solidFill>
                  <a:srgbClr val="000000"/>
                </a:solidFill>
                <a:latin typeface="Arial" panose="020B0604020202020204" pitchFamily="34" charset="0"/>
                <a:ea typeface="Arial" panose="020B0604020202020204" pitchFamily="34" charset="0"/>
              </a:rPr>
              <a:t>		2nd lunch (Guevara, Gutierrez, Tyrrell, </a:t>
            </a:r>
            <a:r>
              <a:rPr lang="en-US" sz="1400" dirty="0" err="1">
                <a:solidFill>
                  <a:srgbClr val="000000"/>
                </a:solidFill>
                <a:latin typeface="Arial" panose="020B0604020202020204" pitchFamily="34" charset="0"/>
                <a:ea typeface="Arial" panose="020B0604020202020204" pitchFamily="34" charset="0"/>
              </a:rPr>
              <a:t>Lepper</a:t>
            </a:r>
            <a:r>
              <a:rPr lang="en-US" sz="1400" dirty="0">
                <a:solidFill>
                  <a:srgbClr val="000000"/>
                </a:solidFill>
                <a:latin typeface="Arial" panose="020B0604020202020204" pitchFamily="34" charset="0"/>
                <a:ea typeface="Arial" panose="020B0604020202020204" pitchFamily="34" charset="0"/>
              </a:rPr>
              <a:t>)</a:t>
            </a:r>
          </a:p>
          <a:p>
            <a:pPr>
              <a:lnSpc>
                <a:spcPct val="115000"/>
              </a:lnSpc>
            </a:pPr>
            <a:r>
              <a:rPr lang="en-US" sz="1400" dirty="0">
                <a:solidFill>
                  <a:srgbClr val="000000"/>
                </a:solidFill>
                <a:latin typeface="Arial" panose="020B0604020202020204" pitchFamily="34" charset="0"/>
                <a:ea typeface="Arial" panose="020B0604020202020204" pitchFamily="34" charset="0"/>
              </a:rPr>
              <a:t> </a:t>
            </a:r>
          </a:p>
          <a:p>
            <a:pPr>
              <a:lnSpc>
                <a:spcPct val="115000"/>
              </a:lnSpc>
            </a:pPr>
            <a:r>
              <a:rPr lang="en-US" sz="1400" dirty="0">
                <a:solidFill>
                  <a:srgbClr val="000000"/>
                </a:solidFill>
                <a:latin typeface="Arial" panose="020B0604020202020204" pitchFamily="34" charset="0"/>
                <a:ea typeface="Arial" panose="020B0604020202020204" pitchFamily="34" charset="0"/>
              </a:rPr>
              <a:t>1:30-2:20		Science/Social Studies	</a:t>
            </a:r>
          </a:p>
          <a:p>
            <a:pPr>
              <a:lnSpc>
                <a:spcPct val="115000"/>
              </a:lnSpc>
            </a:pPr>
            <a:r>
              <a:rPr lang="en-US" sz="1400" dirty="0" smtClean="0">
                <a:solidFill>
                  <a:srgbClr val="000000"/>
                </a:solidFill>
                <a:latin typeface="Arial" panose="020B0604020202020204" pitchFamily="34" charset="0"/>
                <a:ea typeface="Arial" panose="020B0604020202020204" pitchFamily="34" charset="0"/>
              </a:rPr>
              <a:t>1:35-2:20</a:t>
            </a:r>
            <a:r>
              <a:rPr lang="en-US" sz="1400" dirty="0">
                <a:solidFill>
                  <a:srgbClr val="000000"/>
                </a:solidFill>
                <a:latin typeface="Arial" panose="020B0604020202020204" pitchFamily="34" charset="0"/>
                <a:ea typeface="Arial" panose="020B0604020202020204" pitchFamily="34" charset="0"/>
              </a:rPr>
              <a:t>		Science </a:t>
            </a:r>
            <a:r>
              <a:rPr lang="en-US" sz="1400" dirty="0" smtClean="0">
                <a:solidFill>
                  <a:srgbClr val="000000"/>
                </a:solidFill>
                <a:latin typeface="Arial" panose="020B0604020202020204" pitchFamily="34" charset="0"/>
                <a:ea typeface="Arial" panose="020B0604020202020204" pitchFamily="34" charset="0"/>
              </a:rPr>
              <a:t>/Social </a:t>
            </a:r>
            <a:r>
              <a:rPr lang="en-US" sz="1400" dirty="0">
                <a:solidFill>
                  <a:srgbClr val="000000"/>
                </a:solidFill>
                <a:latin typeface="Arial" panose="020B0604020202020204" pitchFamily="34" charset="0"/>
                <a:ea typeface="Arial" panose="020B0604020202020204" pitchFamily="34" charset="0"/>
              </a:rPr>
              <a:t>Studies </a:t>
            </a:r>
          </a:p>
          <a:p>
            <a:pPr>
              <a:lnSpc>
                <a:spcPct val="115000"/>
              </a:lnSpc>
            </a:pPr>
            <a:r>
              <a:rPr lang="en-US" sz="1400" dirty="0">
                <a:solidFill>
                  <a:srgbClr val="000000"/>
                </a:solidFill>
                <a:latin typeface="Arial" panose="020B0604020202020204" pitchFamily="34" charset="0"/>
                <a:ea typeface="Arial" panose="020B0604020202020204" pitchFamily="34" charset="0"/>
              </a:rPr>
              <a:t> </a:t>
            </a:r>
          </a:p>
          <a:p>
            <a:pPr>
              <a:lnSpc>
                <a:spcPct val="115000"/>
              </a:lnSpc>
            </a:pPr>
            <a:r>
              <a:rPr lang="en-US" sz="1400" dirty="0">
                <a:solidFill>
                  <a:srgbClr val="000000"/>
                </a:solidFill>
                <a:latin typeface="Arial" panose="020B0604020202020204" pitchFamily="34" charset="0"/>
                <a:ea typeface="Arial" panose="020B0604020202020204" pitchFamily="34" charset="0"/>
              </a:rPr>
              <a:t>2:25                            Dismissal</a:t>
            </a:r>
            <a:endParaRPr lang="en-US" sz="1400" dirty="0">
              <a:solidFill>
                <a:srgbClr val="000000"/>
              </a:solidFill>
              <a:effectLst/>
              <a:latin typeface="Arial" panose="020B0604020202020204" pitchFamily="34" charset="0"/>
              <a:ea typeface="Arial" panose="020B0604020202020204" pitchFamily="34" charset="0"/>
            </a:endParaRPr>
          </a:p>
        </p:txBody>
      </p:sp>
      <p:sp>
        <p:nvSpPr>
          <p:cNvPr id="3" name="TextBox 2"/>
          <p:cNvSpPr txBox="1"/>
          <p:nvPr/>
        </p:nvSpPr>
        <p:spPr>
          <a:xfrm>
            <a:off x="2562897" y="412124"/>
            <a:ext cx="4456090" cy="646331"/>
          </a:xfrm>
          <a:prstGeom prst="rect">
            <a:avLst/>
          </a:prstGeom>
          <a:noFill/>
        </p:spPr>
        <p:txBody>
          <a:bodyPr wrap="square" rtlCol="0">
            <a:spAutoFit/>
          </a:bodyPr>
          <a:lstStyle/>
          <a:p>
            <a:r>
              <a:rPr lang="en-US" sz="3600" dirty="0" smtClean="0"/>
              <a:t>Daily Schedule</a:t>
            </a:r>
            <a:endParaRPr lang="en-US" sz="3600" dirty="0"/>
          </a:p>
        </p:txBody>
      </p:sp>
    </p:spTree>
    <p:extLst>
      <p:ext uri="{BB962C8B-B14F-4D97-AF65-F5344CB8AC3E}">
        <p14:creationId xmlns:p14="http://schemas.microsoft.com/office/powerpoint/2010/main" val="69267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pPr algn="ctr"/>
            <a:r>
              <a:rPr lang="en-US" dirty="0" smtClean="0">
                <a:latin typeface="Berlin Sans FB Demi" panose="020E0802020502020306" pitchFamily="34" charset="0"/>
              </a:rPr>
              <a:t>Reading</a:t>
            </a:r>
            <a:r>
              <a:rPr lang="en-US" dirty="0" smtClean="0"/>
              <a:t> </a:t>
            </a:r>
            <a:endParaRPr lang="en-US" dirty="0"/>
          </a:p>
        </p:txBody>
      </p:sp>
      <p:sp>
        <p:nvSpPr>
          <p:cNvPr id="3" name="Content Placeholder 2"/>
          <p:cNvSpPr>
            <a:spLocks noGrp="1"/>
          </p:cNvSpPr>
          <p:nvPr>
            <p:ph idx="1"/>
          </p:nvPr>
        </p:nvSpPr>
        <p:spPr/>
        <p:txBody>
          <a:bodyPr>
            <a:normAutofit fontScale="92500"/>
          </a:bodyPr>
          <a:lstStyle/>
          <a:p>
            <a:r>
              <a:rPr lang="en-US" b="1" dirty="0">
                <a:latin typeface="Berlin Sans FB Demi" panose="020E0802020502020306" pitchFamily="34" charset="0"/>
                <a:ea typeface="Tahoma" pitchFamily="34" charset="0"/>
                <a:cs typeface="Tahoma" pitchFamily="34" charset="0"/>
              </a:rPr>
              <a:t>Children will be instructed on their level using a reader’s workshop format, however they will be assessed at a 2</a:t>
            </a:r>
            <a:r>
              <a:rPr lang="en-US" b="1" baseline="30000" dirty="0">
                <a:latin typeface="Berlin Sans FB Demi" panose="020E0802020502020306" pitchFamily="34" charset="0"/>
                <a:ea typeface="Tahoma" pitchFamily="34" charset="0"/>
                <a:cs typeface="Tahoma" pitchFamily="34" charset="0"/>
              </a:rPr>
              <a:t>nd</a:t>
            </a:r>
            <a:r>
              <a:rPr lang="en-US" b="1" dirty="0">
                <a:latin typeface="Berlin Sans FB Demi" panose="020E0802020502020306" pitchFamily="34" charset="0"/>
                <a:ea typeface="Tahoma" pitchFamily="34" charset="0"/>
                <a:cs typeface="Tahoma" pitchFamily="34" charset="0"/>
              </a:rPr>
              <a:t> grade level.</a:t>
            </a:r>
          </a:p>
          <a:p>
            <a:pPr marL="0" indent="0">
              <a:buNone/>
            </a:pPr>
            <a:endParaRPr lang="en-US" b="1" dirty="0">
              <a:latin typeface="Berlin Sans FB Demi" panose="020E0802020502020306" pitchFamily="34" charset="0"/>
              <a:ea typeface="Tahoma" pitchFamily="34" charset="0"/>
              <a:cs typeface="Tahoma" pitchFamily="34" charset="0"/>
            </a:endParaRPr>
          </a:p>
          <a:p>
            <a:r>
              <a:rPr lang="en-US" b="1" dirty="0">
                <a:latin typeface="Berlin Sans FB Demi" panose="020E0802020502020306" pitchFamily="34" charset="0"/>
                <a:ea typeface="Tahoma" pitchFamily="34" charset="0"/>
                <a:cs typeface="Tahoma" pitchFamily="34" charset="0"/>
              </a:rPr>
              <a:t>Reading comprehension activities will be given each week to practice reading strategies.  </a:t>
            </a:r>
          </a:p>
          <a:p>
            <a:pPr marL="0" indent="0">
              <a:buNone/>
            </a:pPr>
            <a:endParaRPr lang="en-US" b="1" dirty="0">
              <a:latin typeface="Berlin Sans FB Demi" panose="020E0802020502020306" pitchFamily="34" charset="0"/>
              <a:ea typeface="Tahoma" pitchFamily="34" charset="0"/>
              <a:cs typeface="Tahoma" pitchFamily="34" charset="0"/>
            </a:endParaRPr>
          </a:p>
          <a:p>
            <a:r>
              <a:rPr lang="en-US" b="1" dirty="0">
                <a:latin typeface="Berlin Sans FB Demi" panose="020E0802020502020306" pitchFamily="34" charset="0"/>
                <a:ea typeface="Tahoma" pitchFamily="34" charset="0"/>
                <a:cs typeface="Tahoma" pitchFamily="34" charset="0"/>
              </a:rPr>
              <a:t>Rubrics will be used to assess student’s understanding of </a:t>
            </a:r>
            <a:r>
              <a:rPr lang="en-US" b="1" dirty="0" smtClean="0">
                <a:latin typeface="Berlin Sans FB Demi" panose="020E0802020502020306" pitchFamily="34" charset="0"/>
                <a:ea typeface="Tahoma" pitchFamily="34" charset="0"/>
                <a:cs typeface="Tahoma" pitchFamily="34" charset="0"/>
              </a:rPr>
              <a:t> </a:t>
            </a:r>
            <a:r>
              <a:rPr lang="en-US" b="1" dirty="0">
                <a:latin typeface="Berlin Sans FB Demi" panose="020E0802020502020306" pitchFamily="34" charset="0"/>
                <a:ea typeface="Tahoma" pitchFamily="34" charset="0"/>
                <a:cs typeface="Tahoma" pitchFamily="34" charset="0"/>
              </a:rPr>
              <a:t>text. </a:t>
            </a:r>
            <a:r>
              <a:rPr lang="en-US" b="1" dirty="0" smtClean="0">
                <a:latin typeface="Berlin Sans FB Demi" panose="020E0802020502020306" pitchFamily="34" charset="0"/>
                <a:ea typeface="Tahoma" pitchFamily="34" charset="0"/>
                <a:cs typeface="Tahoma" pitchFamily="34" charset="0"/>
              </a:rPr>
              <a:t> Readers </a:t>
            </a:r>
            <a:r>
              <a:rPr lang="en-US" b="1" dirty="0">
                <a:latin typeface="Berlin Sans FB Demi" panose="020E0802020502020306" pitchFamily="34" charset="0"/>
                <a:ea typeface="Tahoma" pitchFamily="34" charset="0"/>
                <a:cs typeface="Tahoma" pitchFamily="34" charset="0"/>
              </a:rPr>
              <a:t>and writers are always learning and growing, so to reflect this many of the rubrics go up to 95% as the highest score. </a:t>
            </a:r>
          </a:p>
          <a:p>
            <a:endParaRPr lang="en-US" dirty="0">
              <a:latin typeface="Berlin Sans FB Demi" panose="020E0802020502020306"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472" y="475519"/>
            <a:ext cx="1462278" cy="1282637"/>
          </a:xfrm>
          <a:prstGeom prst="rect">
            <a:avLst/>
          </a:prstGeom>
        </p:spPr>
      </p:pic>
    </p:spTree>
    <p:extLst>
      <p:ext uri="{BB962C8B-B14F-4D97-AF65-F5344CB8AC3E}">
        <p14:creationId xmlns:p14="http://schemas.microsoft.com/office/powerpoint/2010/main" val="376284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pPr algn="ctr"/>
            <a:r>
              <a:rPr lang="en-US" dirty="0" smtClean="0">
                <a:latin typeface="Berlin Sans FB Demi" panose="020E0802020502020306" pitchFamily="34" charset="0"/>
              </a:rPr>
              <a:t>Reading</a:t>
            </a:r>
            <a:r>
              <a:rPr lang="en-US" dirty="0" smtClean="0"/>
              <a:t> </a:t>
            </a:r>
            <a:endParaRPr lang="en-US" dirty="0"/>
          </a:p>
        </p:txBody>
      </p:sp>
      <p:sp>
        <p:nvSpPr>
          <p:cNvPr id="3" name="Content Placeholder 2"/>
          <p:cNvSpPr>
            <a:spLocks noGrp="1"/>
          </p:cNvSpPr>
          <p:nvPr>
            <p:ph idx="1"/>
          </p:nvPr>
        </p:nvSpPr>
        <p:spPr/>
        <p:txBody>
          <a:bodyPr/>
          <a:lstStyle/>
          <a:p>
            <a:r>
              <a:rPr lang="en-US" sz="2600" b="1" dirty="0">
                <a:latin typeface="Berlin Sans FB Demi" panose="020E0802020502020306" pitchFamily="34" charset="0"/>
                <a:ea typeface="Tahoma" pitchFamily="34" charset="0"/>
                <a:cs typeface="Tahoma" pitchFamily="34" charset="0"/>
              </a:rPr>
              <a:t>DRA2 will be used to assess reading levels.</a:t>
            </a:r>
          </a:p>
          <a:p>
            <a:pPr lvl="1"/>
            <a:r>
              <a:rPr lang="en-US" sz="2600" dirty="0">
                <a:latin typeface="Berlin Sans FB Demi" panose="020E0802020502020306" pitchFamily="34" charset="0"/>
                <a:ea typeface="Tahoma" pitchFamily="34" charset="0"/>
                <a:cs typeface="Tahoma" pitchFamily="34" charset="0"/>
              </a:rPr>
              <a:t>This </a:t>
            </a:r>
            <a:r>
              <a:rPr lang="en-US" sz="2600" dirty="0" smtClean="0">
                <a:latin typeface="Berlin Sans FB Demi" panose="020E0802020502020306" pitchFamily="34" charset="0"/>
                <a:ea typeface="Tahoma" pitchFamily="34" charset="0"/>
                <a:cs typeface="Tahoma" pitchFamily="34" charset="0"/>
              </a:rPr>
              <a:t> </a:t>
            </a:r>
            <a:r>
              <a:rPr lang="en-US" sz="2600" dirty="0">
                <a:latin typeface="Berlin Sans FB Demi" panose="020E0802020502020306" pitchFamily="34" charset="0"/>
                <a:ea typeface="Tahoma" pitchFamily="34" charset="0"/>
                <a:cs typeface="Tahoma" pitchFamily="34" charset="0"/>
              </a:rPr>
              <a:t>assesses the student’s reading accuracy, </a:t>
            </a:r>
            <a:r>
              <a:rPr lang="en-US" sz="2600" dirty="0" smtClean="0">
                <a:latin typeface="Berlin Sans FB Demi" panose="020E0802020502020306" pitchFamily="34" charset="0"/>
                <a:ea typeface="Tahoma" pitchFamily="34" charset="0"/>
                <a:cs typeface="Tahoma" pitchFamily="34" charset="0"/>
              </a:rPr>
              <a:t>comprehension, </a:t>
            </a:r>
            <a:r>
              <a:rPr lang="en-US" sz="2600" dirty="0">
                <a:latin typeface="Berlin Sans FB Demi" panose="020E0802020502020306" pitchFamily="34" charset="0"/>
                <a:ea typeface="Tahoma" pitchFamily="34" charset="0"/>
                <a:cs typeface="Tahoma" pitchFamily="34" charset="0"/>
              </a:rPr>
              <a:t>and fluency.</a:t>
            </a:r>
          </a:p>
          <a:p>
            <a:pPr marL="457200" lvl="1" indent="0">
              <a:buNone/>
            </a:pPr>
            <a:endParaRPr lang="en-US" sz="2600" dirty="0">
              <a:latin typeface="Berlin Sans FB Demi" panose="020E0802020502020306" pitchFamily="34" charset="0"/>
              <a:ea typeface="Tahoma" pitchFamily="34" charset="0"/>
              <a:cs typeface="Tahoma" pitchFamily="34" charset="0"/>
            </a:endParaRPr>
          </a:p>
          <a:p>
            <a:r>
              <a:rPr lang="en-US" sz="2600" b="1" dirty="0">
                <a:latin typeface="Berlin Sans FB Demi" panose="020E0802020502020306" pitchFamily="34" charset="0"/>
                <a:ea typeface="Tahoma" pitchFamily="34" charset="0"/>
                <a:cs typeface="Tahoma" pitchFamily="34" charset="0"/>
              </a:rPr>
              <a:t>Lamar CISD has determined expected reading levels for the end of each nine week period.</a:t>
            </a:r>
          </a:p>
          <a:p>
            <a:pPr marL="0" indent="0">
              <a:buNone/>
            </a:pPr>
            <a:endParaRPr lang="en-US" sz="2600" b="1" dirty="0">
              <a:latin typeface="Berlin Sans FB Demi" panose="020E0802020502020306" pitchFamily="34" charset="0"/>
              <a:ea typeface="Tahoma" pitchFamily="34" charset="0"/>
              <a:cs typeface="Tahoma" pitchFamily="34" charset="0"/>
            </a:endParaRPr>
          </a:p>
          <a:p>
            <a:r>
              <a:rPr lang="en-US" sz="2600" b="1" dirty="0">
                <a:latin typeface="Berlin Sans FB Demi" panose="020E0802020502020306" pitchFamily="34" charset="0"/>
                <a:ea typeface="Tahoma" pitchFamily="34" charset="0"/>
                <a:cs typeface="Tahoma" pitchFamily="34" charset="0"/>
              </a:rPr>
              <a:t>Students will also be assessed every </a:t>
            </a:r>
            <a:r>
              <a:rPr lang="en-US" sz="2600" b="1" dirty="0" smtClean="0">
                <a:latin typeface="Berlin Sans FB Demi" panose="020E0802020502020306" pitchFamily="34" charset="0"/>
                <a:ea typeface="Tahoma" pitchFamily="34" charset="0"/>
                <a:cs typeface="Tahoma" pitchFamily="34" charset="0"/>
              </a:rPr>
              <a:t>4 </a:t>
            </a:r>
            <a:r>
              <a:rPr lang="en-US" sz="2600" b="1" dirty="0">
                <a:latin typeface="Berlin Sans FB Demi" panose="020E0802020502020306" pitchFamily="34" charset="0"/>
                <a:ea typeface="Tahoma" pitchFamily="34" charset="0"/>
                <a:cs typeface="Tahoma" pitchFamily="34" charset="0"/>
              </a:rPr>
              <a:t>weeks with a reading passage and 10-12 questions.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81574"/>
            <a:ext cx="1473708" cy="1292663"/>
          </a:xfrm>
          <a:prstGeom prst="rect">
            <a:avLst/>
          </a:prstGeom>
        </p:spPr>
      </p:pic>
    </p:spTree>
    <p:extLst>
      <p:ext uri="{BB962C8B-B14F-4D97-AF65-F5344CB8AC3E}">
        <p14:creationId xmlns:p14="http://schemas.microsoft.com/office/powerpoint/2010/main" val="51363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Language Arts </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normAutofit fontScale="92500"/>
          </a:bodyPr>
          <a:lstStyle/>
          <a:p>
            <a:r>
              <a:rPr lang="en-US" dirty="0">
                <a:latin typeface="Berlin Sans FB Demi" panose="020E0802020502020306" pitchFamily="34" charset="0"/>
                <a:ea typeface="Tahoma" pitchFamily="34" charset="0"/>
                <a:cs typeface="Tahoma" pitchFamily="34" charset="0"/>
              </a:rPr>
              <a:t>Spelling –Spelling tests will be averaged each 9 weeks as one grade.</a:t>
            </a:r>
          </a:p>
          <a:p>
            <a:r>
              <a:rPr lang="en-US" dirty="0">
                <a:latin typeface="Berlin Sans FB Demi" panose="020E0802020502020306" pitchFamily="34" charset="0"/>
                <a:ea typeface="Tahoma" pitchFamily="34" charset="0"/>
                <a:cs typeface="Tahoma" pitchFamily="34" charset="0"/>
              </a:rPr>
              <a:t>Listening and Speaking</a:t>
            </a:r>
          </a:p>
          <a:p>
            <a:r>
              <a:rPr lang="en-US" dirty="0">
                <a:latin typeface="Berlin Sans FB Demi" panose="020E0802020502020306" pitchFamily="34" charset="0"/>
                <a:ea typeface="Tahoma" pitchFamily="34" charset="0"/>
                <a:cs typeface="Tahoma" pitchFamily="34" charset="0"/>
              </a:rPr>
              <a:t>Oral and Written Conventions</a:t>
            </a:r>
          </a:p>
          <a:p>
            <a:r>
              <a:rPr lang="en-US" dirty="0">
                <a:latin typeface="Berlin Sans FB Demi" panose="020E0802020502020306" pitchFamily="34" charset="0"/>
                <a:ea typeface="Tahoma" pitchFamily="34" charset="0"/>
                <a:cs typeface="Tahoma" pitchFamily="34" charset="0"/>
              </a:rPr>
              <a:t>Writing</a:t>
            </a:r>
          </a:p>
          <a:p>
            <a:r>
              <a:rPr lang="en-US" dirty="0">
                <a:latin typeface="Berlin Sans FB Demi" panose="020E0802020502020306" pitchFamily="34" charset="0"/>
                <a:ea typeface="Tahoma" pitchFamily="34" charset="0"/>
                <a:cs typeface="Tahoma" pitchFamily="34" charset="0"/>
              </a:rPr>
              <a:t>Research</a:t>
            </a:r>
          </a:p>
          <a:p>
            <a:endParaRPr lang="en-US" dirty="0">
              <a:latin typeface="Berlin Sans FB Demi" panose="020E0802020502020306" pitchFamily="34" charset="0"/>
              <a:ea typeface="Tahoma" pitchFamily="34" charset="0"/>
              <a:cs typeface="Tahoma" pitchFamily="34" charset="0"/>
            </a:endParaRPr>
          </a:p>
          <a:p>
            <a:r>
              <a:rPr lang="en-US" dirty="0">
                <a:latin typeface="Berlin Sans FB Demi" panose="020E0802020502020306" pitchFamily="34" charset="0"/>
                <a:ea typeface="Tahoma" pitchFamily="34" charset="0"/>
                <a:cs typeface="Tahoma" pitchFamily="34" charset="0"/>
              </a:rPr>
              <a:t>This year we will be using the Writing Academy writer’s workshop format.</a:t>
            </a:r>
          </a:p>
          <a:p>
            <a:r>
              <a:rPr lang="en-US" dirty="0">
                <a:latin typeface="Berlin Sans FB Demi" panose="020E0802020502020306" pitchFamily="34" charset="0"/>
                <a:ea typeface="Tahoma" pitchFamily="34" charset="0"/>
                <a:cs typeface="Tahoma" pitchFamily="34" charset="0"/>
              </a:rPr>
              <a:t>This format will guide student’s through a complete writing process.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492" y="483838"/>
            <a:ext cx="1405128" cy="1232508"/>
          </a:xfrm>
          <a:prstGeom prst="rect">
            <a:avLst/>
          </a:prstGeom>
        </p:spPr>
      </p:pic>
    </p:spTree>
    <p:extLst>
      <p:ext uri="{BB962C8B-B14F-4D97-AF65-F5344CB8AC3E}">
        <p14:creationId xmlns:p14="http://schemas.microsoft.com/office/powerpoint/2010/main" val="2243841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Math </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normAutofit fontScale="92500" lnSpcReduction="10000"/>
          </a:bodyPr>
          <a:lstStyle/>
          <a:p>
            <a:r>
              <a:rPr lang="en-US" b="1" dirty="0">
                <a:latin typeface="Berlin Sans FB Demi" panose="020E0802020502020306" pitchFamily="34" charset="0"/>
                <a:ea typeface="Tahoma" pitchFamily="34" charset="0"/>
                <a:cs typeface="Tahoma" pitchFamily="34" charset="0"/>
              </a:rPr>
              <a:t>Students will work in small groups using manipulatives while engaged in hands-on activities.</a:t>
            </a:r>
          </a:p>
          <a:p>
            <a:endParaRPr lang="en-US" b="1" dirty="0">
              <a:latin typeface="Berlin Sans FB Demi" panose="020E0802020502020306" pitchFamily="34" charset="0"/>
              <a:ea typeface="Tahoma" pitchFamily="34" charset="0"/>
              <a:cs typeface="Tahoma" pitchFamily="34" charset="0"/>
            </a:endParaRPr>
          </a:p>
          <a:p>
            <a:r>
              <a:rPr lang="en-US" b="1" dirty="0">
                <a:latin typeface="Berlin Sans FB Demi" panose="020E0802020502020306" pitchFamily="34" charset="0"/>
                <a:ea typeface="Tahoma" pitchFamily="34" charset="0"/>
                <a:cs typeface="Tahoma" pitchFamily="34" charset="0"/>
              </a:rPr>
              <a:t>There will be an intensive focus on problem-solving and application of basic skills.</a:t>
            </a:r>
          </a:p>
          <a:p>
            <a:endParaRPr lang="en-US" b="1" dirty="0">
              <a:latin typeface="Berlin Sans FB Demi" panose="020E0802020502020306" pitchFamily="34" charset="0"/>
              <a:ea typeface="Tahoma" pitchFamily="34" charset="0"/>
              <a:cs typeface="Tahoma" pitchFamily="34" charset="0"/>
            </a:endParaRPr>
          </a:p>
          <a:p>
            <a:r>
              <a:rPr lang="en-US" b="1" dirty="0">
                <a:latin typeface="Berlin Sans FB Demi" panose="020E0802020502020306" pitchFamily="34" charset="0"/>
                <a:ea typeface="Tahoma" pitchFamily="34" charset="0"/>
                <a:cs typeface="Tahoma" pitchFamily="34" charset="0"/>
              </a:rPr>
              <a:t>Students will be tested after each 4 week period on new skills taught as well as objectives learned in prior weeks.</a:t>
            </a:r>
          </a:p>
          <a:p>
            <a:endParaRPr lang="en-US" b="1" dirty="0">
              <a:latin typeface="Berlin Sans FB Demi" panose="020E0802020502020306" pitchFamily="34" charset="0"/>
              <a:ea typeface="Tahoma" pitchFamily="34" charset="0"/>
              <a:cs typeface="Tahoma" pitchFamily="34" charset="0"/>
            </a:endParaRPr>
          </a:p>
          <a:p>
            <a:r>
              <a:rPr lang="en-US" b="1" dirty="0">
                <a:latin typeface="Berlin Sans FB Demi" panose="020E0802020502020306" pitchFamily="34" charset="0"/>
                <a:ea typeface="Tahoma" pitchFamily="34" charset="0"/>
                <a:cs typeface="Tahoma" pitchFamily="34" charset="0"/>
              </a:rPr>
              <a:t>Fast fact quizzes will be given each week.  All quiz grades will be averaged for one daily grade at the end of the nine week period.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30188"/>
            <a:ext cx="1450848" cy="1272611"/>
          </a:xfrm>
          <a:prstGeom prst="rect">
            <a:avLst/>
          </a:prstGeom>
        </p:spPr>
      </p:pic>
    </p:spTree>
    <p:extLst>
      <p:ext uri="{BB962C8B-B14F-4D97-AF65-F5344CB8AC3E}">
        <p14:creationId xmlns:p14="http://schemas.microsoft.com/office/powerpoint/2010/main" val="402386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Science</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lstStyle/>
          <a:p>
            <a:r>
              <a:rPr lang="en-US" dirty="0">
                <a:latin typeface="Berlin Sans FB Demi" panose="020E0802020502020306" pitchFamily="34" charset="0"/>
              </a:rPr>
              <a:t>Students will participate in a science lab every other week. This lab will occur </a:t>
            </a:r>
            <a:r>
              <a:rPr lang="en-US" dirty="0" smtClean="0">
                <a:latin typeface="Berlin Sans FB Demi" panose="020E0802020502020306" pitchFamily="34" charset="0"/>
              </a:rPr>
              <a:t>in </a:t>
            </a:r>
            <a:r>
              <a:rPr lang="en-US" dirty="0">
                <a:latin typeface="Berlin Sans FB Demi" panose="020E0802020502020306" pitchFamily="34" charset="0"/>
              </a:rPr>
              <a:t>the </a:t>
            </a:r>
            <a:r>
              <a:rPr lang="en-US" dirty="0" smtClean="0">
                <a:latin typeface="Berlin Sans FB Demi" panose="020E0802020502020306" pitchFamily="34" charset="0"/>
              </a:rPr>
              <a:t>classroom. </a:t>
            </a:r>
            <a:r>
              <a:rPr lang="en-US" dirty="0">
                <a:latin typeface="Berlin Sans FB Demi" panose="020E0802020502020306" pitchFamily="34" charset="0"/>
              </a:rPr>
              <a:t>This is a crucial portion of the exploration process. </a:t>
            </a:r>
          </a:p>
          <a:p>
            <a:endParaRPr lang="en-US" dirty="0">
              <a:latin typeface="Berlin Sans FB Demi" panose="020E0802020502020306" pitchFamily="34" charset="0"/>
            </a:endParaRPr>
          </a:p>
          <a:p>
            <a:r>
              <a:rPr lang="en-US" dirty="0">
                <a:latin typeface="Berlin Sans FB Demi" panose="020E0802020502020306" pitchFamily="34" charset="0"/>
              </a:rPr>
              <a:t>Students will be required to study vocabulary </a:t>
            </a:r>
            <a:r>
              <a:rPr lang="en-US" dirty="0" smtClean="0">
                <a:latin typeface="Berlin Sans FB Demi" panose="020E0802020502020306" pitchFamily="34" charset="0"/>
              </a:rPr>
              <a:t>terms from their science notebook for tests. </a:t>
            </a:r>
            <a:endParaRPr lang="en-US" dirty="0">
              <a:latin typeface="Berlin Sans FB Demi" panose="020E0802020502020306" pitchFamily="34" charset="0"/>
            </a:endParaRPr>
          </a:p>
          <a:p>
            <a:r>
              <a:rPr lang="en-US" dirty="0">
                <a:latin typeface="Berlin Sans FB Demi" panose="020E0802020502020306" pitchFamily="34" charset="0"/>
              </a:rPr>
              <a:t>We will post information on the grade level website regarding upcoming tests and interesting websites.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592" y="365124"/>
            <a:ext cx="1302258" cy="1142275"/>
          </a:xfrm>
          <a:prstGeom prst="rect">
            <a:avLst/>
          </a:prstGeom>
        </p:spPr>
      </p:pic>
    </p:spTree>
    <p:extLst>
      <p:ext uri="{BB962C8B-B14F-4D97-AF65-F5344CB8AC3E}">
        <p14:creationId xmlns:p14="http://schemas.microsoft.com/office/powerpoint/2010/main" val="377387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Social Studies </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lstStyle/>
          <a:p>
            <a:endParaRPr lang="en-US" dirty="0" smtClean="0">
              <a:latin typeface="Berlin Sans FB Demi" panose="020E0802020502020306" pitchFamily="34" charset="0"/>
              <a:ea typeface="Tahoma" pitchFamily="34" charset="0"/>
              <a:cs typeface="Tahoma" pitchFamily="34" charset="0"/>
            </a:endParaRPr>
          </a:p>
          <a:p>
            <a:endParaRPr lang="en-US" dirty="0">
              <a:latin typeface="Berlin Sans FB Demi" panose="020E0802020502020306" pitchFamily="34" charset="0"/>
              <a:ea typeface="Tahoma" pitchFamily="34" charset="0"/>
              <a:cs typeface="Tahoma" pitchFamily="34" charset="0"/>
            </a:endParaRPr>
          </a:p>
          <a:p>
            <a:r>
              <a:rPr lang="en-US" dirty="0" smtClean="0">
                <a:latin typeface="Berlin Sans FB Demi" panose="020E0802020502020306" pitchFamily="34" charset="0"/>
                <a:ea typeface="Tahoma" pitchFamily="34" charset="0"/>
                <a:cs typeface="Tahoma" pitchFamily="34" charset="0"/>
              </a:rPr>
              <a:t>Students </a:t>
            </a:r>
            <a:r>
              <a:rPr lang="en-US" dirty="0">
                <a:latin typeface="Berlin Sans FB Demi" panose="020E0802020502020306" pitchFamily="34" charset="0"/>
                <a:ea typeface="Tahoma" pitchFamily="34" charset="0"/>
                <a:cs typeface="Tahoma" pitchFamily="34" charset="0"/>
              </a:rPr>
              <a:t>will participate in </a:t>
            </a:r>
            <a:r>
              <a:rPr lang="en-US" dirty="0" smtClean="0">
                <a:latin typeface="Berlin Sans FB Demi" panose="020E0802020502020306" pitchFamily="34" charset="0"/>
                <a:ea typeface="Tahoma" pitchFamily="34" charset="0"/>
                <a:cs typeface="Tahoma" pitchFamily="34" charset="0"/>
              </a:rPr>
              <a:t>the exploration </a:t>
            </a:r>
            <a:r>
              <a:rPr lang="en-US" dirty="0">
                <a:latin typeface="Berlin Sans FB Demi" panose="020E0802020502020306" pitchFamily="34" charset="0"/>
                <a:ea typeface="Tahoma" pitchFamily="34" charset="0"/>
                <a:cs typeface="Tahoma" pitchFamily="34" charset="0"/>
              </a:rPr>
              <a:t>of maps, communities, and economics. </a:t>
            </a:r>
          </a:p>
          <a:p>
            <a:endParaRPr lang="en-US" dirty="0">
              <a:latin typeface="Berlin Sans FB Demi" panose="020E0802020502020306"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3029" y="4001294"/>
            <a:ext cx="2626380" cy="2303728"/>
          </a:xfrm>
          <a:prstGeom prst="rect">
            <a:avLst/>
          </a:prstGeom>
        </p:spPr>
      </p:pic>
    </p:spTree>
    <p:extLst>
      <p:ext uri="{BB962C8B-B14F-4D97-AF65-F5344CB8AC3E}">
        <p14:creationId xmlns:p14="http://schemas.microsoft.com/office/powerpoint/2010/main" val="3340920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Berlin Sans FB Demi" panose="020E0802020502020306" pitchFamily="34" charset="0"/>
              </a:rPr>
              <a:t>Specials</a:t>
            </a:r>
            <a:endParaRPr lang="en-US" sz="6600" dirty="0">
              <a:latin typeface="Berlin Sans FB Demi" panose="020E0802020502020306"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494" y="2479977"/>
            <a:ext cx="2599802" cy="298066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407" y="2616036"/>
            <a:ext cx="2462884" cy="296534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5254" y="3269379"/>
            <a:ext cx="2271694" cy="1972322"/>
          </a:xfrm>
          <a:prstGeom prst="rect">
            <a:avLst/>
          </a:prstGeom>
        </p:spPr>
      </p:pic>
      <p:sp>
        <p:nvSpPr>
          <p:cNvPr id="9" name="TextBox 8"/>
          <p:cNvSpPr txBox="1"/>
          <p:nvPr/>
        </p:nvSpPr>
        <p:spPr>
          <a:xfrm>
            <a:off x="9077766" y="2200537"/>
            <a:ext cx="1017431" cy="830997"/>
          </a:xfrm>
          <a:prstGeom prst="rect">
            <a:avLst/>
          </a:prstGeom>
          <a:noFill/>
        </p:spPr>
        <p:txBody>
          <a:bodyPr wrap="square" rtlCol="0">
            <a:spAutoFit/>
          </a:bodyPr>
          <a:lstStyle/>
          <a:p>
            <a:r>
              <a:rPr lang="en-US" sz="4800" dirty="0" err="1" smtClean="0">
                <a:latin typeface="Arial Black" panose="020B0A04020102020204" pitchFamily="34" charset="0"/>
              </a:rPr>
              <a:t>pe</a:t>
            </a:r>
            <a:endParaRPr lang="en-US" sz="4800" dirty="0">
              <a:latin typeface="Arial Black" panose="020B0A04020102020204" pitchFamily="34" charset="0"/>
            </a:endParaRPr>
          </a:p>
        </p:txBody>
      </p:sp>
      <p:sp>
        <p:nvSpPr>
          <p:cNvPr id="10" name="Rounded Rectangle 9"/>
          <p:cNvSpPr/>
          <p:nvPr/>
        </p:nvSpPr>
        <p:spPr>
          <a:xfrm>
            <a:off x="9002332" y="2176530"/>
            <a:ext cx="1210614" cy="953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798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5820"/>
            <a:ext cx="9144000" cy="749570"/>
          </a:xfrm>
        </p:spPr>
        <p:txBody>
          <a:bodyPr>
            <a:noAutofit/>
          </a:bodyPr>
          <a:lstStyle/>
          <a:p>
            <a:r>
              <a:rPr lang="en-US" sz="4800" dirty="0" smtClean="0">
                <a:solidFill>
                  <a:srgbClr val="0070C0"/>
                </a:solidFill>
                <a:effectLst>
                  <a:outerShdw blurRad="63500" sx="102000" sy="102000" algn="ctr" rotWithShape="0">
                    <a:prstClr val="black">
                      <a:alpha val="40000"/>
                    </a:prstClr>
                  </a:outerShdw>
                </a:effectLst>
                <a:latin typeface="Algerian" panose="04020705040A02060702" pitchFamily="82" charset="0"/>
              </a:rPr>
              <a:t>Specials Information</a:t>
            </a:r>
            <a:endParaRPr lang="en-US" sz="4800" dirty="0">
              <a:solidFill>
                <a:srgbClr val="0070C0"/>
              </a:solidFill>
              <a:effectLst>
                <a:outerShdw blurRad="63500" sx="102000" sy="102000" algn="ctr" rotWithShape="0">
                  <a:prstClr val="black">
                    <a:alpha val="40000"/>
                  </a:prstClr>
                </a:outerShdw>
              </a:effectLst>
              <a:latin typeface="Algerian" panose="04020705040A02060702" pitchFamily="82" charset="0"/>
            </a:endParaRPr>
          </a:p>
        </p:txBody>
      </p:sp>
      <p:sp>
        <p:nvSpPr>
          <p:cNvPr id="3" name="Subtitle 2"/>
          <p:cNvSpPr>
            <a:spLocks noGrp="1"/>
          </p:cNvSpPr>
          <p:nvPr>
            <p:ph type="subTitle" idx="1"/>
          </p:nvPr>
        </p:nvSpPr>
        <p:spPr>
          <a:xfrm>
            <a:off x="207033" y="936475"/>
            <a:ext cx="11568023" cy="2376067"/>
          </a:xfrm>
        </p:spPr>
        <p:txBody>
          <a:bodyPr>
            <a:normAutofit/>
          </a:bodyPr>
          <a:lstStyle/>
          <a:p>
            <a:r>
              <a:rPr lang="en-US" sz="1800" dirty="0" smtClean="0"/>
              <a:t>This year, your child will go to art, music or PE on a weekly rotation.  The schedule will be FIXED on Monday – Thursday to help your child remember which days to have the correct shoes for PE.  </a:t>
            </a:r>
          </a:p>
          <a:p>
            <a:endParaRPr lang="en-US" sz="700" dirty="0"/>
          </a:p>
          <a:p>
            <a:r>
              <a:rPr lang="en-US" sz="1800" dirty="0" smtClean="0"/>
              <a:t>Fridays will rotate.  However, if we have a Monday holiday, the instruction will always be made up the following Friday.  Please check the Hubenak Home Webpage, or the PE Webpage weekly for information about the Friday schedules.</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1979076"/>
              </p:ext>
            </p:extLst>
          </p:nvPr>
        </p:nvGraphicFramePr>
        <p:xfrm>
          <a:off x="1082916" y="2531066"/>
          <a:ext cx="6077739" cy="3992880"/>
        </p:xfrm>
        <a:graphic>
          <a:graphicData uri="http://schemas.openxmlformats.org/drawingml/2006/table">
            <a:tbl>
              <a:tblPr firstRow="1" firstCol="1" bandRow="1">
                <a:tableStyleId>{5C22544A-7EE6-4342-B048-85BDC9FD1C3A}</a:tableStyleId>
              </a:tblPr>
              <a:tblGrid>
                <a:gridCol w="635938">
                  <a:extLst>
                    <a:ext uri="{9D8B030D-6E8A-4147-A177-3AD203B41FA5}">
                      <a16:colId xmlns="" xmlns:a16="http://schemas.microsoft.com/office/drawing/2014/main" val="20000"/>
                    </a:ext>
                  </a:extLst>
                </a:gridCol>
                <a:gridCol w="906873">
                  <a:extLst>
                    <a:ext uri="{9D8B030D-6E8A-4147-A177-3AD203B41FA5}">
                      <a16:colId xmlns="" xmlns:a16="http://schemas.microsoft.com/office/drawing/2014/main" val="20001"/>
                    </a:ext>
                  </a:extLst>
                </a:gridCol>
                <a:gridCol w="906873">
                  <a:extLst>
                    <a:ext uri="{9D8B030D-6E8A-4147-A177-3AD203B41FA5}">
                      <a16:colId xmlns="" xmlns:a16="http://schemas.microsoft.com/office/drawing/2014/main" val="20002"/>
                    </a:ext>
                  </a:extLst>
                </a:gridCol>
                <a:gridCol w="906873">
                  <a:extLst>
                    <a:ext uri="{9D8B030D-6E8A-4147-A177-3AD203B41FA5}">
                      <a16:colId xmlns="" xmlns:a16="http://schemas.microsoft.com/office/drawing/2014/main" val="20003"/>
                    </a:ext>
                  </a:extLst>
                </a:gridCol>
                <a:gridCol w="906873">
                  <a:extLst>
                    <a:ext uri="{9D8B030D-6E8A-4147-A177-3AD203B41FA5}">
                      <a16:colId xmlns="" xmlns:a16="http://schemas.microsoft.com/office/drawing/2014/main" val="20004"/>
                    </a:ext>
                  </a:extLst>
                </a:gridCol>
                <a:gridCol w="906873">
                  <a:extLst>
                    <a:ext uri="{9D8B030D-6E8A-4147-A177-3AD203B41FA5}">
                      <a16:colId xmlns="" xmlns:a16="http://schemas.microsoft.com/office/drawing/2014/main" val="20005"/>
                    </a:ext>
                  </a:extLst>
                </a:gridCol>
                <a:gridCol w="907436">
                  <a:extLst>
                    <a:ext uri="{9D8B030D-6E8A-4147-A177-3AD203B41FA5}">
                      <a16:colId xmlns="" xmlns:a16="http://schemas.microsoft.com/office/drawing/2014/main" val="20006"/>
                    </a:ext>
                  </a:extLst>
                </a:gridCol>
              </a:tblGrid>
              <a:tr h="0">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Second Grade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457200">
                <a:tc>
                  <a:txBody>
                    <a:bodyPr/>
                    <a:lstStyle/>
                    <a:p>
                      <a:pPr marL="0" marR="0" algn="r">
                        <a:spcBef>
                          <a:spcPts val="0"/>
                        </a:spcBef>
                        <a:spcAft>
                          <a:spcPts val="0"/>
                        </a:spcAft>
                      </a:pPr>
                      <a:r>
                        <a:rPr lang="en-US" sz="1100">
                          <a:effectLst/>
                        </a:rPr>
                        <a:t>Pink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O’Donnell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57200">
                <a:tc>
                  <a:txBody>
                    <a:bodyPr/>
                    <a:lstStyle/>
                    <a:p>
                      <a:pPr marL="0" marR="0" algn="r">
                        <a:spcBef>
                          <a:spcPts val="0"/>
                        </a:spcBef>
                        <a:spcAft>
                          <a:spcPts val="0"/>
                        </a:spcAft>
                      </a:pPr>
                      <a:r>
                        <a:rPr lang="en-US" sz="1100">
                          <a:effectLst/>
                        </a:rPr>
                        <a:t>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Guevara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457200">
                <a:tc>
                  <a:txBody>
                    <a:bodyPr/>
                    <a:lstStyle/>
                    <a:p>
                      <a:pPr marL="0" marR="0" algn="r">
                        <a:spcBef>
                          <a:spcPts val="0"/>
                        </a:spcBef>
                        <a:spcAft>
                          <a:spcPts val="0"/>
                        </a:spcAft>
                      </a:pPr>
                      <a:r>
                        <a:rPr lang="en-US" sz="1100">
                          <a:effectLst/>
                        </a:rPr>
                        <a:t>Orange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Gutierrez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457200">
                <a:tc>
                  <a:txBody>
                    <a:bodyPr/>
                    <a:lstStyle/>
                    <a:p>
                      <a:pPr marL="0" marR="0" algn="r">
                        <a:spcBef>
                          <a:spcPts val="0"/>
                        </a:spcBef>
                        <a:spcAft>
                          <a:spcPts val="0"/>
                        </a:spcAft>
                      </a:pPr>
                      <a:r>
                        <a:rPr lang="en-US" sz="1100">
                          <a:effectLst/>
                        </a:rPr>
                        <a:t>Yellow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smtClean="0">
                          <a:effectLst/>
                        </a:rPr>
                        <a:t>Tyrrell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457200">
                <a:tc>
                  <a:txBody>
                    <a:bodyPr/>
                    <a:lstStyle/>
                    <a:p>
                      <a:pPr marL="0" marR="0" algn="r">
                        <a:spcBef>
                          <a:spcPts val="0"/>
                        </a:spcBef>
                        <a:spcAft>
                          <a:spcPts val="0"/>
                        </a:spcAft>
                      </a:pPr>
                      <a:r>
                        <a:rPr lang="en-US" sz="1100">
                          <a:effectLst/>
                        </a:rPr>
                        <a:t>Green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Smith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457200">
                <a:tc>
                  <a:txBody>
                    <a:bodyPr/>
                    <a:lstStyle/>
                    <a:p>
                      <a:pPr marL="0" marR="0" algn="r">
                        <a:spcBef>
                          <a:spcPts val="0"/>
                        </a:spcBef>
                        <a:spcAft>
                          <a:spcPts val="0"/>
                        </a:spcAft>
                      </a:pPr>
                      <a:r>
                        <a:rPr lang="en-US" sz="1100">
                          <a:effectLst/>
                        </a:rPr>
                        <a:t>Turquoise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Glassco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457200">
                <a:tc>
                  <a:txBody>
                    <a:bodyPr/>
                    <a:lstStyle/>
                    <a:p>
                      <a:pPr marL="0" marR="0" algn="r">
                        <a:spcBef>
                          <a:spcPts val="0"/>
                        </a:spcBef>
                        <a:spcAft>
                          <a:spcPts val="0"/>
                        </a:spcAft>
                      </a:pPr>
                      <a:r>
                        <a:rPr lang="en-US" sz="1100">
                          <a:effectLst/>
                        </a:rPr>
                        <a:t>Blue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Woodcock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457200">
                <a:tc>
                  <a:txBody>
                    <a:bodyPr/>
                    <a:lstStyle/>
                    <a:p>
                      <a:pPr marL="0" marR="0" algn="r">
                        <a:spcBef>
                          <a:spcPts val="0"/>
                        </a:spcBef>
                        <a:spcAft>
                          <a:spcPts val="0"/>
                        </a:spcAft>
                      </a:pPr>
                      <a:r>
                        <a:rPr lang="en-US" sz="1100">
                          <a:effectLst/>
                        </a:rPr>
                        <a:t>Purple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Lepper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bl>
          </a:graphicData>
        </a:graphic>
      </p:graphicFrame>
      <p:sp>
        <p:nvSpPr>
          <p:cNvPr id="6" name="Rectangle 5"/>
          <p:cNvSpPr/>
          <p:nvPr/>
        </p:nvSpPr>
        <p:spPr>
          <a:xfrm rot="16200000">
            <a:off x="-1530043" y="4161098"/>
            <a:ext cx="4305150" cy="830997"/>
          </a:xfrm>
          <a:prstGeom prst="rect">
            <a:avLst/>
          </a:prstGeom>
          <a:noFill/>
        </p:spPr>
        <p:txBody>
          <a:bodyPr wrap="square" lIns="91440" tIns="45720" rIns="91440" bIns="45720">
            <a:spAutoFit/>
          </a:bodyPr>
          <a:lstStyle/>
          <a:p>
            <a:pPr algn="ctr"/>
            <a:r>
              <a:rPr lang="en-US" sz="2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First Check Out Your</a:t>
            </a:r>
          </a:p>
          <a:p>
            <a:pPr algn="ctr"/>
            <a:r>
              <a:rPr lang="en-US" sz="2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Color Assignment</a:t>
            </a:r>
            <a:endParaRPr lang="en-US" sz="2400" b="1" cap="none" spc="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08061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Meet the Team</a:t>
            </a:r>
            <a:endParaRPr lang="en-US" b="1" dirty="0"/>
          </a:p>
        </p:txBody>
      </p:sp>
      <p:sp>
        <p:nvSpPr>
          <p:cNvPr id="3" name="Content Placeholder 2"/>
          <p:cNvSpPr>
            <a:spLocks noGrp="1"/>
          </p:cNvSpPr>
          <p:nvPr>
            <p:ph sz="half" idx="2"/>
          </p:nvPr>
        </p:nvSpPr>
        <p:spPr/>
        <p:txBody>
          <a:bodyPr>
            <a:normAutofit/>
          </a:bodyPr>
          <a:lstStyle/>
          <a:p>
            <a:r>
              <a:rPr lang="en-US" sz="2200" dirty="0" smtClean="0">
                <a:latin typeface="Tahoma" pitchFamily="34" charset="0"/>
                <a:ea typeface="Tahoma" pitchFamily="34" charset="0"/>
                <a:cs typeface="Tahoma" pitchFamily="34" charset="0"/>
              </a:rPr>
              <a:t>Hillary Tyrrell   </a:t>
            </a:r>
            <a:r>
              <a:rPr lang="en-US" sz="2200" dirty="0">
                <a:latin typeface="Tahoma" pitchFamily="34" charset="0"/>
                <a:ea typeface="Tahoma" pitchFamily="34" charset="0"/>
                <a:cs typeface="Tahoma" pitchFamily="34" charset="0"/>
                <a:hlinkClick r:id="rId3"/>
              </a:rPr>
              <a:t>htyrrell@lcisd.org</a:t>
            </a:r>
            <a:r>
              <a:rPr lang="en-US" sz="2200" dirty="0" smtClean="0">
                <a:latin typeface="Tahoma" pitchFamily="34" charset="0"/>
                <a:ea typeface="Tahoma" pitchFamily="34" charset="0"/>
                <a:cs typeface="Tahoma" pitchFamily="34" charset="0"/>
              </a:rPr>
              <a:t> </a:t>
            </a:r>
          </a:p>
          <a:p>
            <a:pPr marL="0" indent="0">
              <a:buNone/>
            </a:pPr>
            <a:endParaRPr lang="en-US" sz="2200" dirty="0" smtClean="0">
              <a:latin typeface="Tahoma" pitchFamily="34" charset="0"/>
              <a:ea typeface="Tahoma" pitchFamily="34" charset="0"/>
              <a:cs typeface="Tahoma" pitchFamily="34" charset="0"/>
            </a:endParaRPr>
          </a:p>
          <a:p>
            <a:r>
              <a:rPr lang="en-US" sz="2200" dirty="0" smtClean="0">
                <a:latin typeface="Tahoma" pitchFamily="34" charset="0"/>
                <a:ea typeface="Tahoma" pitchFamily="34" charset="0"/>
                <a:cs typeface="Tahoma" pitchFamily="34" charset="0"/>
              </a:rPr>
              <a:t>Tia Woodcock   </a:t>
            </a:r>
            <a:r>
              <a:rPr lang="en-US" sz="2200" dirty="0">
                <a:latin typeface="Tahoma" pitchFamily="34" charset="0"/>
                <a:ea typeface="Tahoma" pitchFamily="34" charset="0"/>
                <a:cs typeface="Tahoma" pitchFamily="34" charset="0"/>
                <a:hlinkClick r:id="rId4"/>
              </a:rPr>
              <a:t>twoodcock@lcisd.org</a:t>
            </a:r>
            <a:r>
              <a:rPr lang="en-US" sz="2200" dirty="0" smtClean="0">
                <a:latin typeface="Tahoma" pitchFamily="34" charset="0"/>
                <a:ea typeface="Tahoma" pitchFamily="34" charset="0"/>
                <a:cs typeface="Tahoma" pitchFamily="34" charset="0"/>
              </a:rPr>
              <a:t> </a:t>
            </a:r>
          </a:p>
          <a:p>
            <a:pPr marL="0" indent="0">
              <a:buNone/>
            </a:pPr>
            <a:endParaRPr lang="en-US" sz="2200" dirty="0" smtClean="0">
              <a:latin typeface="Tahoma" pitchFamily="34" charset="0"/>
              <a:ea typeface="Tahoma" pitchFamily="34" charset="0"/>
              <a:cs typeface="Tahoma" pitchFamily="34" charset="0"/>
            </a:endParaRPr>
          </a:p>
          <a:p>
            <a:r>
              <a:rPr lang="en-US" sz="2200" dirty="0" smtClean="0">
                <a:latin typeface="Tahoma" pitchFamily="34" charset="0"/>
                <a:ea typeface="Tahoma" pitchFamily="34" charset="0"/>
                <a:cs typeface="Tahoma" pitchFamily="34" charset="0"/>
              </a:rPr>
              <a:t>Jamie </a:t>
            </a:r>
            <a:r>
              <a:rPr lang="en-US" sz="2200" dirty="0" err="1" smtClean="0">
                <a:latin typeface="Tahoma" pitchFamily="34" charset="0"/>
                <a:ea typeface="Tahoma" pitchFamily="34" charset="0"/>
                <a:cs typeface="Tahoma" pitchFamily="34" charset="0"/>
              </a:rPr>
              <a:t>Glassco</a:t>
            </a:r>
            <a:r>
              <a:rPr lang="en-US" sz="2200" dirty="0" smtClean="0">
                <a:latin typeface="Tahoma" pitchFamily="34" charset="0"/>
                <a:ea typeface="Tahoma" pitchFamily="34" charset="0"/>
                <a:cs typeface="Tahoma" pitchFamily="34" charset="0"/>
              </a:rPr>
              <a:t>   </a:t>
            </a:r>
            <a:r>
              <a:rPr lang="en-US" sz="2200" dirty="0">
                <a:latin typeface="Tahoma" pitchFamily="34" charset="0"/>
                <a:ea typeface="Tahoma" pitchFamily="34" charset="0"/>
                <a:cs typeface="Tahoma" pitchFamily="34" charset="0"/>
                <a:hlinkClick r:id="rId5"/>
              </a:rPr>
              <a:t>jglassco@lcisd.org</a:t>
            </a:r>
            <a:r>
              <a:rPr lang="en-US" sz="2200" dirty="0" smtClean="0">
                <a:latin typeface="Tahoma" pitchFamily="34" charset="0"/>
                <a:ea typeface="Tahoma" pitchFamily="34" charset="0"/>
                <a:cs typeface="Tahoma" pitchFamily="34" charset="0"/>
              </a:rPr>
              <a:t> </a:t>
            </a:r>
          </a:p>
          <a:p>
            <a:pPr marL="0" indent="0">
              <a:buNone/>
            </a:pPr>
            <a:endParaRPr lang="en-US" sz="2200" dirty="0" smtClean="0">
              <a:latin typeface="Tahoma" pitchFamily="34" charset="0"/>
              <a:ea typeface="Tahoma" pitchFamily="34" charset="0"/>
              <a:cs typeface="Tahoma" pitchFamily="34" charset="0"/>
            </a:endParaRPr>
          </a:p>
          <a:p>
            <a:r>
              <a:rPr lang="en-US" sz="2200" dirty="0" smtClean="0">
                <a:latin typeface="Tahoma" pitchFamily="34" charset="0"/>
                <a:ea typeface="Tahoma" pitchFamily="34" charset="0"/>
                <a:cs typeface="Tahoma" pitchFamily="34" charset="0"/>
              </a:rPr>
              <a:t>Julie </a:t>
            </a:r>
            <a:r>
              <a:rPr lang="en-US" sz="2200" dirty="0" err="1" smtClean="0">
                <a:latin typeface="Tahoma" pitchFamily="34" charset="0"/>
                <a:ea typeface="Tahoma" pitchFamily="34" charset="0"/>
                <a:cs typeface="Tahoma" pitchFamily="34" charset="0"/>
              </a:rPr>
              <a:t>Lepper</a:t>
            </a:r>
            <a:r>
              <a:rPr lang="en-US" sz="2200" dirty="0" smtClean="0">
                <a:latin typeface="Tahoma" pitchFamily="34" charset="0"/>
                <a:ea typeface="Tahoma" pitchFamily="34" charset="0"/>
                <a:cs typeface="Tahoma" pitchFamily="34" charset="0"/>
              </a:rPr>
              <a:t>      </a:t>
            </a:r>
            <a:r>
              <a:rPr lang="en-US" sz="2200" dirty="0">
                <a:latin typeface="Tahoma" pitchFamily="34" charset="0"/>
                <a:ea typeface="Tahoma" pitchFamily="34" charset="0"/>
                <a:cs typeface="Tahoma" pitchFamily="34" charset="0"/>
                <a:hlinkClick r:id="rId6"/>
              </a:rPr>
              <a:t>jlepper@lcisd.org</a:t>
            </a:r>
            <a:endParaRPr lang="en-US" sz="2200" dirty="0" smtClean="0">
              <a:latin typeface="Tahoma" pitchFamily="34" charset="0"/>
              <a:ea typeface="Tahoma" pitchFamily="34" charset="0"/>
              <a:cs typeface="Tahoma" pitchFamily="34" charset="0"/>
            </a:endParaRPr>
          </a:p>
          <a:p>
            <a:endParaRPr lang="en-US" sz="2200" dirty="0" smtClean="0">
              <a:latin typeface="Tahoma" pitchFamily="34" charset="0"/>
              <a:ea typeface="Tahoma" pitchFamily="34" charset="0"/>
              <a:cs typeface="Tahoma" pitchFamily="34" charset="0"/>
            </a:endParaRPr>
          </a:p>
          <a:p>
            <a:pPr marL="0" indent="0">
              <a:buNone/>
            </a:pPr>
            <a:endParaRPr lang="en-US" sz="2000" u="sng" dirty="0" smtClean="0">
              <a:latin typeface="Tahoma" pitchFamily="34" charset="0"/>
              <a:ea typeface="Tahoma" pitchFamily="34" charset="0"/>
              <a:cs typeface="Tahoma" pitchFamily="34" charset="0"/>
            </a:endParaRPr>
          </a:p>
          <a:p>
            <a:pPr marL="0" indent="0">
              <a:buNone/>
            </a:pPr>
            <a:endParaRPr lang="en-US" sz="2000" u="sng" dirty="0" smtClean="0">
              <a:latin typeface="Tahoma" pitchFamily="34" charset="0"/>
              <a:ea typeface="Tahoma" pitchFamily="34" charset="0"/>
              <a:cs typeface="Tahoma" pitchFamily="34" charset="0"/>
            </a:endParaRPr>
          </a:p>
          <a:p>
            <a:pPr marL="0" indent="0">
              <a:buNone/>
            </a:pPr>
            <a:endParaRPr lang="en-US" sz="2000" u="sng" dirty="0">
              <a:solidFill>
                <a:schemeClr val="accent1"/>
              </a:solidFill>
              <a:latin typeface="Tahoma" pitchFamily="34" charset="0"/>
              <a:ea typeface="Tahoma" pitchFamily="34" charset="0"/>
              <a:cs typeface="Tahoma" pitchFamily="34" charset="0"/>
            </a:endParaRPr>
          </a:p>
          <a:p>
            <a:endParaRPr lang="en-US" sz="3600" dirty="0">
              <a:solidFill>
                <a:schemeClr val="bg1"/>
              </a:solidFill>
              <a:latin typeface="Tahoma" pitchFamily="34" charset="0"/>
              <a:ea typeface="Tahoma" pitchFamily="34" charset="0"/>
              <a:cs typeface="Tahoma" pitchFamily="34" charset="0"/>
            </a:endParaRPr>
          </a:p>
          <a:p>
            <a:endParaRPr lang="en-US" sz="3600" dirty="0">
              <a:solidFill>
                <a:schemeClr val="bg1"/>
              </a:solidFill>
              <a:latin typeface="Tahoma" pitchFamily="34" charset="0"/>
              <a:ea typeface="Tahoma" pitchFamily="34" charset="0"/>
              <a:cs typeface="Tahoma" pitchFamily="34" charset="0"/>
            </a:endParaRPr>
          </a:p>
          <a:p>
            <a:endParaRPr lang="en-US" dirty="0"/>
          </a:p>
        </p:txBody>
      </p:sp>
      <p:sp>
        <p:nvSpPr>
          <p:cNvPr id="6" name="Content Placeholder 5"/>
          <p:cNvSpPr>
            <a:spLocks noGrp="1"/>
          </p:cNvSpPr>
          <p:nvPr>
            <p:ph sz="quarter" idx="4"/>
          </p:nvPr>
        </p:nvSpPr>
        <p:spPr>
          <a:xfrm>
            <a:off x="6269038" y="2413635"/>
            <a:ext cx="5183188" cy="3684588"/>
          </a:xfrm>
        </p:spPr>
        <p:txBody>
          <a:bodyPr>
            <a:normAutofit/>
          </a:bodyPr>
          <a:lstStyle/>
          <a:p>
            <a:r>
              <a:rPr lang="en-US" sz="2200" dirty="0">
                <a:latin typeface="Tahoma" pitchFamily="34" charset="0"/>
                <a:ea typeface="Tahoma" pitchFamily="34" charset="0"/>
                <a:cs typeface="Tahoma" pitchFamily="34" charset="0"/>
              </a:rPr>
              <a:t>Julia Smith       </a:t>
            </a:r>
            <a:r>
              <a:rPr lang="en-US" sz="2200" dirty="0">
                <a:solidFill>
                  <a:schemeClr val="bg1"/>
                </a:solidFill>
                <a:latin typeface="Tahoma" pitchFamily="34" charset="0"/>
                <a:ea typeface="Tahoma" pitchFamily="34" charset="0"/>
                <a:cs typeface="Tahoma" pitchFamily="34" charset="0"/>
                <a:hlinkClick r:id="rId7"/>
              </a:rPr>
              <a:t>jmsmith@lcisd.org</a:t>
            </a:r>
            <a:endParaRPr lang="en-US" sz="2200" dirty="0">
              <a:solidFill>
                <a:schemeClr val="bg1"/>
              </a:solidFill>
              <a:latin typeface="Tahoma" pitchFamily="34" charset="0"/>
              <a:ea typeface="Tahoma" pitchFamily="34" charset="0"/>
              <a:cs typeface="Tahoma" pitchFamily="34" charset="0"/>
            </a:endParaRPr>
          </a:p>
          <a:p>
            <a:endParaRPr lang="en-US" sz="2200" dirty="0">
              <a:solidFill>
                <a:schemeClr val="bg1"/>
              </a:solidFill>
              <a:latin typeface="Tahoma" pitchFamily="34" charset="0"/>
              <a:ea typeface="Tahoma" pitchFamily="34" charset="0"/>
              <a:cs typeface="Tahoma" pitchFamily="34" charset="0"/>
            </a:endParaRPr>
          </a:p>
          <a:p>
            <a:r>
              <a:rPr lang="en-US" sz="2200" dirty="0">
                <a:latin typeface="Tahoma" pitchFamily="34" charset="0"/>
                <a:ea typeface="Tahoma" pitchFamily="34" charset="0"/>
                <a:cs typeface="Tahoma" pitchFamily="34" charset="0"/>
              </a:rPr>
              <a:t>Erica O’Donnell  </a:t>
            </a:r>
            <a:r>
              <a:rPr lang="en-US" sz="2200" dirty="0">
                <a:solidFill>
                  <a:schemeClr val="bg1"/>
                </a:solidFill>
                <a:latin typeface="Tahoma" pitchFamily="34" charset="0"/>
                <a:ea typeface="Tahoma" pitchFamily="34" charset="0"/>
                <a:cs typeface="Tahoma" pitchFamily="34" charset="0"/>
                <a:hlinkClick r:id="rId8"/>
              </a:rPr>
              <a:t>eodonnell@lcisd.org</a:t>
            </a:r>
            <a:endParaRPr lang="en-US" sz="2200" dirty="0">
              <a:solidFill>
                <a:schemeClr val="bg1"/>
              </a:solidFill>
              <a:latin typeface="Tahoma" pitchFamily="34" charset="0"/>
              <a:ea typeface="Tahoma" pitchFamily="34" charset="0"/>
              <a:cs typeface="Tahoma" pitchFamily="34" charset="0"/>
            </a:endParaRPr>
          </a:p>
          <a:p>
            <a:pPr marL="0" indent="0">
              <a:buNone/>
            </a:pPr>
            <a:endParaRPr lang="en-US" sz="2200" dirty="0">
              <a:solidFill>
                <a:schemeClr val="bg1"/>
              </a:solidFill>
              <a:latin typeface="Tahoma" pitchFamily="34" charset="0"/>
              <a:ea typeface="Tahoma" pitchFamily="34" charset="0"/>
              <a:cs typeface="Tahoma" pitchFamily="34" charset="0"/>
            </a:endParaRPr>
          </a:p>
          <a:p>
            <a:r>
              <a:rPr lang="en-US" sz="2200" dirty="0">
                <a:latin typeface="Tahoma" pitchFamily="34" charset="0"/>
                <a:ea typeface="Tahoma" pitchFamily="34" charset="0"/>
                <a:cs typeface="Tahoma" pitchFamily="34" charset="0"/>
              </a:rPr>
              <a:t>Stacie Gutierrez  </a:t>
            </a:r>
            <a:r>
              <a:rPr lang="en-US" sz="2200" dirty="0">
                <a:solidFill>
                  <a:schemeClr val="bg1"/>
                </a:solidFill>
                <a:latin typeface="Tahoma" pitchFamily="34" charset="0"/>
                <a:ea typeface="Tahoma" pitchFamily="34" charset="0"/>
                <a:cs typeface="Tahoma" pitchFamily="34" charset="0"/>
                <a:hlinkClick r:id="rId9"/>
              </a:rPr>
              <a:t>sgutierrez@lcisd.org</a:t>
            </a:r>
            <a:r>
              <a:rPr lang="en-US" sz="2200" dirty="0">
                <a:solidFill>
                  <a:schemeClr val="bg1"/>
                </a:solidFill>
                <a:latin typeface="Tahoma" pitchFamily="34" charset="0"/>
                <a:ea typeface="Tahoma" pitchFamily="34" charset="0"/>
                <a:cs typeface="Tahoma" pitchFamily="34" charset="0"/>
              </a:rPr>
              <a:t> </a:t>
            </a:r>
          </a:p>
          <a:p>
            <a:pPr marL="0" indent="0">
              <a:buNone/>
            </a:pPr>
            <a:endParaRPr lang="en-US" sz="2200" dirty="0">
              <a:solidFill>
                <a:schemeClr val="bg1"/>
              </a:solidFill>
              <a:latin typeface="Tahoma" pitchFamily="34" charset="0"/>
              <a:ea typeface="Tahoma" pitchFamily="34" charset="0"/>
              <a:cs typeface="Tahoma" pitchFamily="34" charset="0"/>
            </a:endParaRPr>
          </a:p>
          <a:p>
            <a:r>
              <a:rPr lang="en-US" sz="2200" dirty="0">
                <a:latin typeface="Tahoma" pitchFamily="34" charset="0"/>
                <a:ea typeface="Tahoma" pitchFamily="34" charset="0"/>
                <a:cs typeface="Tahoma" pitchFamily="34" charset="0"/>
              </a:rPr>
              <a:t>Lauren Guevara </a:t>
            </a:r>
            <a:r>
              <a:rPr lang="en-US" sz="2200" u="sng" dirty="0">
                <a:solidFill>
                  <a:schemeClr val="accent1"/>
                </a:solidFill>
                <a:latin typeface="Tahoma" pitchFamily="34" charset="0"/>
                <a:ea typeface="Tahoma" pitchFamily="34" charset="0"/>
                <a:cs typeface="Tahoma" pitchFamily="34" charset="0"/>
                <a:hlinkClick r:id="rId10"/>
              </a:rPr>
              <a:t>lguevara@lcisd.org</a:t>
            </a:r>
            <a:endParaRPr lang="en-US" sz="2200" u="sng" dirty="0">
              <a:solidFill>
                <a:schemeClr val="accent1"/>
              </a:solidFill>
              <a:latin typeface="Tahoma" pitchFamily="34" charset="0"/>
              <a:ea typeface="Tahoma" pitchFamily="34" charset="0"/>
              <a:cs typeface="Tahoma" pitchFamily="34" charset="0"/>
            </a:endParaRPr>
          </a:p>
          <a:p>
            <a:endParaRPr lang="en-US" dirty="0"/>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9093" y="264550"/>
            <a:ext cx="2090101" cy="1833332"/>
          </a:xfrm>
          <a:prstGeom prst="rect">
            <a:avLst/>
          </a:prstGeom>
        </p:spPr>
      </p:pic>
    </p:spTree>
    <p:extLst>
      <p:ext uri="{BB962C8B-B14F-4D97-AF65-F5344CB8AC3E}">
        <p14:creationId xmlns:p14="http://schemas.microsoft.com/office/powerpoint/2010/main" val="389239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07370" y="992038"/>
          <a:ext cx="10644991" cy="5339752"/>
        </p:xfrm>
        <a:graphic>
          <a:graphicData uri="http://schemas.openxmlformats.org/drawingml/2006/table">
            <a:tbl>
              <a:tblPr firstRow="1" firstCol="1" bandRow="1">
                <a:tableStyleId>{5C22544A-7EE6-4342-B048-85BDC9FD1C3A}</a:tableStyleId>
              </a:tblPr>
              <a:tblGrid>
                <a:gridCol w="2657551">
                  <a:extLst>
                    <a:ext uri="{9D8B030D-6E8A-4147-A177-3AD203B41FA5}">
                      <a16:colId xmlns="" xmlns:a16="http://schemas.microsoft.com/office/drawing/2014/main" val="20000"/>
                    </a:ext>
                  </a:extLst>
                </a:gridCol>
                <a:gridCol w="1597488">
                  <a:extLst>
                    <a:ext uri="{9D8B030D-6E8A-4147-A177-3AD203B41FA5}">
                      <a16:colId xmlns="" xmlns:a16="http://schemas.microsoft.com/office/drawing/2014/main" val="20001"/>
                    </a:ext>
                  </a:extLst>
                </a:gridCol>
                <a:gridCol w="1597488">
                  <a:extLst>
                    <a:ext uri="{9D8B030D-6E8A-4147-A177-3AD203B41FA5}">
                      <a16:colId xmlns="" xmlns:a16="http://schemas.microsoft.com/office/drawing/2014/main" val="20002"/>
                    </a:ext>
                  </a:extLst>
                </a:gridCol>
                <a:gridCol w="1597488">
                  <a:extLst>
                    <a:ext uri="{9D8B030D-6E8A-4147-A177-3AD203B41FA5}">
                      <a16:colId xmlns="" xmlns:a16="http://schemas.microsoft.com/office/drawing/2014/main" val="20003"/>
                    </a:ext>
                  </a:extLst>
                </a:gridCol>
                <a:gridCol w="1597488">
                  <a:extLst>
                    <a:ext uri="{9D8B030D-6E8A-4147-A177-3AD203B41FA5}">
                      <a16:colId xmlns="" xmlns:a16="http://schemas.microsoft.com/office/drawing/2014/main" val="20004"/>
                    </a:ext>
                  </a:extLst>
                </a:gridCol>
                <a:gridCol w="1597488">
                  <a:extLst>
                    <a:ext uri="{9D8B030D-6E8A-4147-A177-3AD203B41FA5}">
                      <a16:colId xmlns="" xmlns:a16="http://schemas.microsoft.com/office/drawing/2014/main" val="20005"/>
                    </a:ext>
                  </a:extLst>
                </a:gridCol>
              </a:tblGrid>
              <a:tr h="374810">
                <a:tc>
                  <a:txBody>
                    <a:bodyPr/>
                    <a:lstStyle/>
                    <a:p>
                      <a:pPr marL="0" marR="0" algn="l">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Monday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Tuesday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Wednesday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Thursday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Friday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749622">
                <a:tc>
                  <a:txBody>
                    <a:bodyPr/>
                    <a:lstStyle/>
                    <a:p>
                      <a:pPr marL="0" marR="0" algn="r">
                        <a:spcBef>
                          <a:spcPts val="0"/>
                        </a:spcBef>
                        <a:spcAft>
                          <a:spcPts val="0"/>
                        </a:spcAft>
                      </a:pPr>
                      <a:r>
                        <a:rPr lang="en-US" sz="2800" dirty="0">
                          <a:effectLst/>
                        </a:rPr>
                        <a:t>Art – Vogt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Pink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Turquoise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Orange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Purple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71755" marR="71755" algn="ctr">
                        <a:spcBef>
                          <a:spcPts val="0"/>
                        </a:spcBef>
                        <a:spcAft>
                          <a:spcPts val="0"/>
                        </a:spcAft>
                      </a:pPr>
                      <a:r>
                        <a:rPr lang="en-US" sz="1600">
                          <a:effectLst/>
                        </a:rPr>
                        <a:t>Schedule Will Rotate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extLst>
                  <a:ext uri="{0D108BD9-81ED-4DB2-BD59-A6C34878D82A}">
                    <a16:rowId xmlns="" xmlns:a16="http://schemas.microsoft.com/office/drawing/2014/main" val="10001"/>
                  </a:ext>
                </a:extLst>
              </a:tr>
              <a:tr h="749622">
                <a:tc>
                  <a:txBody>
                    <a:bodyPr/>
                    <a:lstStyle/>
                    <a:p>
                      <a:pPr marL="0" marR="0" algn="r">
                        <a:spcBef>
                          <a:spcPts val="0"/>
                        </a:spcBef>
                        <a:spcAft>
                          <a:spcPts val="0"/>
                        </a:spcAft>
                      </a:pPr>
                      <a:r>
                        <a:rPr lang="en-US" sz="2800">
                          <a:effectLst/>
                        </a:rPr>
                        <a:t>Art – Hernandez</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Yellow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Green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Blue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 xmlns:a16="http://schemas.microsoft.com/office/drawing/2014/main" val="10002"/>
                  </a:ext>
                </a:extLst>
              </a:tr>
              <a:tr h="749622">
                <a:tc>
                  <a:txBody>
                    <a:bodyPr/>
                    <a:lstStyle/>
                    <a:p>
                      <a:pPr marL="0" marR="0" algn="r">
                        <a:spcBef>
                          <a:spcPts val="0"/>
                        </a:spcBef>
                        <a:spcAft>
                          <a:spcPts val="0"/>
                        </a:spcAft>
                      </a:pPr>
                      <a:r>
                        <a:rPr lang="en-US" sz="2800">
                          <a:effectLst/>
                        </a:rPr>
                        <a:t>Music – Ramsey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Blue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Yellow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Green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 xmlns:a16="http://schemas.microsoft.com/office/drawing/2014/main" val="10003"/>
                  </a:ext>
                </a:extLst>
              </a:tr>
              <a:tr h="749622">
                <a:tc>
                  <a:txBody>
                    <a:bodyPr/>
                    <a:lstStyle/>
                    <a:p>
                      <a:pPr marL="0" marR="0" algn="r">
                        <a:spcBef>
                          <a:spcPts val="0"/>
                        </a:spcBef>
                        <a:spcAft>
                          <a:spcPts val="0"/>
                        </a:spcAft>
                      </a:pPr>
                      <a:r>
                        <a:rPr lang="en-US" sz="2800">
                          <a:effectLst/>
                        </a:rPr>
                        <a:t>Music – Perez</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Orange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Purple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Pink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Turquoise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 xmlns:a16="http://schemas.microsoft.com/office/drawing/2014/main" val="10004"/>
                  </a:ext>
                </a:extLst>
              </a:tr>
              <a:tr h="1966454">
                <a:tc>
                  <a:txBody>
                    <a:bodyPr/>
                    <a:lstStyle/>
                    <a:p>
                      <a:pPr marL="0" marR="0" algn="r">
                        <a:spcBef>
                          <a:spcPts val="0"/>
                        </a:spcBef>
                        <a:spcAft>
                          <a:spcPts val="0"/>
                        </a:spcAft>
                      </a:pPr>
                      <a:r>
                        <a:rPr lang="en-US" sz="2800">
                          <a:effectLst/>
                        </a:rPr>
                        <a:t>PE/Health*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Turquoise</a:t>
                      </a:r>
                    </a:p>
                    <a:p>
                      <a:pPr marL="0" marR="0" algn="ctr">
                        <a:spcBef>
                          <a:spcPts val="0"/>
                        </a:spcBef>
                        <a:spcAft>
                          <a:spcPts val="0"/>
                        </a:spcAft>
                      </a:pPr>
                      <a:r>
                        <a:rPr lang="en-US" sz="1600">
                          <a:effectLst/>
                        </a:rPr>
                        <a:t>Green</a:t>
                      </a:r>
                    </a:p>
                    <a:p>
                      <a:pPr marL="0" marR="0" algn="ctr">
                        <a:spcBef>
                          <a:spcPts val="0"/>
                        </a:spcBef>
                        <a:spcAft>
                          <a:spcPts val="0"/>
                        </a:spcAft>
                      </a:pPr>
                      <a:r>
                        <a:rPr lang="en-US" sz="1600">
                          <a:effectLst/>
                        </a:rPr>
                        <a:t>Blue</a:t>
                      </a:r>
                    </a:p>
                    <a:p>
                      <a:pPr marL="0" marR="0" algn="ctr">
                        <a:spcBef>
                          <a:spcPts val="0"/>
                        </a:spcBef>
                        <a:spcAft>
                          <a:spcPts val="0"/>
                        </a:spcAft>
                      </a:pPr>
                      <a:r>
                        <a:rPr lang="en-US" sz="1600">
                          <a:effectLst/>
                        </a:rPr>
                        <a:t>Purple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Pink</a:t>
                      </a:r>
                    </a:p>
                    <a:p>
                      <a:pPr marL="0" marR="0" algn="ctr">
                        <a:spcBef>
                          <a:spcPts val="0"/>
                        </a:spcBef>
                        <a:spcAft>
                          <a:spcPts val="0"/>
                        </a:spcAft>
                      </a:pPr>
                      <a:r>
                        <a:rPr lang="en-US" sz="1600" dirty="0">
                          <a:effectLst/>
                        </a:rPr>
                        <a:t>Red</a:t>
                      </a:r>
                    </a:p>
                    <a:p>
                      <a:pPr marL="0" marR="0" algn="ctr">
                        <a:spcBef>
                          <a:spcPts val="0"/>
                        </a:spcBef>
                        <a:spcAft>
                          <a:spcPts val="0"/>
                        </a:spcAft>
                      </a:pPr>
                      <a:r>
                        <a:rPr lang="en-US" sz="1600" dirty="0">
                          <a:effectLst/>
                        </a:rPr>
                        <a:t>Orange</a:t>
                      </a:r>
                    </a:p>
                    <a:p>
                      <a:pPr marL="0" marR="0" algn="ctr">
                        <a:spcBef>
                          <a:spcPts val="0"/>
                        </a:spcBef>
                        <a:spcAft>
                          <a:spcPts val="0"/>
                        </a:spcAft>
                      </a:pPr>
                      <a:r>
                        <a:rPr lang="en-US" sz="1600" dirty="0">
                          <a:effectLst/>
                        </a:rPr>
                        <a:t>Yellow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Turquoise</a:t>
                      </a:r>
                    </a:p>
                    <a:p>
                      <a:pPr marL="0" marR="0" algn="ctr">
                        <a:spcBef>
                          <a:spcPts val="0"/>
                        </a:spcBef>
                        <a:spcAft>
                          <a:spcPts val="0"/>
                        </a:spcAft>
                      </a:pPr>
                      <a:r>
                        <a:rPr lang="en-US" sz="1600">
                          <a:effectLst/>
                        </a:rPr>
                        <a:t>Green</a:t>
                      </a:r>
                    </a:p>
                    <a:p>
                      <a:pPr marL="0" marR="0" algn="ctr">
                        <a:spcBef>
                          <a:spcPts val="0"/>
                        </a:spcBef>
                        <a:spcAft>
                          <a:spcPts val="0"/>
                        </a:spcAft>
                      </a:pPr>
                      <a:r>
                        <a:rPr lang="en-US" sz="1600">
                          <a:effectLst/>
                        </a:rPr>
                        <a:t>Blue</a:t>
                      </a:r>
                    </a:p>
                    <a:p>
                      <a:pPr marL="0" marR="0" algn="ctr">
                        <a:spcBef>
                          <a:spcPts val="0"/>
                        </a:spcBef>
                        <a:spcAft>
                          <a:spcPts val="0"/>
                        </a:spcAft>
                      </a:pPr>
                      <a:r>
                        <a:rPr lang="en-US" sz="1600">
                          <a:effectLst/>
                        </a:rPr>
                        <a:t>Purple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Pink</a:t>
                      </a:r>
                    </a:p>
                    <a:p>
                      <a:pPr marL="0" marR="0" algn="ctr">
                        <a:spcBef>
                          <a:spcPts val="0"/>
                        </a:spcBef>
                        <a:spcAft>
                          <a:spcPts val="0"/>
                        </a:spcAft>
                      </a:pPr>
                      <a:r>
                        <a:rPr lang="en-US" sz="1600" dirty="0">
                          <a:effectLst/>
                        </a:rPr>
                        <a:t>Red</a:t>
                      </a:r>
                    </a:p>
                    <a:p>
                      <a:pPr marL="0" marR="0" algn="ctr">
                        <a:spcBef>
                          <a:spcPts val="0"/>
                        </a:spcBef>
                        <a:spcAft>
                          <a:spcPts val="0"/>
                        </a:spcAft>
                      </a:pPr>
                      <a:r>
                        <a:rPr lang="en-US" sz="1600" dirty="0">
                          <a:effectLst/>
                        </a:rPr>
                        <a:t>Orange</a:t>
                      </a:r>
                    </a:p>
                    <a:p>
                      <a:pPr marL="0" marR="0" algn="ctr">
                        <a:spcBef>
                          <a:spcPts val="0"/>
                        </a:spcBef>
                        <a:spcAft>
                          <a:spcPts val="0"/>
                        </a:spcAft>
                      </a:pPr>
                      <a:r>
                        <a:rPr lang="en-US" sz="1600" dirty="0">
                          <a:effectLst/>
                        </a:rPr>
                        <a:t>Yellow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 xmlns:a16="http://schemas.microsoft.com/office/drawing/2014/main" val="10005"/>
                  </a:ext>
                </a:extLst>
              </a:tr>
            </a:tbl>
          </a:graphicData>
        </a:graphic>
      </p:graphicFrame>
      <p:sp>
        <p:nvSpPr>
          <p:cNvPr id="5" name="Rectangle 4"/>
          <p:cNvSpPr/>
          <p:nvPr/>
        </p:nvSpPr>
        <p:spPr>
          <a:xfrm>
            <a:off x="1500996" y="175694"/>
            <a:ext cx="9014604" cy="769441"/>
          </a:xfrm>
          <a:prstGeom prst="rect">
            <a:avLst/>
          </a:prstGeom>
          <a:noFill/>
        </p:spPr>
        <p:txBody>
          <a:bodyPr wrap="square" lIns="91440" tIns="45720" rIns="91440" bIns="45720">
            <a:spAutoFit/>
          </a:bodyPr>
          <a:lstStyle/>
          <a:p>
            <a:pPr algn="ctr"/>
            <a:r>
              <a:rPr lang="en-US"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Now Check Out Your Weekly Schedule</a:t>
            </a:r>
            <a:endParaRPr lang="en-US" sz="4400" b="1" cap="none" spc="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299560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3"/>
            <a:ext cx="10515600" cy="790815"/>
          </a:xfrm>
        </p:spPr>
        <p:txBody>
          <a:bodyPr/>
          <a:lstStyle/>
          <a:p>
            <a:pPr algn="ctr"/>
            <a:r>
              <a:rPr lang="en-US" dirty="0" smtClean="0">
                <a:solidFill>
                  <a:srgbClr val="0070C0"/>
                </a:solidFill>
                <a:effectLst>
                  <a:outerShdw blurRad="63500" sx="102000" sy="102000" algn="ctr" rotWithShape="0">
                    <a:prstClr val="black">
                      <a:alpha val="40000"/>
                    </a:prstClr>
                  </a:outerShdw>
                </a:effectLst>
                <a:latin typeface="Algerian" panose="04020705040A02060702" pitchFamily="82" charset="0"/>
              </a:rPr>
              <a:t>Specials Policies</a:t>
            </a:r>
            <a:endParaRPr lang="en-US" dirty="0">
              <a:solidFill>
                <a:srgbClr val="0070C0"/>
              </a:solidFill>
              <a:effectLst>
                <a:outerShdw blurRad="63500" sx="102000" sy="102000" algn="ctr" rotWithShape="0">
                  <a:prstClr val="black">
                    <a:alpha val="40000"/>
                  </a:prstClr>
                </a:outerShdw>
              </a:effectLst>
              <a:latin typeface="Algerian" panose="04020705040A02060702" pitchFamily="82" charset="0"/>
            </a:endParaRPr>
          </a:p>
        </p:txBody>
      </p:sp>
      <p:sp>
        <p:nvSpPr>
          <p:cNvPr id="7" name="Rectangle 2"/>
          <p:cNvSpPr>
            <a:spLocks noChangeArrowheads="1"/>
          </p:cNvSpPr>
          <p:nvPr/>
        </p:nvSpPr>
        <p:spPr bwMode="auto">
          <a:xfrm>
            <a:off x="206619" y="885199"/>
            <a:ext cx="11778761"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Content Grades in PE, Music and Art</a:t>
            </a:r>
            <a:endParaRPr kumimoji="0" lang="en-US" altLang="en-US" sz="11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rebuchet MS" panose="020B0603020202020204" pitchFamily="34" charset="0"/>
              </a:rPr>
              <a:t>Each student will receive two grades in art, music and physical education: academic performance and conduct. </a:t>
            </a:r>
            <a:endParaRPr kumimoji="0" lang="en-US" altLang="en-US" sz="105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rebuchet MS" panose="020B0603020202020204" pitchFamily="34" charset="0"/>
              </a:rPr>
              <a:t>Performance</a:t>
            </a: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rebuchet MS" panose="020B0603020202020204" pitchFamily="34" charset="0"/>
              </a:rPr>
              <a:t> - Mastery of the instructional objectives will be the determining factor in assigning performance grades.  Three grades will be taken during each 9-week period.  At any point during the grading period that the student’s grade falls below an S, he/she will receive a progress report, or documentation on a specials conduct note, that should be signed by the parent and returned promptly.  Please see page 50 of the LCISD student handbook for specific guidelines regarding specials assessment.</a:t>
            </a:r>
            <a:endParaRPr kumimoji="0" lang="en-US" altLang="en-US" sz="105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rebuchet MS" panose="020B0603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rebuchet MS" panose="020B0603020202020204" pitchFamily="34" charset="0"/>
              </a:rPr>
              <a:t>Conduct</a:t>
            </a: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rebuchet MS" panose="020B0603020202020204" pitchFamily="34" charset="0"/>
              </a:rPr>
              <a:t> - Behavior will be used to determine the conduct grade.  A student’s specials conduct grade is separate from the classroom conduct grade.  </a:t>
            </a:r>
            <a:r>
              <a:rPr kumimoji="0" lang="en-US" altLang="en-US" b="0" i="1"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rebuchet MS" panose="020B0603020202020204" pitchFamily="34" charset="0"/>
              </a:rPr>
              <a:t>Specials teachers will communicate conduct marks with a written note that will be stapled in the student’s agenda.  </a:t>
            </a:r>
            <a:r>
              <a:rPr kumimoji="0" lang="en-US" altLang="en-US" b="1" i="1"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rebuchet MS" panose="020B0603020202020204" pitchFamily="34" charset="0"/>
              </a:rPr>
              <a:t>Each note should be signed and returned promptly</a:t>
            </a: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rebuchet MS" panose="020B0603020202020204" pitchFamily="34" charset="0"/>
              </a:rPr>
              <a:t>.  Conduct grades are aligned with the grade level policies.  They are as follows:</a:t>
            </a:r>
            <a:endParaRPr kumimoji="0" lang="en-US" altLang="en-US" sz="105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note that specials grades are unique in that for both conduct and performance grades, students must participate actively and have a positive attitude to earn an S.  Because these affect both conduct and performance, a conduct note may be used to communicate with parents when </a:t>
            </a: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either</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grade may be lowered. (p.50 of the handbook)</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Content Placeholder 5"/>
          <p:cNvGraphicFramePr>
            <a:graphicFrameLocks noGrp="1"/>
          </p:cNvGraphicFramePr>
          <p:nvPr>
            <p:ph idx="1"/>
            <p:extLst/>
          </p:nvPr>
        </p:nvGraphicFramePr>
        <p:xfrm>
          <a:off x="3441940" y="4425350"/>
          <a:ext cx="4842617" cy="1118121"/>
        </p:xfrm>
        <a:graphic>
          <a:graphicData uri="http://schemas.openxmlformats.org/drawingml/2006/table">
            <a:tbl>
              <a:tblPr firstRow="1" firstCol="1" bandRow="1">
                <a:tableStyleId>{5C22544A-7EE6-4342-B048-85BDC9FD1C3A}</a:tableStyleId>
              </a:tblPr>
              <a:tblGrid>
                <a:gridCol w="587998">
                  <a:extLst>
                    <a:ext uri="{9D8B030D-6E8A-4147-A177-3AD203B41FA5}">
                      <a16:colId xmlns="" xmlns:a16="http://schemas.microsoft.com/office/drawing/2014/main" val="20000"/>
                    </a:ext>
                  </a:extLst>
                </a:gridCol>
                <a:gridCol w="1642092">
                  <a:extLst>
                    <a:ext uri="{9D8B030D-6E8A-4147-A177-3AD203B41FA5}">
                      <a16:colId xmlns="" xmlns:a16="http://schemas.microsoft.com/office/drawing/2014/main" val="20001"/>
                    </a:ext>
                  </a:extLst>
                </a:gridCol>
                <a:gridCol w="533023">
                  <a:extLst>
                    <a:ext uri="{9D8B030D-6E8A-4147-A177-3AD203B41FA5}">
                      <a16:colId xmlns="" xmlns:a16="http://schemas.microsoft.com/office/drawing/2014/main" val="20002"/>
                    </a:ext>
                  </a:extLst>
                </a:gridCol>
                <a:gridCol w="908289">
                  <a:extLst>
                    <a:ext uri="{9D8B030D-6E8A-4147-A177-3AD203B41FA5}">
                      <a16:colId xmlns="" xmlns:a16="http://schemas.microsoft.com/office/drawing/2014/main" val="20003"/>
                    </a:ext>
                  </a:extLst>
                </a:gridCol>
                <a:gridCol w="1171215">
                  <a:extLst>
                    <a:ext uri="{9D8B030D-6E8A-4147-A177-3AD203B41FA5}">
                      <a16:colId xmlns="" xmlns:a16="http://schemas.microsoft.com/office/drawing/2014/main" val="20004"/>
                    </a:ext>
                  </a:extLst>
                </a:gridCol>
              </a:tblGrid>
              <a:tr h="362208">
                <a:tc gridSpan="2">
                  <a:txBody>
                    <a:bodyPr/>
                    <a:lstStyle/>
                    <a:p>
                      <a:pPr marL="0" marR="0" algn="ctr">
                        <a:spcBef>
                          <a:spcPts val="0"/>
                        </a:spcBef>
                        <a:spcAft>
                          <a:spcPts val="0"/>
                        </a:spcAft>
                      </a:pPr>
                      <a:r>
                        <a:rPr lang="en-US" sz="1600" u="sng" dirty="0">
                          <a:effectLst/>
                        </a:rPr>
                        <a:t>Grades K - 2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l">
                        <a:spcBef>
                          <a:spcPts val="0"/>
                        </a:spcBef>
                        <a:spcAft>
                          <a:spcPts val="0"/>
                        </a:spcAft>
                      </a:pPr>
                      <a:r>
                        <a:rPr lang="en-US" sz="1600" u="none" strike="noStrike"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600" u="sng">
                          <a:effectLst/>
                        </a:rPr>
                        <a:t>Grades 3 - 5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 xmlns:a16="http://schemas.microsoft.com/office/drawing/2014/main" val="10000"/>
                  </a:ext>
                </a:extLst>
              </a:tr>
              <a:tr h="251971">
                <a:tc>
                  <a:txBody>
                    <a:bodyPr/>
                    <a:lstStyle/>
                    <a:p>
                      <a:pPr marL="0" marR="0" algn="ctr">
                        <a:spcBef>
                          <a:spcPts val="0"/>
                        </a:spcBef>
                        <a:spcAft>
                          <a:spcPts val="0"/>
                        </a:spcAft>
                      </a:pPr>
                      <a:r>
                        <a:rPr lang="en-US" sz="1600">
                          <a:effectLst/>
                        </a:rPr>
                        <a: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  0 - 2 notes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 0 - 1 notes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51971">
                <a:tc>
                  <a:txBody>
                    <a:bodyPr/>
                    <a:lstStyle/>
                    <a:p>
                      <a:pPr marL="0" marR="0" algn="ctr">
                        <a:spcBef>
                          <a:spcPts val="0"/>
                        </a:spcBef>
                        <a:spcAft>
                          <a:spcPts val="0"/>
                        </a:spcAft>
                      </a:pPr>
                      <a:r>
                        <a:rPr lang="en-US" sz="1600">
                          <a:effectLst/>
                        </a:rPr>
                        <a: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 3 notes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a:effectLst/>
                        </a:rPr>
                        <a:t>= 2 notes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51971">
                <a:tc>
                  <a:txBody>
                    <a:bodyPr/>
                    <a:lstStyle/>
                    <a:p>
                      <a:pPr marL="0" marR="0" algn="ctr">
                        <a:spcBef>
                          <a:spcPts val="0"/>
                        </a:spcBef>
                        <a:spcAft>
                          <a:spcPts val="0"/>
                        </a:spcAft>
                      </a:pPr>
                      <a:r>
                        <a:rPr lang="en-US" sz="1600">
                          <a:effectLst/>
                        </a:rPr>
                        <a:t>U</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 4+ notes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U</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a:effectLst/>
                        </a:rPr>
                        <a:t>= 3 notes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51243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3"/>
            <a:ext cx="6080185" cy="808067"/>
          </a:xfrm>
        </p:spPr>
        <p:txBody>
          <a:bodyPr/>
          <a:lstStyle/>
          <a:p>
            <a:pPr algn="ctr"/>
            <a:r>
              <a:rPr lang="en-US" dirty="0" smtClean="0">
                <a:solidFill>
                  <a:srgbClr val="0070C0"/>
                </a:solidFill>
                <a:effectLst>
                  <a:outerShdw blurRad="63500" sx="102000" sy="102000" algn="ctr" rotWithShape="0">
                    <a:prstClr val="black">
                      <a:alpha val="40000"/>
                    </a:prstClr>
                  </a:outerShdw>
                </a:effectLst>
                <a:latin typeface="Algerian" panose="04020705040A02060702" pitchFamily="82" charset="0"/>
              </a:rPr>
              <a:t>PE Procedures</a:t>
            </a:r>
            <a:endParaRPr lang="en-US" dirty="0">
              <a:solidFill>
                <a:srgbClr val="0070C0"/>
              </a:solidFill>
              <a:effectLst>
                <a:outerShdw blurRad="63500" sx="102000" sy="102000" algn="ctr" rotWithShape="0">
                  <a:prstClr val="black">
                    <a:alpha val="40000"/>
                  </a:prstClr>
                </a:outerShdw>
              </a:effectLst>
              <a:latin typeface="Algerian" panose="04020705040A02060702" pitchFamily="82" charset="0"/>
            </a:endParaRPr>
          </a:p>
        </p:txBody>
      </p:sp>
      <p:sp>
        <p:nvSpPr>
          <p:cNvPr id="3" name="Content Placeholder 2"/>
          <p:cNvSpPr>
            <a:spLocks noGrp="1"/>
          </p:cNvSpPr>
          <p:nvPr>
            <p:ph idx="1"/>
          </p:nvPr>
        </p:nvSpPr>
        <p:spPr>
          <a:xfrm>
            <a:off x="189781" y="799082"/>
            <a:ext cx="6996023" cy="4135227"/>
          </a:xfrm>
        </p:spPr>
        <p:txBody>
          <a:bodyPr>
            <a:normAutofit fontScale="92500" lnSpcReduction="20000"/>
          </a:bodyPr>
          <a:lstStyle/>
          <a:p>
            <a:pPr marL="0" indent="0">
              <a:buNone/>
            </a:pPr>
            <a:r>
              <a:rPr lang="en-US" sz="2000" b="1" dirty="0"/>
              <a:t>Medical Excuses</a:t>
            </a:r>
            <a:r>
              <a:rPr lang="en-US" sz="2000" dirty="0"/>
              <a:t> - If a student needs to be excused from participation in physical education activities for medical reasons, a written excuse from the parent must be provided if the student is to be excused for 2 or less </a:t>
            </a:r>
            <a:r>
              <a:rPr lang="en-US" sz="2000" dirty="0" smtClean="0"/>
              <a:t>days (only one PE day). </a:t>
            </a:r>
            <a:r>
              <a:rPr lang="en-US" sz="2000" dirty="0"/>
              <a:t>If a student is to be excused from physical education activities for more than 2 </a:t>
            </a:r>
            <a:r>
              <a:rPr lang="en-US" sz="2000" dirty="0" smtClean="0"/>
              <a:t>consecutive school days (more than one PE day), </a:t>
            </a:r>
            <a:r>
              <a:rPr lang="en-US" sz="2000" dirty="0"/>
              <a:t>please provide a written excuse from the doctor</a:t>
            </a:r>
            <a:r>
              <a:rPr lang="en-US" sz="2000" dirty="0" smtClean="0"/>
              <a:t>.</a:t>
            </a:r>
          </a:p>
          <a:p>
            <a:pPr marL="0" indent="0">
              <a:buNone/>
            </a:pPr>
            <a:endParaRPr lang="en-US" sz="1800" dirty="0"/>
          </a:p>
          <a:p>
            <a:pPr marL="0" indent="0">
              <a:buNone/>
            </a:pPr>
            <a:r>
              <a:rPr lang="en-US" sz="2000" b="1" dirty="0"/>
              <a:t>Appropriate Shoes</a:t>
            </a:r>
            <a:r>
              <a:rPr lang="en-US" sz="2000" dirty="0"/>
              <a:t> – On days when your child has PE, it is extremely important that your child wears </a:t>
            </a:r>
            <a:r>
              <a:rPr lang="en-US" sz="2000" b="1" dirty="0"/>
              <a:t>flat, rubber-soled, tennis shoes that are fixed firmly on their feet, cover the entire foot, and do not leave scuff marks on the floor</a:t>
            </a:r>
            <a:r>
              <a:rPr lang="en-US" sz="2000" dirty="0"/>
              <a:t>.  Your child will be running, jumping, and doing various other physical activities in their tennis shoes. Not only is this a huge safety precaution and a necessity to maintain the gym floor, but it is also part of your student’s PE performance grade.  Each time your child does not wear the proper shoes to PE, he/she will receive a mark in the grade book.  </a:t>
            </a:r>
            <a:r>
              <a:rPr lang="en-US" sz="2000" i="1" dirty="0"/>
              <a:t>Three marks in a single 9-weeks will constitute a drop in his/her PE performance grade.  </a:t>
            </a:r>
            <a:endParaRPr lang="en-US" sz="2000" dirty="0"/>
          </a:p>
        </p:txBody>
      </p:sp>
      <p:sp>
        <p:nvSpPr>
          <p:cNvPr id="4" name="Title 1"/>
          <p:cNvSpPr txBox="1">
            <a:spLocks/>
          </p:cNvSpPr>
          <p:nvPr/>
        </p:nvSpPr>
        <p:spPr>
          <a:xfrm>
            <a:off x="7848600" y="106333"/>
            <a:ext cx="3771181" cy="1411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err="1" smtClean="0">
                <a:solidFill>
                  <a:srgbClr val="0070C0"/>
                </a:solidFill>
                <a:effectLst>
                  <a:outerShdw blurRad="63500" sx="102000" sy="102000" algn="ctr" rotWithShape="0">
                    <a:prstClr val="black">
                      <a:alpha val="40000"/>
                    </a:prstClr>
                  </a:outerShdw>
                </a:effectLst>
                <a:latin typeface="Algerian" panose="04020705040A02060702" pitchFamily="82" charset="0"/>
              </a:rPr>
              <a:t>aRT</a:t>
            </a:r>
            <a:r>
              <a:rPr lang="en-US" dirty="0" smtClean="0">
                <a:solidFill>
                  <a:srgbClr val="0070C0"/>
                </a:solidFill>
                <a:effectLst>
                  <a:outerShdw blurRad="63500" sx="102000" sy="102000" algn="ctr" rotWithShape="0">
                    <a:prstClr val="black">
                      <a:alpha val="40000"/>
                    </a:prstClr>
                  </a:outerShdw>
                </a:effectLst>
                <a:latin typeface="Algerian" panose="04020705040A02060702" pitchFamily="82" charset="0"/>
              </a:rPr>
              <a:t> Supply </a:t>
            </a:r>
          </a:p>
          <a:p>
            <a:pPr algn="ctr"/>
            <a:r>
              <a:rPr lang="en-US" dirty="0" smtClean="0">
                <a:solidFill>
                  <a:srgbClr val="0070C0"/>
                </a:solidFill>
                <a:effectLst>
                  <a:outerShdw blurRad="63500" sx="102000" sy="102000" algn="ctr" rotWithShape="0">
                    <a:prstClr val="black">
                      <a:alpha val="40000"/>
                    </a:prstClr>
                  </a:outerShdw>
                </a:effectLst>
                <a:latin typeface="Algerian" panose="04020705040A02060702" pitchFamily="82" charset="0"/>
              </a:rPr>
              <a:t>Donations</a:t>
            </a:r>
            <a:endParaRPr lang="en-US" dirty="0">
              <a:solidFill>
                <a:srgbClr val="0070C0"/>
              </a:solidFill>
              <a:effectLst>
                <a:outerShdw blurRad="63500" sx="102000" sy="102000" algn="ctr" rotWithShape="0">
                  <a:prstClr val="black">
                    <a:alpha val="40000"/>
                  </a:prstClr>
                </a:outerShdw>
              </a:effectLst>
              <a:latin typeface="Algerian" panose="04020705040A02060702" pitchFamily="82" charset="0"/>
            </a:endParaRPr>
          </a:p>
        </p:txBody>
      </p:sp>
      <p:sp>
        <p:nvSpPr>
          <p:cNvPr id="5" name="TextBox 4"/>
          <p:cNvSpPr txBox="1"/>
          <p:nvPr/>
        </p:nvSpPr>
        <p:spPr>
          <a:xfrm>
            <a:off x="7643004" y="1397479"/>
            <a:ext cx="4140679" cy="5247397"/>
          </a:xfrm>
          <a:prstGeom prst="roundRect">
            <a:avLst/>
          </a:prstGeom>
          <a:solidFill>
            <a:schemeClr val="accent5">
              <a:lumMod val="50000"/>
            </a:schemeClr>
          </a:solidFill>
          <a:ln>
            <a:solidFill>
              <a:schemeClr val="tx1"/>
            </a:solidFill>
          </a:ln>
        </p:spPr>
        <p:txBody>
          <a:bodyPr wrap="square" rtlCol="0">
            <a:spAutoFit/>
          </a:bodyPr>
          <a:lstStyle/>
          <a:p>
            <a:pPr algn="ctr"/>
            <a:r>
              <a:rPr lang="en-US" sz="1350" b="1" dirty="0" smtClean="0">
                <a:solidFill>
                  <a:schemeClr val="bg1"/>
                </a:solidFill>
                <a:effectLst/>
              </a:rPr>
              <a:t>empty paper towel rolls</a:t>
            </a:r>
            <a:br>
              <a:rPr lang="en-US" sz="1350" b="1" dirty="0" smtClean="0">
                <a:solidFill>
                  <a:schemeClr val="bg1"/>
                </a:solidFill>
                <a:effectLst/>
              </a:rPr>
            </a:br>
            <a:r>
              <a:rPr lang="en-US" sz="1350" b="1" dirty="0" smtClean="0">
                <a:solidFill>
                  <a:schemeClr val="bg1"/>
                </a:solidFill>
                <a:effectLst/>
              </a:rPr>
              <a:t>newspaper</a:t>
            </a:r>
            <a:br>
              <a:rPr lang="en-US" sz="1350" b="1" dirty="0" smtClean="0">
                <a:solidFill>
                  <a:schemeClr val="bg1"/>
                </a:solidFill>
                <a:effectLst/>
              </a:rPr>
            </a:br>
            <a:r>
              <a:rPr lang="en-US" sz="1350" b="1" dirty="0" smtClean="0">
                <a:solidFill>
                  <a:schemeClr val="bg1"/>
                </a:solidFill>
                <a:effectLst/>
              </a:rPr>
              <a:t>magazines (please preview first)</a:t>
            </a:r>
            <a:br>
              <a:rPr lang="en-US" sz="1350" b="1" dirty="0" smtClean="0">
                <a:solidFill>
                  <a:schemeClr val="bg1"/>
                </a:solidFill>
                <a:effectLst/>
              </a:rPr>
            </a:br>
            <a:r>
              <a:rPr lang="en-US" sz="1350" b="1" dirty="0" smtClean="0">
                <a:solidFill>
                  <a:schemeClr val="bg1"/>
                </a:solidFill>
                <a:effectLst/>
              </a:rPr>
              <a:t>fabric</a:t>
            </a:r>
            <a:br>
              <a:rPr lang="en-US" sz="1350" b="1" dirty="0" smtClean="0">
                <a:solidFill>
                  <a:schemeClr val="bg1"/>
                </a:solidFill>
                <a:effectLst/>
              </a:rPr>
            </a:br>
            <a:r>
              <a:rPr lang="en-US" sz="1350" b="1" dirty="0" smtClean="0">
                <a:solidFill>
                  <a:schemeClr val="bg1"/>
                </a:solidFill>
                <a:effectLst/>
              </a:rPr>
              <a:t>yarn</a:t>
            </a:r>
            <a:br>
              <a:rPr lang="en-US" sz="1350" b="1" dirty="0" smtClean="0">
                <a:solidFill>
                  <a:schemeClr val="bg1"/>
                </a:solidFill>
                <a:effectLst/>
              </a:rPr>
            </a:br>
            <a:r>
              <a:rPr lang="en-US" sz="1350" b="1" dirty="0" smtClean="0">
                <a:solidFill>
                  <a:schemeClr val="bg1"/>
                </a:solidFill>
                <a:effectLst/>
              </a:rPr>
              <a:t>ribbon</a:t>
            </a:r>
            <a:br>
              <a:rPr lang="en-US" sz="1350" b="1" dirty="0" smtClean="0">
                <a:solidFill>
                  <a:schemeClr val="bg1"/>
                </a:solidFill>
                <a:effectLst/>
              </a:rPr>
            </a:br>
            <a:r>
              <a:rPr lang="en-US" sz="1350" b="1" dirty="0" smtClean="0">
                <a:solidFill>
                  <a:schemeClr val="bg1"/>
                </a:solidFill>
                <a:effectLst/>
              </a:rPr>
              <a:t>chenille stems</a:t>
            </a:r>
            <a:br>
              <a:rPr lang="en-US" sz="1350" b="1" dirty="0" smtClean="0">
                <a:solidFill>
                  <a:schemeClr val="bg1"/>
                </a:solidFill>
                <a:effectLst/>
              </a:rPr>
            </a:br>
            <a:r>
              <a:rPr lang="en-US" sz="1350" b="1" dirty="0" smtClean="0">
                <a:solidFill>
                  <a:schemeClr val="bg1"/>
                </a:solidFill>
                <a:effectLst/>
              </a:rPr>
              <a:t>cardboard </a:t>
            </a:r>
            <a:br>
              <a:rPr lang="en-US" sz="1350" b="1" dirty="0" smtClean="0">
                <a:solidFill>
                  <a:schemeClr val="bg1"/>
                </a:solidFill>
                <a:effectLst/>
              </a:rPr>
            </a:br>
            <a:r>
              <a:rPr lang="en-US" sz="1350" b="1" dirty="0" err="1" smtClean="0">
                <a:solidFill>
                  <a:schemeClr val="bg1"/>
                </a:solidFill>
                <a:effectLst/>
              </a:rPr>
              <a:t>posterboard</a:t>
            </a:r>
            <a:r>
              <a:rPr lang="en-US" sz="1350" b="1" dirty="0" smtClean="0">
                <a:solidFill>
                  <a:schemeClr val="bg1"/>
                </a:solidFill>
                <a:effectLst/>
              </a:rPr>
              <a:t/>
            </a:r>
            <a:br>
              <a:rPr lang="en-US" sz="1350" b="1" dirty="0" smtClean="0">
                <a:solidFill>
                  <a:schemeClr val="bg1"/>
                </a:solidFill>
                <a:effectLst/>
              </a:rPr>
            </a:br>
            <a:r>
              <a:rPr lang="en-US" sz="1350" b="1" dirty="0" smtClean="0">
                <a:solidFill>
                  <a:schemeClr val="bg1"/>
                </a:solidFill>
                <a:effectLst/>
              </a:rPr>
              <a:t>fun foam</a:t>
            </a:r>
            <a:br>
              <a:rPr lang="en-US" sz="1350" b="1" dirty="0" smtClean="0">
                <a:solidFill>
                  <a:schemeClr val="bg1"/>
                </a:solidFill>
                <a:effectLst/>
              </a:rPr>
            </a:br>
            <a:r>
              <a:rPr lang="en-US" sz="1350" b="1" dirty="0" smtClean="0">
                <a:solidFill>
                  <a:schemeClr val="bg1"/>
                </a:solidFill>
                <a:effectLst/>
              </a:rPr>
              <a:t>cardstock</a:t>
            </a:r>
            <a:br>
              <a:rPr lang="en-US" sz="1350" b="1" dirty="0" smtClean="0">
                <a:solidFill>
                  <a:schemeClr val="bg1"/>
                </a:solidFill>
                <a:effectLst/>
              </a:rPr>
            </a:br>
            <a:r>
              <a:rPr lang="en-US" sz="1350" b="1" dirty="0" smtClean="0">
                <a:solidFill>
                  <a:schemeClr val="bg1"/>
                </a:solidFill>
                <a:effectLst/>
              </a:rPr>
              <a:t>plastic </a:t>
            </a:r>
            <a:r>
              <a:rPr lang="en-US" sz="1350" b="1" dirty="0" err="1" smtClean="0">
                <a:solidFill>
                  <a:schemeClr val="bg1"/>
                </a:solidFill>
                <a:effectLst/>
              </a:rPr>
              <a:t>bottlecaps</a:t>
            </a:r>
            <a:r>
              <a:rPr lang="en-US" sz="1350" b="1" dirty="0" smtClean="0">
                <a:solidFill>
                  <a:schemeClr val="bg1"/>
                </a:solidFill>
                <a:effectLst/>
              </a:rPr>
              <a:t/>
            </a:r>
            <a:br>
              <a:rPr lang="en-US" sz="1350" b="1" dirty="0" smtClean="0">
                <a:solidFill>
                  <a:schemeClr val="bg1"/>
                </a:solidFill>
                <a:effectLst/>
              </a:rPr>
            </a:br>
            <a:r>
              <a:rPr lang="en-US" sz="1350" b="1" dirty="0" smtClean="0">
                <a:solidFill>
                  <a:schemeClr val="bg1"/>
                </a:solidFill>
                <a:effectLst/>
              </a:rPr>
              <a:t>coke tabs</a:t>
            </a:r>
            <a:br>
              <a:rPr lang="en-US" sz="1350" b="1" dirty="0" smtClean="0">
                <a:solidFill>
                  <a:schemeClr val="bg1"/>
                </a:solidFill>
                <a:effectLst/>
              </a:rPr>
            </a:br>
            <a:r>
              <a:rPr lang="en-US" sz="1350" b="1" dirty="0" smtClean="0">
                <a:solidFill>
                  <a:schemeClr val="bg1"/>
                </a:solidFill>
                <a:effectLst/>
              </a:rPr>
              <a:t>old CDs</a:t>
            </a:r>
            <a:br>
              <a:rPr lang="en-US" sz="1350" b="1" dirty="0" smtClean="0">
                <a:solidFill>
                  <a:schemeClr val="bg1"/>
                </a:solidFill>
                <a:effectLst/>
              </a:rPr>
            </a:br>
            <a:r>
              <a:rPr lang="en-US" sz="1350" b="1" dirty="0" smtClean="0">
                <a:solidFill>
                  <a:schemeClr val="bg1"/>
                </a:solidFill>
                <a:effectLst/>
              </a:rPr>
              <a:t>wrapping paper</a:t>
            </a:r>
            <a:br>
              <a:rPr lang="en-US" sz="1350" b="1" dirty="0" smtClean="0">
                <a:solidFill>
                  <a:schemeClr val="bg1"/>
                </a:solidFill>
                <a:effectLst/>
              </a:rPr>
            </a:br>
            <a:r>
              <a:rPr lang="en-US" sz="1350" b="1" dirty="0" err="1" smtClean="0">
                <a:solidFill>
                  <a:schemeClr val="bg1"/>
                </a:solidFill>
                <a:effectLst/>
              </a:rPr>
              <a:t>bubblewrap</a:t>
            </a:r>
            <a:r>
              <a:rPr lang="en-US" sz="1350" b="1" dirty="0" smtClean="0">
                <a:solidFill>
                  <a:schemeClr val="bg1"/>
                </a:solidFill>
                <a:effectLst/>
              </a:rPr>
              <a:t/>
            </a:r>
            <a:br>
              <a:rPr lang="en-US" sz="1350" b="1" dirty="0" smtClean="0">
                <a:solidFill>
                  <a:schemeClr val="bg1"/>
                </a:solidFill>
                <a:effectLst/>
              </a:rPr>
            </a:br>
            <a:r>
              <a:rPr lang="en-US" sz="1350" b="1" dirty="0" smtClean="0">
                <a:solidFill>
                  <a:schemeClr val="bg1"/>
                </a:solidFill>
                <a:effectLst/>
              </a:rPr>
              <a:t>unused sponges</a:t>
            </a:r>
            <a:br>
              <a:rPr lang="en-US" sz="1350" b="1" dirty="0" smtClean="0">
                <a:solidFill>
                  <a:schemeClr val="bg1"/>
                </a:solidFill>
                <a:effectLst/>
              </a:rPr>
            </a:br>
            <a:r>
              <a:rPr lang="en-US" sz="1350" b="1" dirty="0" smtClean="0">
                <a:solidFill>
                  <a:schemeClr val="bg1"/>
                </a:solidFill>
                <a:effectLst/>
              </a:rPr>
              <a:t>beads</a:t>
            </a:r>
            <a:br>
              <a:rPr lang="en-US" sz="1350" b="1" dirty="0" smtClean="0">
                <a:solidFill>
                  <a:schemeClr val="bg1"/>
                </a:solidFill>
                <a:effectLst/>
              </a:rPr>
            </a:br>
            <a:r>
              <a:rPr lang="en-US" sz="1350" b="1" dirty="0" smtClean="0">
                <a:solidFill>
                  <a:schemeClr val="bg1"/>
                </a:solidFill>
                <a:effectLst/>
              </a:rPr>
              <a:t>wax paper</a:t>
            </a:r>
            <a:br>
              <a:rPr lang="en-US" sz="1350" b="1" dirty="0" smtClean="0">
                <a:solidFill>
                  <a:schemeClr val="bg1"/>
                </a:solidFill>
                <a:effectLst/>
              </a:rPr>
            </a:br>
            <a:r>
              <a:rPr lang="en-US" sz="1350" b="1" dirty="0" smtClean="0">
                <a:solidFill>
                  <a:schemeClr val="bg1"/>
                </a:solidFill>
                <a:effectLst/>
              </a:rPr>
              <a:t>old calendars with visuals of animals, cars, etc.</a:t>
            </a:r>
            <a:br>
              <a:rPr lang="en-US" sz="1350" b="1" dirty="0" smtClean="0">
                <a:solidFill>
                  <a:schemeClr val="bg1"/>
                </a:solidFill>
                <a:effectLst/>
              </a:rPr>
            </a:br>
            <a:r>
              <a:rPr lang="en-US" sz="1350" b="1" dirty="0" smtClean="0">
                <a:solidFill>
                  <a:schemeClr val="bg1"/>
                </a:solidFill>
                <a:effectLst/>
              </a:rPr>
              <a:t>artificial foods such as fruits/vegetables</a:t>
            </a:r>
          </a:p>
          <a:p>
            <a:pPr algn="ctr"/>
            <a:r>
              <a:rPr lang="en-US" sz="1350" b="1" dirty="0" smtClean="0">
                <a:solidFill>
                  <a:schemeClr val="bg1"/>
                </a:solidFill>
                <a:effectLst/>
              </a:rPr>
              <a:t>markers</a:t>
            </a:r>
            <a:br>
              <a:rPr lang="en-US" sz="1350" b="1" dirty="0" smtClean="0">
                <a:solidFill>
                  <a:schemeClr val="bg1"/>
                </a:solidFill>
                <a:effectLst/>
              </a:rPr>
            </a:br>
            <a:r>
              <a:rPr lang="en-US" sz="1350" b="1" dirty="0" smtClean="0">
                <a:solidFill>
                  <a:schemeClr val="bg1"/>
                </a:solidFill>
                <a:effectLst/>
              </a:rPr>
              <a:t>pencils</a:t>
            </a:r>
            <a:endParaRPr lang="en-US" sz="1350" dirty="0">
              <a:solidFill>
                <a:schemeClr val="bg1"/>
              </a:solidFill>
            </a:endParaRPr>
          </a:p>
        </p:txBody>
      </p:sp>
      <p:sp>
        <p:nvSpPr>
          <p:cNvPr id="6" name="Rounded Rectangle 5"/>
          <p:cNvSpPr/>
          <p:nvPr/>
        </p:nvSpPr>
        <p:spPr>
          <a:xfrm>
            <a:off x="276045" y="4994695"/>
            <a:ext cx="6823494" cy="1725282"/>
          </a:xfrm>
          <a:prstGeom prst="roundRect">
            <a:avLst/>
          </a:prstGeom>
          <a:ln w="57150">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Questions?  Please visit the Specials teachers’ websites!</a:t>
            </a:r>
          </a:p>
          <a:p>
            <a:pPr algn="ctr"/>
            <a:r>
              <a:rPr lang="en-US" dirty="0" smtClean="0"/>
              <a:t>See what’s happening and follow us on Facebook or Twitter!!</a:t>
            </a:r>
          </a:p>
          <a:p>
            <a:pPr algn="ctr"/>
            <a:endParaRPr lang="en-US" dirty="0" smtClean="0"/>
          </a:p>
          <a:p>
            <a:pPr algn="ctr"/>
            <a:r>
              <a:rPr lang="en-US" dirty="0" smtClean="0"/>
              <a:t>facebook.com/</a:t>
            </a:r>
            <a:r>
              <a:rPr lang="en-US" dirty="0" err="1" smtClean="0"/>
              <a:t>HubenakSpecials</a:t>
            </a:r>
            <a:r>
              <a:rPr lang="en-US" dirty="0" smtClean="0"/>
              <a:t>            @</a:t>
            </a:r>
            <a:r>
              <a:rPr lang="en-US" dirty="0" err="1" smtClean="0"/>
              <a:t>HubenakSpecials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13" y="5975108"/>
            <a:ext cx="599536" cy="5995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518" y="5975108"/>
            <a:ext cx="604988" cy="604988"/>
          </a:xfrm>
          <a:prstGeom prst="rect">
            <a:avLst/>
          </a:prstGeom>
        </p:spPr>
      </p:pic>
    </p:spTree>
    <p:extLst>
      <p:ext uri="{BB962C8B-B14F-4D97-AF65-F5344CB8AC3E}">
        <p14:creationId xmlns:p14="http://schemas.microsoft.com/office/powerpoint/2010/main" val="363833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pPr algn="ctr"/>
            <a:r>
              <a:rPr lang="en-US" dirty="0" smtClean="0">
                <a:latin typeface="Berlin Sans FB Demi" panose="020E0802020502020306" pitchFamily="34" charset="0"/>
              </a:rPr>
              <a:t>Grading </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vert="horz" lIns="91440" tIns="45720" rIns="91440" bIns="45720" rtlCol="0" anchor="t">
            <a:normAutofit fontScale="62500" lnSpcReduction="20000"/>
          </a:bodyPr>
          <a:lstStyle/>
          <a:p>
            <a:pPr marL="0" indent="0">
              <a:buNone/>
            </a:pPr>
            <a:r>
              <a:rPr lang="en-US" u="sng" dirty="0">
                <a:latin typeface="Berlin Sans FB Demi" panose="020E0802020502020306" pitchFamily="34" charset="0"/>
              </a:rPr>
              <a:t>Reading:</a:t>
            </a:r>
          </a:p>
          <a:p>
            <a:r>
              <a:rPr lang="en-US" dirty="0">
                <a:latin typeface="Berlin Sans FB Demi" panose="020E0802020502020306" pitchFamily="34" charset="0"/>
              </a:rPr>
              <a:t>On grade level work will consist of any work that the student is able to complete independently. </a:t>
            </a:r>
          </a:p>
          <a:p>
            <a:pPr marL="285750" indent="-285750"/>
            <a:r>
              <a:rPr lang="en-US" dirty="0">
                <a:latin typeface="Berlin Sans FB Demi" panose="020E0802020502020306" pitchFamily="34" charset="0"/>
              </a:rPr>
              <a:t>A minimum of eight(8 eight </a:t>
            </a:r>
            <a:r>
              <a:rPr lang="en-US" dirty="0" smtClean="0">
                <a:latin typeface="Berlin Sans FB Demi" panose="020E0802020502020306" pitchFamily="34" charset="0"/>
              </a:rPr>
              <a:t>) </a:t>
            </a:r>
            <a:r>
              <a:rPr lang="en-US" dirty="0">
                <a:latin typeface="Berlin Sans FB Demi" panose="020E0802020502020306" pitchFamily="34" charset="0"/>
              </a:rPr>
              <a:t>daily grades and/or quizzes will be taken each nine weeks. </a:t>
            </a:r>
          </a:p>
          <a:p>
            <a:pPr marL="285750" indent="-285750"/>
            <a:r>
              <a:rPr lang="en-US" dirty="0">
                <a:latin typeface="Berlin Sans FB Demi" panose="020E0802020502020306" pitchFamily="34" charset="0"/>
              </a:rPr>
              <a:t>A minimum of two (2) major grades will be taken each nine weeks, as well.</a:t>
            </a:r>
          </a:p>
          <a:p>
            <a:pPr marL="285750" indent="-285750"/>
            <a:r>
              <a:rPr lang="en-US" u="sng" dirty="0">
                <a:latin typeface="Berlin Sans FB Demi" panose="020E0802020502020306" pitchFamily="34" charset="0"/>
              </a:rPr>
              <a:t>The report card grade will reflect a weight of 80% daily grades and quizzes and 20% major grades. </a:t>
            </a:r>
          </a:p>
          <a:p>
            <a:endParaRPr lang="en-US" dirty="0">
              <a:latin typeface="Berlin Sans FB Demi" panose="020E0802020502020306" pitchFamily="34" charset="0"/>
            </a:endParaRPr>
          </a:p>
          <a:p>
            <a:endParaRPr lang="en-US" dirty="0">
              <a:latin typeface="Berlin Sans FB Demi" panose="020E0802020502020306" pitchFamily="34" charset="0"/>
            </a:endParaRPr>
          </a:p>
          <a:p>
            <a:endParaRPr lang="en-US" dirty="0">
              <a:latin typeface="Berlin Sans FB Demi" panose="020E0802020502020306" pitchFamily="34" charset="0"/>
            </a:endParaRPr>
          </a:p>
          <a:p>
            <a:pPr marL="0" indent="0">
              <a:buNone/>
            </a:pPr>
            <a:r>
              <a:rPr lang="en-US" u="sng" dirty="0">
                <a:latin typeface="Berlin Sans FB Demi" panose="020E0802020502020306" pitchFamily="34" charset="0"/>
              </a:rPr>
              <a:t>Language Arts, Math, Science, &amp; Social Studies:</a:t>
            </a:r>
          </a:p>
          <a:p>
            <a:pPr marL="285750" indent="-285750"/>
            <a:r>
              <a:rPr lang="en-US" dirty="0">
                <a:latin typeface="Berlin Sans FB Demi" panose="020E0802020502020306" pitchFamily="34" charset="0"/>
              </a:rPr>
              <a:t>A minimum of eight(8 eight </a:t>
            </a:r>
            <a:r>
              <a:rPr lang="en-US" dirty="0" smtClean="0">
                <a:latin typeface="Berlin Sans FB Demi" panose="020E0802020502020306" pitchFamily="34" charset="0"/>
              </a:rPr>
              <a:t>) </a:t>
            </a:r>
            <a:r>
              <a:rPr lang="en-US" dirty="0">
                <a:latin typeface="Berlin Sans FB Demi" panose="020E0802020502020306" pitchFamily="34" charset="0"/>
              </a:rPr>
              <a:t>daily grades and/or quizzes will be taken each nine weeks. </a:t>
            </a:r>
          </a:p>
          <a:p>
            <a:pPr marL="285750" indent="-285750"/>
            <a:r>
              <a:rPr lang="en-US" dirty="0">
                <a:latin typeface="Berlin Sans FB Demi" panose="020E0802020502020306" pitchFamily="34" charset="0"/>
              </a:rPr>
              <a:t>A minimum of two (2) major grades will be taken each nine weeks, as well.</a:t>
            </a:r>
          </a:p>
          <a:p>
            <a:pPr marL="285750" indent="-285750"/>
            <a:r>
              <a:rPr lang="en-US" u="sng" dirty="0">
                <a:latin typeface="Berlin Sans FB Demi" panose="020E0802020502020306" pitchFamily="34" charset="0"/>
              </a:rPr>
              <a:t> The report card grade will reflect a weight of 80% daily grades and quizzes and 20% major grades.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483838"/>
            <a:ext cx="1375877" cy="1206850"/>
          </a:xfrm>
          <a:prstGeom prst="rect">
            <a:avLst/>
          </a:prstGeom>
        </p:spPr>
      </p:pic>
    </p:spTree>
    <p:extLst>
      <p:ext uri="{BB962C8B-B14F-4D97-AF65-F5344CB8AC3E}">
        <p14:creationId xmlns:p14="http://schemas.microsoft.com/office/powerpoint/2010/main" val="3866656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Grading </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lstStyle/>
          <a:p>
            <a:pPr marL="0" indent="0">
              <a:buNone/>
            </a:pPr>
            <a:r>
              <a:rPr lang="en-US" dirty="0">
                <a:latin typeface="Berlin Sans FB Demi" panose="020E0802020502020306" pitchFamily="34" charset="0"/>
              </a:rPr>
              <a:t>Numerical grades are required in reading, language arts, mathematics, science/health, and social studies for grade 2. </a:t>
            </a:r>
          </a:p>
          <a:p>
            <a:endParaRPr lang="en-US" dirty="0">
              <a:latin typeface="Berlin Sans FB Demi" panose="020E0802020502020306" pitchFamily="34" charset="0"/>
            </a:endParaRPr>
          </a:p>
          <a:p>
            <a:r>
              <a:rPr lang="en-US" b="1" dirty="0">
                <a:latin typeface="Berlin Sans FB Demi" panose="020E0802020502020306" pitchFamily="34" charset="0"/>
              </a:rPr>
              <a:t>A  Excellent progress. </a:t>
            </a:r>
            <a:r>
              <a:rPr lang="en-US" dirty="0">
                <a:latin typeface="Berlin Sans FB Demi" panose="020E0802020502020306" pitchFamily="34" charset="0"/>
              </a:rPr>
              <a:t>Work is consistently of above average quality. </a:t>
            </a:r>
            <a:r>
              <a:rPr lang="en-US" dirty="0" smtClean="0">
                <a:latin typeface="Berlin Sans FB Demi" panose="020E0802020502020306" pitchFamily="34" charset="0"/>
              </a:rPr>
              <a:t>(90 </a:t>
            </a:r>
            <a:r>
              <a:rPr lang="en-US" dirty="0">
                <a:latin typeface="Berlin Sans FB Demi" panose="020E0802020502020306" pitchFamily="34" charset="0"/>
              </a:rPr>
              <a:t>– 100 </a:t>
            </a:r>
            <a:r>
              <a:rPr lang="en-US" dirty="0" smtClean="0">
                <a:latin typeface="Berlin Sans FB Demi" panose="020E0802020502020306" pitchFamily="34" charset="0"/>
              </a:rPr>
              <a:t>%)</a:t>
            </a:r>
            <a:endParaRPr lang="en-US" dirty="0">
              <a:latin typeface="Berlin Sans FB Demi" panose="020E0802020502020306" pitchFamily="34" charset="0"/>
            </a:endParaRPr>
          </a:p>
          <a:p>
            <a:r>
              <a:rPr lang="en-US" b="1" dirty="0">
                <a:latin typeface="Berlin Sans FB Demi" panose="020E0802020502020306" pitchFamily="34" charset="0"/>
              </a:rPr>
              <a:t>B  Good progress. </a:t>
            </a:r>
            <a:r>
              <a:rPr lang="en-US" dirty="0">
                <a:latin typeface="Berlin Sans FB Demi" panose="020E0802020502020306" pitchFamily="34" charset="0"/>
              </a:rPr>
              <a:t>Work is above average. </a:t>
            </a:r>
            <a:r>
              <a:rPr lang="en-US" dirty="0" smtClean="0">
                <a:latin typeface="Berlin Sans FB Demi" panose="020E0802020502020306" pitchFamily="34" charset="0"/>
              </a:rPr>
              <a:t>(80 </a:t>
            </a:r>
            <a:r>
              <a:rPr lang="en-US" dirty="0">
                <a:latin typeface="Berlin Sans FB Demi" panose="020E0802020502020306" pitchFamily="34" charset="0"/>
              </a:rPr>
              <a:t>– 89 </a:t>
            </a:r>
            <a:r>
              <a:rPr lang="en-US" dirty="0" smtClean="0">
                <a:latin typeface="Berlin Sans FB Demi" panose="020E0802020502020306" pitchFamily="34" charset="0"/>
              </a:rPr>
              <a:t>%)</a:t>
            </a:r>
            <a:endParaRPr lang="en-US" dirty="0">
              <a:latin typeface="Berlin Sans FB Demi" panose="020E0802020502020306" pitchFamily="34" charset="0"/>
            </a:endParaRPr>
          </a:p>
          <a:p>
            <a:r>
              <a:rPr lang="en-US" b="1" dirty="0">
                <a:latin typeface="Berlin Sans FB Demi" panose="020E0802020502020306" pitchFamily="34" charset="0"/>
              </a:rPr>
              <a:t>C  Work is of average quality.  </a:t>
            </a:r>
            <a:r>
              <a:rPr lang="en-US" dirty="0" smtClean="0">
                <a:latin typeface="Berlin Sans FB Demi" panose="020E0802020502020306" pitchFamily="34" charset="0"/>
              </a:rPr>
              <a:t>(75 </a:t>
            </a:r>
            <a:r>
              <a:rPr lang="en-US" dirty="0">
                <a:latin typeface="Berlin Sans FB Demi" panose="020E0802020502020306" pitchFamily="34" charset="0"/>
              </a:rPr>
              <a:t>– </a:t>
            </a:r>
            <a:r>
              <a:rPr lang="en-US" dirty="0" smtClean="0">
                <a:latin typeface="Berlin Sans FB Demi" panose="020E0802020502020306" pitchFamily="34" charset="0"/>
              </a:rPr>
              <a:t>79%) </a:t>
            </a:r>
            <a:endParaRPr lang="en-US" dirty="0">
              <a:latin typeface="Berlin Sans FB Demi" panose="020E0802020502020306" pitchFamily="34" charset="0"/>
            </a:endParaRPr>
          </a:p>
          <a:p>
            <a:r>
              <a:rPr lang="en-US" b="1" dirty="0">
                <a:latin typeface="Berlin Sans FB Demi" panose="020E0802020502020306" pitchFamily="34" charset="0"/>
              </a:rPr>
              <a:t>D  Work is of poor quality; </a:t>
            </a:r>
            <a:r>
              <a:rPr lang="en-US" dirty="0">
                <a:latin typeface="Berlin Sans FB Demi" panose="020E0802020502020306" pitchFamily="34" charset="0"/>
              </a:rPr>
              <a:t>in need of improvement. </a:t>
            </a:r>
            <a:r>
              <a:rPr lang="en-US" dirty="0" smtClean="0">
                <a:latin typeface="Berlin Sans FB Demi" panose="020E0802020502020306" pitchFamily="34" charset="0"/>
              </a:rPr>
              <a:t>(70 </a:t>
            </a:r>
            <a:r>
              <a:rPr lang="en-US" dirty="0">
                <a:latin typeface="Berlin Sans FB Demi" panose="020E0802020502020306" pitchFamily="34" charset="0"/>
              </a:rPr>
              <a:t>– </a:t>
            </a:r>
            <a:r>
              <a:rPr lang="en-US" dirty="0" smtClean="0">
                <a:latin typeface="Berlin Sans FB Demi" panose="020E0802020502020306" pitchFamily="34" charset="0"/>
              </a:rPr>
              <a:t>74%) </a:t>
            </a:r>
            <a:endParaRPr lang="en-US" dirty="0">
              <a:latin typeface="Berlin Sans FB Demi" panose="020E0802020502020306" pitchFamily="34" charset="0"/>
            </a:endParaRPr>
          </a:p>
          <a:p>
            <a:r>
              <a:rPr lang="en-US" b="1" dirty="0">
                <a:latin typeface="Berlin Sans FB Demi" panose="020E0802020502020306" pitchFamily="34" charset="0"/>
              </a:rPr>
              <a:t>F  Failure. </a:t>
            </a:r>
            <a:r>
              <a:rPr lang="en-US" dirty="0">
                <a:latin typeface="Berlin Sans FB Demi" panose="020E0802020502020306" pitchFamily="34" charset="0"/>
              </a:rPr>
              <a:t>Work is </a:t>
            </a:r>
            <a:r>
              <a:rPr lang="en-US" dirty="0" smtClean="0">
                <a:latin typeface="Berlin Sans FB Demi" panose="020E0802020502020306" pitchFamily="34" charset="0"/>
              </a:rPr>
              <a:t>unacceptable ( </a:t>
            </a:r>
            <a:r>
              <a:rPr lang="en-US" dirty="0">
                <a:latin typeface="Berlin Sans FB Demi" panose="020E0802020502020306" pitchFamily="34" charset="0"/>
              </a:rPr>
              <a:t>Below 70 </a:t>
            </a:r>
            <a:r>
              <a:rPr lang="en-US" dirty="0" smtClean="0">
                <a:latin typeface="Berlin Sans FB Demi" panose="020E0802020502020306" pitchFamily="34" charset="0"/>
              </a:rPr>
              <a:t>%)</a:t>
            </a:r>
            <a:endParaRPr lang="en-US" dirty="0">
              <a:latin typeface="Berlin Sans FB Demi" panose="020E0802020502020306"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332" y="483837"/>
            <a:ext cx="1485138" cy="1302689"/>
          </a:xfrm>
          <a:prstGeom prst="rect">
            <a:avLst/>
          </a:prstGeom>
        </p:spPr>
      </p:pic>
    </p:spTree>
    <p:extLst>
      <p:ext uri="{BB962C8B-B14F-4D97-AF65-F5344CB8AC3E}">
        <p14:creationId xmlns:p14="http://schemas.microsoft.com/office/powerpoint/2010/main" val="4260397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29993"/>
            <a:ext cx="10515600" cy="2520682"/>
          </a:xfrm>
        </p:spPr>
        <p:txBody>
          <a:bodyPr>
            <a:normAutofit/>
          </a:bodyPr>
          <a:lstStyle/>
          <a:p>
            <a:pPr algn="ctr"/>
            <a:r>
              <a:rPr lang="en-US" sz="4000" b="1" u="sng" dirty="0" smtClean="0"/>
              <a:t>Reassessment</a:t>
            </a:r>
            <a:endParaRPr lang="en-US" sz="4000" b="1" u="sng" dirty="0"/>
          </a:p>
        </p:txBody>
      </p:sp>
      <p:sp>
        <p:nvSpPr>
          <p:cNvPr id="3" name="Content Placeholder 2"/>
          <p:cNvSpPr>
            <a:spLocks noGrp="1"/>
          </p:cNvSpPr>
          <p:nvPr>
            <p:ph idx="1"/>
          </p:nvPr>
        </p:nvSpPr>
        <p:spPr>
          <a:xfrm>
            <a:off x="838200" y="998806"/>
            <a:ext cx="10515600" cy="5859194"/>
          </a:xfrm>
        </p:spPr>
        <p:txBody>
          <a:bodyPr>
            <a:normAutofit lnSpcReduction="10000"/>
          </a:bodyPr>
          <a:lstStyle/>
          <a:p>
            <a:r>
              <a:rPr lang="en-US" sz="2400" dirty="0" smtClean="0"/>
              <a:t>A teacher shall </a:t>
            </a:r>
            <a:r>
              <a:rPr lang="en-US" sz="2400" u="sng" dirty="0" smtClean="0"/>
              <a:t>corrective instruction </a:t>
            </a:r>
            <a:r>
              <a:rPr lang="en-US" sz="2400" dirty="0" smtClean="0"/>
              <a:t>and </a:t>
            </a:r>
            <a:r>
              <a:rPr lang="en-US" sz="2400" u="sng" dirty="0" smtClean="0"/>
              <a:t>one reasonable opportunity </a:t>
            </a:r>
            <a:r>
              <a:rPr lang="en-US" sz="2400" dirty="0" smtClean="0"/>
              <a:t>to reassess failure to master the TEK/Curriculum in each daily grade.  The highest possible grade that can be earned and recorded on the reassessment is a 70%.</a:t>
            </a:r>
          </a:p>
          <a:p>
            <a:r>
              <a:rPr lang="en-US" sz="2400" dirty="0" smtClean="0"/>
              <a:t>The teacher will make a note in the electronic gradebook of the dates and grades of the reassessment.</a:t>
            </a:r>
          </a:p>
          <a:p>
            <a:r>
              <a:rPr lang="en-US" sz="2400" dirty="0" smtClean="0"/>
              <a:t>A teacher shall provide corrective instruction and one reasonable opportunity to reassess failure to master TEKS/Curriculum on </a:t>
            </a:r>
            <a:r>
              <a:rPr lang="en-US" sz="2400" u="sng" dirty="0" smtClean="0"/>
              <a:t>each test grade</a:t>
            </a:r>
            <a:r>
              <a:rPr lang="en-US" sz="2400" dirty="0" smtClean="0"/>
              <a:t>. Teacher will re-teach and allow students an opportunity to retest the objectives not mastered.  The highest possible grade that can be earned and recorded on the reassessment is a 70%.  The teacher will make note in the electric gradebook of the dates and grades of the reassessment.</a:t>
            </a:r>
          </a:p>
          <a:p>
            <a:r>
              <a:rPr lang="en-US" sz="2400" dirty="0" smtClean="0"/>
              <a:t>Students whose rate of learning will not meet successful mastery of grade level material will have interventions monitored through the RTI process.</a:t>
            </a:r>
          </a:p>
          <a:p>
            <a:r>
              <a:rPr lang="en-US" sz="2400" dirty="0" smtClean="0"/>
              <a:t>EXCEPTIONS: The following assessments are not subject to the reassessment guidelines: DRA, TPRI, and Running Records, student projects, and </a:t>
            </a:r>
            <a:r>
              <a:rPr lang="en-US" sz="2400" u="sng" dirty="0" smtClean="0"/>
              <a:t>Elementary  Common Assessments.</a:t>
            </a:r>
          </a:p>
          <a:p>
            <a:pPr marL="0" indent="0">
              <a:buNone/>
            </a:pPr>
            <a:endParaRPr lang="en-US" sz="2400" dirty="0" smtClean="0"/>
          </a:p>
          <a:p>
            <a:endParaRPr lang="en-US" dirty="0"/>
          </a:p>
        </p:txBody>
      </p:sp>
    </p:spTree>
    <p:extLst>
      <p:ext uri="{BB962C8B-B14F-4D97-AF65-F5344CB8AC3E}">
        <p14:creationId xmlns:p14="http://schemas.microsoft.com/office/powerpoint/2010/main" val="74516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Success Assemblies</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lstStyle/>
          <a:p>
            <a:r>
              <a:rPr lang="en-US" dirty="0" smtClean="0">
                <a:latin typeface="Berlin Sans FB Demi" panose="020E0802020502020306" pitchFamily="34" charset="0"/>
              </a:rPr>
              <a:t>At the end of each nine weeks a Success Assembly is held.</a:t>
            </a:r>
          </a:p>
          <a:p>
            <a:endParaRPr lang="en-US" dirty="0" smtClean="0">
              <a:latin typeface="Berlin Sans FB Demi" panose="020E0802020502020306" pitchFamily="34" charset="0"/>
            </a:endParaRPr>
          </a:p>
          <a:p>
            <a:r>
              <a:rPr lang="en-US" dirty="0" smtClean="0">
                <a:latin typeface="Berlin Sans FB Demi" panose="020E0802020502020306" pitchFamily="34" charset="0"/>
              </a:rPr>
              <a:t>Awards are given for Honor Roll, perfect attendance, and for character achievement as well.</a:t>
            </a:r>
          </a:p>
          <a:p>
            <a:endParaRPr lang="en-US" dirty="0" smtClean="0">
              <a:latin typeface="Berlin Sans FB Demi" panose="020E0802020502020306" pitchFamily="34" charset="0"/>
            </a:endParaRPr>
          </a:p>
          <a:p>
            <a:r>
              <a:rPr lang="en-US" dirty="0" smtClean="0">
                <a:latin typeface="Berlin Sans FB Demi" panose="020E0802020502020306" pitchFamily="34" charset="0"/>
              </a:rPr>
              <a:t>Be sure to read the weekly emails from the Second Grade Team to find out dates and times for each assembly towards the end of each nine weeks.</a:t>
            </a:r>
            <a:endParaRPr lang="en-US" dirty="0">
              <a:latin typeface="Berlin Sans FB Demi" panose="020E0802020502020306" pitchFamily="34" charset="0"/>
            </a:endParaRPr>
          </a:p>
        </p:txBody>
      </p:sp>
    </p:spTree>
    <p:extLst>
      <p:ext uri="{BB962C8B-B14F-4D97-AF65-F5344CB8AC3E}">
        <p14:creationId xmlns:p14="http://schemas.microsoft.com/office/powerpoint/2010/main" val="4292174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2</a:t>
            </a:r>
            <a:r>
              <a:rPr lang="en-US" baseline="30000" dirty="0" smtClean="0">
                <a:latin typeface="Berlin Sans FB Demi" panose="020E0802020502020306" pitchFamily="34" charset="0"/>
              </a:rPr>
              <a:t>nd</a:t>
            </a:r>
            <a:r>
              <a:rPr lang="en-US" dirty="0" smtClean="0">
                <a:latin typeface="Berlin Sans FB Demi" panose="020E0802020502020306" pitchFamily="34" charset="0"/>
              </a:rPr>
              <a:t> Grade Homework Policy</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lstStyle/>
          <a:p>
            <a:r>
              <a:rPr lang="en-US" sz="2100" b="1" dirty="0">
                <a:latin typeface="Berlin Sans FB Demi" panose="020E0802020502020306" pitchFamily="34" charset="0"/>
                <a:ea typeface="Tahoma" pitchFamily="34" charset="0"/>
                <a:cs typeface="Tahoma" pitchFamily="34" charset="0"/>
              </a:rPr>
              <a:t>Reading</a:t>
            </a:r>
          </a:p>
          <a:p>
            <a:pPr lvl="1"/>
            <a:r>
              <a:rPr lang="en-US" sz="2100" dirty="0">
                <a:latin typeface="Berlin Sans FB Demi" panose="020E0802020502020306" pitchFamily="34" charset="0"/>
                <a:ea typeface="Tahoma" pitchFamily="34" charset="0"/>
                <a:cs typeface="Tahoma" pitchFamily="34" charset="0"/>
              </a:rPr>
              <a:t>Required reading homework is 20 minutes per night, five nights a week and practice sight words.</a:t>
            </a:r>
          </a:p>
          <a:p>
            <a:pPr lvl="1"/>
            <a:r>
              <a:rPr lang="en-US" sz="2100" dirty="0">
                <a:latin typeface="Berlin Sans FB Demi" panose="020E0802020502020306" pitchFamily="34" charset="0"/>
                <a:ea typeface="Tahoma" pitchFamily="34" charset="0"/>
                <a:cs typeface="Tahoma" pitchFamily="34" charset="0"/>
              </a:rPr>
              <a:t>Reading logs will be in their daily folder and must be filled out nightly.</a:t>
            </a:r>
          </a:p>
          <a:p>
            <a:r>
              <a:rPr lang="en-US" sz="2100" b="1" dirty="0">
                <a:latin typeface="Berlin Sans FB Demi" panose="020E0802020502020306" pitchFamily="34" charset="0"/>
                <a:ea typeface="Tahoma" pitchFamily="34" charset="0"/>
                <a:cs typeface="Tahoma" pitchFamily="34" charset="0"/>
              </a:rPr>
              <a:t>Spelling</a:t>
            </a:r>
          </a:p>
          <a:p>
            <a:pPr lvl="1"/>
            <a:r>
              <a:rPr lang="en-US" sz="2100" dirty="0">
                <a:latin typeface="Berlin Sans FB Demi" panose="020E0802020502020306" pitchFamily="34" charset="0"/>
                <a:ea typeface="Tahoma" pitchFamily="34" charset="0"/>
                <a:cs typeface="Tahoma" pitchFamily="34" charset="0"/>
              </a:rPr>
              <a:t>Nightly spelling homework will be assigned from the spelling workbook or teacher activity. </a:t>
            </a:r>
          </a:p>
          <a:p>
            <a:r>
              <a:rPr lang="en-US" sz="2100" b="1" dirty="0">
                <a:latin typeface="Berlin Sans FB Demi" panose="020E0802020502020306" pitchFamily="34" charset="0"/>
                <a:ea typeface="Tahoma" pitchFamily="34" charset="0"/>
                <a:cs typeface="Tahoma" pitchFamily="34" charset="0"/>
              </a:rPr>
              <a:t>Math</a:t>
            </a:r>
          </a:p>
          <a:p>
            <a:pPr lvl="1"/>
            <a:r>
              <a:rPr lang="en-US" sz="2100" dirty="0">
                <a:latin typeface="Berlin Sans FB Demi" panose="020E0802020502020306" pitchFamily="34" charset="0"/>
                <a:ea typeface="Tahoma" pitchFamily="34" charset="0"/>
                <a:cs typeface="Tahoma" pitchFamily="34" charset="0"/>
              </a:rPr>
              <a:t>Practice fast facts each night</a:t>
            </a:r>
          </a:p>
          <a:p>
            <a:pPr lvl="1"/>
            <a:r>
              <a:rPr lang="en-US" sz="2100" dirty="0">
                <a:latin typeface="Berlin Sans FB Demi" panose="020E0802020502020306" pitchFamily="34" charset="0"/>
                <a:ea typeface="Tahoma" pitchFamily="34" charset="0"/>
                <a:cs typeface="Tahoma" pitchFamily="34" charset="0"/>
              </a:rPr>
              <a:t>5 to 15 problems on the week’s objective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9012" y="4336542"/>
            <a:ext cx="2148078" cy="1884186"/>
          </a:xfrm>
          <a:prstGeom prst="rect">
            <a:avLst/>
          </a:prstGeom>
        </p:spPr>
      </p:pic>
    </p:spTree>
    <p:extLst>
      <p:ext uri="{BB962C8B-B14F-4D97-AF65-F5344CB8AC3E}">
        <p14:creationId xmlns:p14="http://schemas.microsoft.com/office/powerpoint/2010/main" val="2920682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0070"/>
            <a:ext cx="10515600" cy="5616893"/>
          </a:xfrm>
        </p:spPr>
        <p:txBody>
          <a:bodyPr/>
          <a:lstStyle/>
          <a:p>
            <a:pPr marL="0" indent="0" algn="ctr">
              <a:buNone/>
            </a:pPr>
            <a:r>
              <a:rPr lang="en-US" b="1" dirty="0">
                <a:latin typeface="Berlin Sans FB Demi" panose="020E0802020502020306" pitchFamily="34" charset="0"/>
              </a:rPr>
              <a:t>FAMILY ACCESS CENTER </a:t>
            </a:r>
            <a:endParaRPr lang="en-US" b="1" dirty="0" smtClean="0">
              <a:latin typeface="Berlin Sans FB Demi" panose="020E0802020502020306" pitchFamily="34" charset="0"/>
            </a:endParaRPr>
          </a:p>
          <a:p>
            <a:pPr marL="0" indent="0" algn="ctr">
              <a:buNone/>
            </a:pPr>
            <a:endParaRPr lang="en-US" dirty="0">
              <a:latin typeface="Berlin Sans FB Demi" panose="020E0802020502020306" pitchFamily="34" charset="0"/>
            </a:endParaRPr>
          </a:p>
          <a:p>
            <a:r>
              <a:rPr lang="en-US" dirty="0">
                <a:latin typeface="Berlin Sans FB Demi" panose="020E0802020502020306" pitchFamily="34" charset="0"/>
              </a:rPr>
              <a:t>The Family Access Center allows for parents to log into a secure account and see each of their student’s assignments, grades, and averages.</a:t>
            </a:r>
          </a:p>
          <a:p>
            <a:r>
              <a:rPr lang="en-US" dirty="0">
                <a:latin typeface="Berlin Sans FB Demi" panose="020E0802020502020306" pitchFamily="34" charset="0"/>
              </a:rPr>
              <a:t>This Family Access Center also allows for parents to see student’s daily attendance and messages from the classroom teacher. </a:t>
            </a:r>
          </a:p>
          <a:p>
            <a:r>
              <a:rPr lang="en-US" b="1" dirty="0" smtClean="0">
                <a:latin typeface="Berlin Sans FB Demi" panose="020E0802020502020306" pitchFamily="34" charset="0"/>
              </a:rPr>
              <a:t>To </a:t>
            </a:r>
            <a:r>
              <a:rPr lang="en-US" b="1" dirty="0">
                <a:latin typeface="Berlin Sans FB Demi" panose="020E0802020502020306" pitchFamily="34" charset="0"/>
              </a:rPr>
              <a:t>access the Family Access Center, parents will click on the Grades link on the main LCISD webpage.</a:t>
            </a:r>
            <a:r>
              <a:rPr lang="en-US" dirty="0">
                <a:latin typeface="Berlin Sans FB Demi" panose="020E0802020502020306" pitchFamily="34" charset="0"/>
              </a:rPr>
              <a:t> </a:t>
            </a:r>
            <a:endParaRPr lang="en-US" dirty="0">
              <a:latin typeface="Berlin Sans FB Demi" panose="020E0802020502020306" pitchFamily="34" charset="0"/>
              <a:ea typeface="Tahoma" pitchFamily="34" charset="0"/>
              <a:cs typeface="Tahoma"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601" y="244602"/>
            <a:ext cx="1363027" cy="1195578"/>
          </a:xfrm>
          <a:prstGeom prst="rect">
            <a:avLst/>
          </a:prstGeom>
        </p:spPr>
      </p:pic>
    </p:spTree>
    <p:extLst>
      <p:ext uri="{BB962C8B-B14F-4D97-AF65-F5344CB8AC3E}">
        <p14:creationId xmlns:p14="http://schemas.microsoft.com/office/powerpoint/2010/main" val="2341280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a:spcBef>
                <a:spcPts val="0"/>
              </a:spcBef>
              <a:spcAft>
                <a:spcPts val="0"/>
              </a:spcAft>
            </a:pPr>
            <a:r>
              <a:rPr lang="en-US" dirty="0" smtClean="0">
                <a:latin typeface="Berlin Sans FB Demi" panose="020E0802020502020306" pitchFamily="34" charset="0"/>
              </a:rPr>
              <a:t>Lamar CISD is piloting a program  which will allow the beginning of the year’s forms to be submitted through  Family Access.  This year </a:t>
            </a:r>
            <a:r>
              <a:rPr lang="en-US" dirty="0" err="1" smtClean="0">
                <a:latin typeface="Berlin Sans FB Demi" panose="020E0802020502020306" pitchFamily="34" charset="0"/>
              </a:rPr>
              <a:t>Hubenak</a:t>
            </a:r>
            <a:r>
              <a:rPr lang="en-US" dirty="0" smtClean="0">
                <a:latin typeface="Berlin Sans FB Demi" panose="020E0802020502020306" pitchFamily="34" charset="0"/>
              </a:rPr>
              <a:t> is participating in the pilot. </a:t>
            </a:r>
          </a:p>
          <a:p>
            <a:pPr marL="0" marR="0" indent="0">
              <a:spcBef>
                <a:spcPts val="0"/>
              </a:spcBef>
              <a:spcAft>
                <a:spcPts val="0"/>
              </a:spcAft>
              <a:buNone/>
            </a:pPr>
            <a:r>
              <a:rPr lang="en-US" dirty="0" smtClean="0">
                <a:latin typeface="Berlin Sans FB Demi" panose="020E0802020502020306" pitchFamily="34" charset="0"/>
              </a:rPr>
              <a:t> </a:t>
            </a:r>
          </a:p>
          <a:p>
            <a:pPr marL="0" marR="0">
              <a:spcBef>
                <a:spcPts val="0"/>
              </a:spcBef>
              <a:spcAft>
                <a:spcPts val="0"/>
              </a:spcAft>
            </a:pPr>
            <a:r>
              <a:rPr lang="en-US" dirty="0" smtClean="0">
                <a:latin typeface="Berlin Sans FB Demi" panose="020E0802020502020306" pitchFamily="34" charset="0"/>
              </a:rPr>
              <a:t>All forms need to be submitted no later than September 11.</a:t>
            </a:r>
            <a:r>
              <a:rPr lang="en-US" dirty="0">
                <a:latin typeface="Berlin Sans FB Demi" panose="020E0802020502020306" pitchFamily="34" charset="0"/>
              </a:rPr>
              <a:t> </a:t>
            </a:r>
            <a:endParaRPr lang="en-US" dirty="0" smtClean="0">
              <a:latin typeface="Berlin Sans FB Demi" panose="020E0802020502020306" pitchFamily="34" charset="0"/>
            </a:endParaRPr>
          </a:p>
          <a:p>
            <a:pPr marL="0" marR="0">
              <a:spcBef>
                <a:spcPts val="0"/>
              </a:spcBef>
              <a:spcAft>
                <a:spcPts val="0"/>
              </a:spcAft>
            </a:pPr>
            <a:endParaRPr lang="en-US" dirty="0">
              <a:latin typeface="Berlin Sans FB Demi" panose="020E0802020502020306" pitchFamily="34" charset="0"/>
            </a:endParaRPr>
          </a:p>
          <a:p>
            <a:pPr marL="0" marR="0">
              <a:spcBef>
                <a:spcPts val="0"/>
              </a:spcBef>
              <a:spcAft>
                <a:spcPts val="0"/>
              </a:spcAft>
            </a:pPr>
            <a:r>
              <a:rPr lang="en-US" dirty="0">
                <a:latin typeface="Berlin Sans FB Demi" panose="020E0802020502020306" pitchFamily="34" charset="0"/>
              </a:rPr>
              <a:t>There is a video on the Family Access page of the district web site that walks parents through how to make </a:t>
            </a:r>
            <a:r>
              <a:rPr lang="en-US" dirty="0" smtClean="0">
                <a:latin typeface="Berlin Sans FB Demi" panose="020E0802020502020306" pitchFamily="34" charset="0"/>
              </a:rPr>
              <a:t>changes.</a:t>
            </a:r>
            <a:r>
              <a:rPr lang="en-US" dirty="0">
                <a:latin typeface="Berlin Sans FB Demi" panose="020E0802020502020306" pitchFamily="34" charset="0"/>
              </a:rPr>
              <a:t>  This is the </a:t>
            </a:r>
            <a:r>
              <a:rPr lang="en-US" dirty="0" smtClean="0">
                <a:latin typeface="Berlin Sans FB Demi" panose="020E0802020502020306" pitchFamily="34" charset="0"/>
              </a:rPr>
              <a:t>direct link</a:t>
            </a:r>
            <a:r>
              <a:rPr lang="en-US" dirty="0">
                <a:latin typeface="Berlin Sans FB Demi" panose="020E0802020502020306" pitchFamily="34" charset="0"/>
              </a:rPr>
              <a:t>:</a:t>
            </a:r>
            <a:r>
              <a:rPr lang="en-US" dirty="0">
                <a:solidFill>
                  <a:schemeClr val="bg1"/>
                </a:solidFill>
                <a:latin typeface="Berlin Sans FB Demi" panose="020E0802020502020306" pitchFamily="34" charset="0"/>
              </a:rPr>
              <a:t>  </a:t>
            </a:r>
            <a:r>
              <a:rPr lang="en-US" dirty="0">
                <a:solidFill>
                  <a:schemeClr val="bg1"/>
                </a:solidFill>
                <a:latin typeface="Berlin Sans FB Demi" panose="020E0802020502020306" pitchFamily="34" charset="0"/>
                <a:hlinkClick r:id="rId2"/>
              </a:rPr>
              <a:t>https://www.youtube.com/watch?v=l53jXRi4ro8</a:t>
            </a:r>
            <a:endParaRPr lang="en-US" dirty="0">
              <a:solidFill>
                <a:schemeClr val="bg1"/>
              </a:solidFill>
              <a:latin typeface="Berlin Sans FB Demi" panose="020E0802020502020306" pitchFamily="34" charset="0"/>
            </a:endParaRPr>
          </a:p>
          <a:p>
            <a:endParaRPr lang="en-US" dirty="0"/>
          </a:p>
        </p:txBody>
      </p:sp>
      <p:sp>
        <p:nvSpPr>
          <p:cNvPr id="2" name="TextBox 1"/>
          <p:cNvSpPr txBox="1"/>
          <p:nvPr/>
        </p:nvSpPr>
        <p:spPr>
          <a:xfrm>
            <a:off x="1943100" y="434340"/>
            <a:ext cx="7863840" cy="769441"/>
          </a:xfrm>
          <a:prstGeom prst="rect">
            <a:avLst/>
          </a:prstGeom>
          <a:noFill/>
        </p:spPr>
        <p:txBody>
          <a:bodyPr wrap="square" rtlCol="0">
            <a:spAutoFit/>
          </a:bodyPr>
          <a:lstStyle/>
          <a:p>
            <a:pPr algn="ctr"/>
            <a:r>
              <a:rPr lang="en-US" sz="4400" dirty="0" smtClean="0">
                <a:latin typeface="Berlin Sans FB Demi" panose="020E0802020502020306" pitchFamily="34" charset="0"/>
              </a:rPr>
              <a:t>Beginning of the Year Forms</a:t>
            </a:r>
            <a:endParaRPr lang="en-US" sz="4400" dirty="0">
              <a:latin typeface="Berlin Sans FB Demi" panose="020E08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564" y="434340"/>
            <a:ext cx="1240536" cy="1088136"/>
          </a:xfrm>
          <a:prstGeom prst="rect">
            <a:avLst/>
          </a:prstGeom>
        </p:spPr>
      </p:pic>
    </p:spTree>
    <p:extLst>
      <p:ext uri="{BB962C8B-B14F-4D97-AF65-F5344CB8AC3E}">
        <p14:creationId xmlns:p14="http://schemas.microsoft.com/office/powerpoint/2010/main" val="2756339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Berlin Sans FB Demi" panose="020E0802020502020306" pitchFamily="34" charset="0"/>
                <a:ea typeface="Tahoma" pitchFamily="34" charset="0"/>
                <a:cs typeface="Tahoma" pitchFamily="34" charset="0"/>
              </a:rPr>
              <a:t>Social </a:t>
            </a:r>
            <a:r>
              <a:rPr lang="en-US" sz="5400" dirty="0">
                <a:latin typeface="Berlin Sans FB Demi" panose="020E0802020502020306" pitchFamily="34" charset="0"/>
                <a:ea typeface="Tahoma" pitchFamily="34" charset="0"/>
                <a:cs typeface="Tahoma" pitchFamily="34" charset="0"/>
              </a:rPr>
              <a:t>Contract</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lstStyle/>
          <a:p>
            <a:r>
              <a:rPr lang="en-US" sz="2200" dirty="0">
                <a:latin typeface="Berlin Sans FB Demi" panose="020E0802020502020306" pitchFamily="34" charset="0"/>
                <a:ea typeface="Tahoma" pitchFamily="34" charset="0"/>
                <a:cs typeface="Tahoma" pitchFamily="34" charset="0"/>
              </a:rPr>
              <a:t>Students will help the teacher create a social contract for the way they would like to be treated by others and the teacher in the classroom. </a:t>
            </a:r>
          </a:p>
          <a:p>
            <a:endParaRPr lang="en-US" sz="2200" dirty="0">
              <a:latin typeface="Berlin Sans FB Demi" panose="020E0802020502020306" pitchFamily="34" charset="0"/>
              <a:ea typeface="Tahoma" pitchFamily="34" charset="0"/>
              <a:cs typeface="Tahoma" pitchFamily="34" charset="0"/>
            </a:endParaRPr>
          </a:p>
          <a:p>
            <a:r>
              <a:rPr lang="en-US" sz="2200" dirty="0">
                <a:latin typeface="Berlin Sans FB Demi" panose="020E0802020502020306" pitchFamily="34" charset="0"/>
                <a:ea typeface="Tahoma" pitchFamily="34" charset="0"/>
                <a:cs typeface="Tahoma" pitchFamily="34" charset="0"/>
              </a:rPr>
              <a:t>Students help the teacher manage </a:t>
            </a:r>
            <a:r>
              <a:rPr lang="en-US" sz="2200">
                <a:latin typeface="Berlin Sans FB Demi" panose="020E0802020502020306" pitchFamily="34" charset="0"/>
                <a:ea typeface="Tahoma" pitchFamily="34" charset="0"/>
                <a:cs typeface="Tahoma" pitchFamily="34" charset="0"/>
              </a:rPr>
              <a:t>the </a:t>
            </a:r>
            <a:r>
              <a:rPr lang="en-US" sz="2200" smtClean="0">
                <a:latin typeface="Berlin Sans FB Demi" panose="020E0802020502020306" pitchFamily="34" charset="0"/>
                <a:ea typeface="Tahoma" pitchFamily="34" charset="0"/>
                <a:cs typeface="Tahoma" pitchFamily="34" charset="0"/>
              </a:rPr>
              <a:t>contract</a:t>
            </a:r>
            <a:r>
              <a:rPr lang="en-US" sz="2200" dirty="0">
                <a:latin typeface="Berlin Sans FB Demi" panose="020E0802020502020306" pitchFamily="34" charset="0"/>
                <a:ea typeface="Tahoma" pitchFamily="34" charset="0"/>
                <a:cs typeface="Tahoma" pitchFamily="34" charset="0"/>
              </a:rPr>
              <a:t>. </a:t>
            </a:r>
          </a:p>
          <a:p>
            <a:endParaRPr lang="en-US" sz="2200" dirty="0">
              <a:latin typeface="Berlin Sans FB Demi" panose="020E0802020502020306" pitchFamily="34" charset="0"/>
              <a:ea typeface="Tahoma" pitchFamily="34" charset="0"/>
              <a:cs typeface="Tahoma" pitchFamily="34" charset="0"/>
            </a:endParaRPr>
          </a:p>
          <a:p>
            <a:r>
              <a:rPr lang="en-US" sz="2200" dirty="0">
                <a:latin typeface="Berlin Sans FB Demi" panose="020E0802020502020306" pitchFamily="34" charset="0"/>
                <a:ea typeface="Tahoma" pitchFamily="34" charset="0"/>
                <a:cs typeface="Tahoma" pitchFamily="34" charset="0"/>
              </a:rPr>
              <a:t>Some things that might be on the contract are: </a:t>
            </a:r>
          </a:p>
          <a:p>
            <a:pPr lvl="1"/>
            <a:r>
              <a:rPr lang="en-US" sz="1800" dirty="0">
                <a:latin typeface="Berlin Sans FB Demi" panose="020E0802020502020306" pitchFamily="34" charset="0"/>
                <a:ea typeface="Tahoma" pitchFamily="34" charset="0"/>
                <a:cs typeface="Tahoma" pitchFamily="34" charset="0"/>
              </a:rPr>
              <a:t>Listen and follow directions when given.</a:t>
            </a:r>
            <a:endParaRPr lang="en-US" sz="2200" dirty="0">
              <a:latin typeface="Berlin Sans FB Demi" panose="020E0802020502020306" pitchFamily="34" charset="0"/>
              <a:ea typeface="Tahoma" pitchFamily="34" charset="0"/>
              <a:cs typeface="Tahoma" pitchFamily="34" charset="0"/>
            </a:endParaRPr>
          </a:p>
          <a:p>
            <a:pPr lvl="1"/>
            <a:r>
              <a:rPr lang="en-US" sz="1800" dirty="0">
                <a:latin typeface="Berlin Sans FB Demi" panose="020E0802020502020306" pitchFamily="34" charset="0"/>
                <a:ea typeface="Tahoma" pitchFamily="34" charset="0"/>
                <a:cs typeface="Tahoma" pitchFamily="34" charset="0"/>
              </a:rPr>
              <a:t>Be prepared for class with all materials.</a:t>
            </a:r>
            <a:endParaRPr lang="en-US" sz="2200" dirty="0">
              <a:latin typeface="Berlin Sans FB Demi" panose="020E0802020502020306" pitchFamily="34" charset="0"/>
              <a:ea typeface="Tahoma" pitchFamily="34" charset="0"/>
              <a:cs typeface="Tahoma" pitchFamily="34" charset="0"/>
            </a:endParaRPr>
          </a:p>
          <a:p>
            <a:pPr lvl="1"/>
            <a:r>
              <a:rPr lang="en-US" sz="1800" dirty="0">
                <a:latin typeface="Berlin Sans FB Demi" panose="020E0802020502020306" pitchFamily="34" charset="0"/>
                <a:ea typeface="Tahoma" pitchFamily="34" charset="0"/>
                <a:cs typeface="Tahoma" pitchFamily="34" charset="0"/>
              </a:rPr>
              <a:t>Keep hands, feet, and other objects to yourself.</a:t>
            </a:r>
          </a:p>
          <a:p>
            <a:pPr lvl="1"/>
            <a:r>
              <a:rPr lang="en-US" sz="1800" dirty="0">
                <a:latin typeface="Berlin Sans FB Demi" panose="020E0802020502020306" pitchFamily="34" charset="0"/>
                <a:ea typeface="Tahoma" pitchFamily="34" charset="0"/>
                <a:cs typeface="Tahoma" pitchFamily="34" charset="0"/>
              </a:rPr>
              <a:t>Raise your hand and be recognized before talking.</a:t>
            </a:r>
          </a:p>
          <a:p>
            <a:pPr lvl="1"/>
            <a:r>
              <a:rPr lang="en-US" sz="1800" dirty="0">
                <a:latin typeface="Berlin Sans FB Demi" panose="020E0802020502020306" pitchFamily="34" charset="0"/>
                <a:ea typeface="Tahoma" pitchFamily="34" charset="0"/>
                <a:cs typeface="Tahoma" pitchFamily="34" charset="0"/>
              </a:rPr>
              <a:t>Say and do only nice things to others.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8867" y="3674641"/>
            <a:ext cx="2527509" cy="2217004"/>
          </a:xfrm>
          <a:prstGeom prst="rect">
            <a:avLst/>
          </a:prstGeom>
        </p:spPr>
      </p:pic>
    </p:spTree>
    <p:extLst>
      <p:ext uri="{BB962C8B-B14F-4D97-AF65-F5344CB8AC3E}">
        <p14:creationId xmlns:p14="http://schemas.microsoft.com/office/powerpoint/2010/main" val="899333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Dress Code</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normAutofit fontScale="62500" lnSpcReduction="20000"/>
          </a:bodyPr>
          <a:lstStyle/>
          <a:p>
            <a:r>
              <a:rPr lang="en-US" dirty="0" smtClean="0">
                <a:latin typeface="Berlin Sans FB Demi" panose="020E0802020502020306" pitchFamily="34" charset="0"/>
                <a:ea typeface="Tahoma" pitchFamily="34" charset="0"/>
                <a:cs typeface="Tahoma" pitchFamily="34" charset="0"/>
              </a:rPr>
              <a:t>Shirts: red</a:t>
            </a:r>
            <a:r>
              <a:rPr lang="en-US" dirty="0">
                <a:latin typeface="Berlin Sans FB Demi" panose="020E0802020502020306" pitchFamily="34" charset="0"/>
                <a:ea typeface="Tahoma" pitchFamily="34" charset="0"/>
                <a:cs typeface="Tahoma" pitchFamily="34" charset="0"/>
              </a:rPr>
              <a:t>, navy,  light blue, white, or black collared shirts may be </a:t>
            </a:r>
            <a:r>
              <a:rPr lang="en-US" dirty="0" smtClean="0">
                <a:latin typeface="Berlin Sans FB Demi" panose="020E0802020502020306" pitchFamily="34" charset="0"/>
                <a:ea typeface="Tahoma" pitchFamily="34" charset="0"/>
                <a:cs typeface="Tahoma" pitchFamily="34" charset="0"/>
              </a:rPr>
              <a:t>worn, </a:t>
            </a:r>
            <a:r>
              <a:rPr lang="en-US" dirty="0">
                <a:latin typeface="Berlin Sans FB Demi" panose="020E0802020502020306" pitchFamily="34" charset="0"/>
                <a:ea typeface="Tahoma" pitchFamily="34" charset="0"/>
                <a:cs typeface="Tahoma" pitchFamily="34" charset="0"/>
              </a:rPr>
              <a:t>as well as </a:t>
            </a:r>
            <a:r>
              <a:rPr lang="en-US" dirty="0" err="1">
                <a:latin typeface="Berlin Sans FB Demi" panose="020E0802020502020306" pitchFamily="34" charset="0"/>
                <a:ea typeface="Tahoma" pitchFamily="34" charset="0"/>
                <a:cs typeface="Tahoma" pitchFamily="34" charset="0"/>
              </a:rPr>
              <a:t>Hubenak</a:t>
            </a:r>
            <a:r>
              <a:rPr lang="en-US" dirty="0">
                <a:latin typeface="Berlin Sans FB Demi" panose="020E0802020502020306" pitchFamily="34" charset="0"/>
                <a:ea typeface="Tahoma" pitchFamily="34" charset="0"/>
                <a:cs typeface="Tahoma" pitchFamily="34" charset="0"/>
              </a:rPr>
              <a:t> t-shirts.</a:t>
            </a:r>
          </a:p>
          <a:p>
            <a:pPr marL="0" indent="0">
              <a:buNone/>
            </a:pPr>
            <a:endParaRPr lang="en-US" dirty="0">
              <a:latin typeface="Berlin Sans FB Demi" panose="020E0802020502020306" pitchFamily="34" charset="0"/>
              <a:ea typeface="Tahoma" pitchFamily="34" charset="0"/>
              <a:cs typeface="Tahoma" pitchFamily="34" charset="0"/>
            </a:endParaRPr>
          </a:p>
          <a:p>
            <a:r>
              <a:rPr lang="en-US" dirty="0">
                <a:latin typeface="Berlin Sans FB Demi" panose="020E0802020502020306" pitchFamily="34" charset="0"/>
                <a:ea typeface="Tahoma" pitchFamily="34" charset="0"/>
                <a:cs typeface="Tahoma" pitchFamily="34" charset="0"/>
              </a:rPr>
              <a:t>Students’ pants or skirts need to be blue or black denim, navy, or khaki.  Jeggings are not allowed unless worn under a skirt. </a:t>
            </a:r>
            <a:r>
              <a:rPr lang="en-US" dirty="0" smtClean="0">
                <a:latin typeface="Berlin Sans FB Demi" panose="020E0802020502020306" pitchFamily="34" charset="0"/>
                <a:ea typeface="Tahoma" pitchFamily="34" charset="0"/>
                <a:cs typeface="Tahoma" pitchFamily="34" charset="0"/>
              </a:rPr>
              <a:t>  </a:t>
            </a:r>
            <a:r>
              <a:rPr lang="en-US" dirty="0">
                <a:latin typeface="Berlin Sans FB Demi" panose="020E0802020502020306" pitchFamily="34" charset="0"/>
                <a:ea typeface="Tahoma" pitchFamily="34" charset="0"/>
                <a:cs typeface="Tahoma" pitchFamily="34" charset="0"/>
              </a:rPr>
              <a:t>Athletic or sweat pant material is </a:t>
            </a:r>
            <a:r>
              <a:rPr lang="en-US" b="1" dirty="0">
                <a:latin typeface="Berlin Sans FB Demi" panose="020E0802020502020306" pitchFamily="34" charset="0"/>
                <a:ea typeface="Tahoma" pitchFamily="34" charset="0"/>
                <a:cs typeface="Tahoma" pitchFamily="34" charset="0"/>
              </a:rPr>
              <a:t>not</a:t>
            </a:r>
            <a:r>
              <a:rPr lang="en-US" dirty="0">
                <a:latin typeface="Berlin Sans FB Demi" panose="020E0802020502020306" pitchFamily="34" charset="0"/>
                <a:ea typeface="Tahoma" pitchFamily="34" charset="0"/>
                <a:cs typeface="Tahoma" pitchFamily="34" charset="0"/>
              </a:rPr>
              <a:t> an approved item.</a:t>
            </a:r>
          </a:p>
          <a:p>
            <a:pPr marL="0" indent="0">
              <a:buNone/>
            </a:pPr>
            <a:endParaRPr lang="en-US" dirty="0">
              <a:latin typeface="Berlin Sans FB Demi" panose="020E0802020502020306" pitchFamily="34" charset="0"/>
              <a:ea typeface="Tahoma" pitchFamily="34" charset="0"/>
              <a:cs typeface="Tahoma" pitchFamily="34" charset="0"/>
            </a:endParaRPr>
          </a:p>
          <a:p>
            <a:r>
              <a:rPr lang="en-US" dirty="0" smtClean="0">
                <a:latin typeface="Berlin Sans FB Demi" panose="020E0802020502020306" pitchFamily="34" charset="0"/>
                <a:ea typeface="Tahoma" pitchFamily="34" charset="0"/>
                <a:cs typeface="Tahoma" pitchFamily="34" charset="0"/>
              </a:rPr>
              <a:t>Jackets and sweatshirt </a:t>
            </a:r>
            <a:r>
              <a:rPr lang="en-US" dirty="0">
                <a:latin typeface="Berlin Sans FB Demi" panose="020E0802020502020306" pitchFamily="34" charset="0"/>
                <a:ea typeface="Tahoma" pitchFamily="34" charset="0"/>
                <a:cs typeface="Tahoma" pitchFamily="34" charset="0"/>
              </a:rPr>
              <a:t>need to be in dress code colors and need to be </a:t>
            </a:r>
            <a:r>
              <a:rPr lang="en-US" b="1" dirty="0">
                <a:latin typeface="Berlin Sans FB Demi" panose="020E0802020502020306" pitchFamily="34" charset="0"/>
                <a:ea typeface="Tahoma" pitchFamily="34" charset="0"/>
                <a:cs typeface="Tahoma" pitchFamily="34" charset="0"/>
              </a:rPr>
              <a:t>solid colors with no decorations</a:t>
            </a:r>
            <a:r>
              <a:rPr lang="en-US" b="1" dirty="0" smtClean="0">
                <a:latin typeface="Berlin Sans FB Demi" panose="020E0802020502020306" pitchFamily="34" charset="0"/>
                <a:ea typeface="Tahoma" pitchFamily="34" charset="0"/>
                <a:cs typeface="Tahoma" pitchFamily="34" charset="0"/>
              </a:rPr>
              <a:t>.</a:t>
            </a:r>
          </a:p>
          <a:p>
            <a:r>
              <a:rPr lang="en-US" b="1" dirty="0" smtClean="0">
                <a:latin typeface="Berlin Sans FB Demi" panose="020E0802020502020306" pitchFamily="34" charset="0"/>
                <a:ea typeface="Tahoma" pitchFamily="34" charset="0"/>
                <a:cs typeface="Tahoma" pitchFamily="34" charset="0"/>
              </a:rPr>
              <a:t>Any logos need to be a quarter size or smaller </a:t>
            </a:r>
            <a:r>
              <a:rPr lang="en-US" b="1" smtClean="0">
                <a:latin typeface="Berlin Sans FB Demi" panose="020E0802020502020306" pitchFamily="34" charset="0"/>
                <a:ea typeface="Tahoma" pitchFamily="34" charset="0"/>
                <a:cs typeface="Tahoma" pitchFamily="34" charset="0"/>
              </a:rPr>
              <a:t>on clothing.</a:t>
            </a:r>
            <a:endParaRPr lang="en-US" b="1" dirty="0">
              <a:latin typeface="Berlin Sans FB Demi" panose="020E0802020502020306" pitchFamily="34" charset="0"/>
              <a:ea typeface="Tahoma" pitchFamily="34" charset="0"/>
              <a:cs typeface="Tahoma" pitchFamily="34" charset="0"/>
            </a:endParaRPr>
          </a:p>
          <a:p>
            <a:pPr marL="0" indent="0">
              <a:buNone/>
            </a:pPr>
            <a:endParaRPr lang="en-US" dirty="0">
              <a:latin typeface="Berlin Sans FB Demi" panose="020E0802020502020306" pitchFamily="34" charset="0"/>
              <a:ea typeface="Tahoma" pitchFamily="34" charset="0"/>
              <a:cs typeface="Tahoma" pitchFamily="34" charset="0"/>
            </a:endParaRPr>
          </a:p>
          <a:p>
            <a:r>
              <a:rPr lang="en-US" dirty="0">
                <a:latin typeface="Berlin Sans FB Demi" panose="020E0802020502020306" pitchFamily="34" charset="0"/>
                <a:ea typeface="Tahoma" pitchFamily="34" charset="0"/>
                <a:cs typeface="Tahoma" pitchFamily="34" charset="0"/>
              </a:rPr>
              <a:t>Shorts or skirts must be finger tip length or longer.</a:t>
            </a:r>
          </a:p>
          <a:p>
            <a:pPr marL="0" indent="0">
              <a:buNone/>
            </a:pPr>
            <a:endParaRPr lang="en-US" dirty="0">
              <a:latin typeface="Berlin Sans FB Demi" panose="020E0802020502020306" pitchFamily="34" charset="0"/>
              <a:ea typeface="Tahoma" pitchFamily="34" charset="0"/>
              <a:cs typeface="Tahoma" pitchFamily="34" charset="0"/>
            </a:endParaRPr>
          </a:p>
          <a:p>
            <a:r>
              <a:rPr lang="en-US" dirty="0">
                <a:latin typeface="Berlin Sans FB Demi" panose="020E0802020502020306" pitchFamily="34" charset="0"/>
                <a:ea typeface="Tahoma" pitchFamily="34" charset="0"/>
                <a:cs typeface="Tahoma" pitchFamily="34" charset="0"/>
              </a:rPr>
              <a:t>Shoes must be safe for recess and PE, and must have backs.  (Flip –flops, backless shoes, etc. are not allowed.)</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72" y="365124"/>
            <a:ext cx="1485138" cy="1302689"/>
          </a:xfrm>
          <a:prstGeom prst="rect">
            <a:avLst/>
          </a:prstGeom>
        </p:spPr>
      </p:pic>
    </p:spTree>
    <p:extLst>
      <p:ext uri="{BB962C8B-B14F-4D97-AF65-F5344CB8AC3E}">
        <p14:creationId xmlns:p14="http://schemas.microsoft.com/office/powerpoint/2010/main" val="845533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Celebrations</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normAutofit fontScale="92500" lnSpcReduction="10000"/>
          </a:bodyPr>
          <a:lstStyle/>
          <a:p>
            <a:r>
              <a:rPr lang="en-US" dirty="0">
                <a:latin typeface="Berlin Sans FB Demi" panose="020E0802020502020306" pitchFamily="34" charset="0"/>
              </a:rPr>
              <a:t>We will have 2 parties this school year: Winter </a:t>
            </a:r>
            <a:r>
              <a:rPr lang="en-US" dirty="0" smtClean="0">
                <a:latin typeface="Berlin Sans FB Demi" panose="020E0802020502020306" pitchFamily="34" charset="0"/>
              </a:rPr>
              <a:t>Party </a:t>
            </a:r>
            <a:r>
              <a:rPr lang="en-US" dirty="0">
                <a:latin typeface="Berlin Sans FB Demi" panose="020E0802020502020306" pitchFamily="34" charset="0"/>
              </a:rPr>
              <a:t>and End of the Year. </a:t>
            </a:r>
          </a:p>
          <a:p>
            <a:endParaRPr lang="en-US" dirty="0">
              <a:latin typeface="Berlin Sans FB Demi" panose="020E0802020502020306" pitchFamily="34" charset="0"/>
            </a:endParaRPr>
          </a:p>
          <a:p>
            <a:r>
              <a:rPr lang="en-US" dirty="0">
                <a:latin typeface="Berlin Sans FB Demi" panose="020E0802020502020306" pitchFamily="34" charset="0"/>
              </a:rPr>
              <a:t>Birthday treats are allowed.  </a:t>
            </a:r>
            <a:r>
              <a:rPr lang="en-US" b="1" dirty="0">
                <a:latin typeface="Berlin Sans FB Demi" panose="020E0802020502020306" pitchFamily="34" charset="0"/>
              </a:rPr>
              <a:t>They</a:t>
            </a:r>
            <a:r>
              <a:rPr lang="en-US" b="1" u="sng" dirty="0">
                <a:latin typeface="Berlin Sans FB Demi" panose="020E0802020502020306" pitchFamily="34" charset="0"/>
              </a:rPr>
              <a:t> </a:t>
            </a:r>
            <a:r>
              <a:rPr lang="en-US" b="1" i="1" u="sng" dirty="0">
                <a:latin typeface="Berlin Sans FB Demi" panose="020E0802020502020306" pitchFamily="34" charset="0"/>
              </a:rPr>
              <a:t>must</a:t>
            </a:r>
            <a:r>
              <a:rPr lang="en-US" b="1" u="sng" dirty="0">
                <a:latin typeface="Berlin Sans FB Demi" panose="020E0802020502020306" pitchFamily="34" charset="0"/>
              </a:rPr>
              <a:t> </a:t>
            </a:r>
            <a:r>
              <a:rPr lang="en-US" b="1" u="sng" dirty="0" smtClean="0">
                <a:latin typeface="Berlin Sans FB Demi" panose="020E0802020502020306" pitchFamily="34" charset="0"/>
              </a:rPr>
              <a:t> </a:t>
            </a:r>
            <a:r>
              <a:rPr lang="en-US" b="1" dirty="0" smtClean="0">
                <a:latin typeface="Berlin Sans FB Demi" panose="020E0802020502020306" pitchFamily="34" charset="0"/>
              </a:rPr>
              <a:t>be </a:t>
            </a:r>
            <a:r>
              <a:rPr lang="en-US" b="1" dirty="0">
                <a:latin typeface="Berlin Sans FB Demi" panose="020E0802020502020306" pitchFamily="34" charset="0"/>
              </a:rPr>
              <a:t>store </a:t>
            </a:r>
            <a:r>
              <a:rPr lang="en-US" b="1" dirty="0" smtClean="0">
                <a:latin typeface="Berlin Sans FB Demi" panose="020E0802020502020306" pitchFamily="34" charset="0"/>
              </a:rPr>
              <a:t>bought.</a:t>
            </a:r>
            <a:endParaRPr lang="en-US" dirty="0">
              <a:latin typeface="Berlin Sans FB Demi" panose="020E0802020502020306" pitchFamily="34" charset="0"/>
            </a:endParaRPr>
          </a:p>
          <a:p>
            <a:r>
              <a:rPr lang="en-US" dirty="0">
                <a:latin typeface="Berlin Sans FB Demi" panose="020E0802020502020306" pitchFamily="34" charset="0"/>
              </a:rPr>
              <a:t>This can not take away from instructional time. We will set aside the last 5 minutes of the day for treats.</a:t>
            </a:r>
          </a:p>
          <a:p>
            <a:r>
              <a:rPr lang="en-US" dirty="0">
                <a:latin typeface="Berlin Sans FB Demi" panose="020E0802020502020306" pitchFamily="34" charset="0"/>
              </a:rPr>
              <a:t>Invitations may not be handed out at school, </a:t>
            </a:r>
            <a:r>
              <a:rPr lang="en-US" b="1" dirty="0">
                <a:latin typeface="Berlin Sans FB Demi" panose="020E0802020502020306" pitchFamily="34" charset="0"/>
              </a:rPr>
              <a:t>however there is a form that came in your child’s Husky folder which will give permission for your home address to be given out so that invitations can be mailed. </a:t>
            </a:r>
            <a:r>
              <a:rPr lang="en-US" b="1" i="1" dirty="0">
                <a:latin typeface="Berlin Sans FB Demi" panose="020E0802020502020306" pitchFamily="34" charset="0"/>
              </a:rPr>
              <a:t> </a:t>
            </a:r>
          </a:p>
          <a:p>
            <a:r>
              <a:rPr lang="en-US" b="1" i="1" dirty="0">
                <a:latin typeface="Berlin Sans FB Demi" panose="020E0802020502020306" pitchFamily="34" charset="0"/>
              </a:rPr>
              <a:t>You can indicate that you do NOT want your child on the birthday list.  </a:t>
            </a:r>
            <a:endParaRPr lang="en-US" b="1" dirty="0">
              <a:latin typeface="Berlin Sans FB Demi" panose="020E0802020502020306"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631" y="230188"/>
            <a:ext cx="1665051" cy="1460500"/>
          </a:xfrm>
          <a:prstGeom prst="rect">
            <a:avLst/>
          </a:prstGeom>
        </p:spPr>
      </p:pic>
    </p:spTree>
    <p:extLst>
      <p:ext uri="{BB962C8B-B14F-4D97-AF65-F5344CB8AC3E}">
        <p14:creationId xmlns:p14="http://schemas.microsoft.com/office/powerpoint/2010/main" val="3893768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Morning Procedures</a:t>
            </a:r>
            <a:endParaRPr lang="en-US" dirty="0">
              <a:latin typeface="Berlin Sans FB Demi" panose="020E0802020502020306" pitchFamily="34" charset="0"/>
            </a:endParaRPr>
          </a:p>
        </p:txBody>
      </p:sp>
      <p:sp>
        <p:nvSpPr>
          <p:cNvPr id="3" name="Content Placeholder 2"/>
          <p:cNvSpPr>
            <a:spLocks noGrp="1"/>
          </p:cNvSpPr>
          <p:nvPr>
            <p:ph idx="1"/>
          </p:nvPr>
        </p:nvSpPr>
        <p:spPr>
          <a:xfrm>
            <a:off x="838200" y="1497330"/>
            <a:ext cx="10515600" cy="4983480"/>
          </a:xfrm>
        </p:spPr>
        <p:txBody>
          <a:bodyPr>
            <a:normAutofit/>
          </a:bodyPr>
          <a:lstStyle/>
          <a:p>
            <a:pPr marL="0" indent="0">
              <a:lnSpc>
                <a:spcPct val="120000"/>
              </a:lnSpc>
              <a:buNone/>
            </a:pPr>
            <a:endParaRPr lang="en-US" sz="2500" dirty="0">
              <a:latin typeface="Tahoma" pitchFamily="34" charset="0"/>
              <a:ea typeface="Tahoma" pitchFamily="34" charset="0"/>
              <a:cs typeface="Tahoma" pitchFamily="34" charset="0"/>
            </a:endParaRPr>
          </a:p>
          <a:p>
            <a:pPr>
              <a:lnSpc>
                <a:spcPct val="120000"/>
              </a:lnSpc>
            </a:pPr>
            <a:r>
              <a:rPr lang="en-US" sz="2500" dirty="0">
                <a:latin typeface="Berlin Sans FB Demi" panose="020E0802020502020306" pitchFamily="34" charset="0"/>
                <a:ea typeface="Tahoma" pitchFamily="34" charset="0"/>
                <a:cs typeface="Tahoma" pitchFamily="34" charset="0"/>
              </a:rPr>
              <a:t>Students may begin to arrive at 7:00 am. Student supervision is not provided prior to 7:00 a.m. Please do not bring your child to their classroom in the morning or drop them off in back of the building.</a:t>
            </a:r>
          </a:p>
          <a:p>
            <a:pPr>
              <a:lnSpc>
                <a:spcPct val="120000"/>
              </a:lnSpc>
            </a:pPr>
            <a:endParaRPr lang="en-US" sz="2500" dirty="0">
              <a:latin typeface="Berlin Sans FB Demi" panose="020E0802020502020306" pitchFamily="34" charset="0"/>
              <a:ea typeface="Tahoma" pitchFamily="34" charset="0"/>
              <a:cs typeface="Tahoma" pitchFamily="34" charset="0"/>
            </a:endParaRPr>
          </a:p>
          <a:p>
            <a:pPr>
              <a:lnSpc>
                <a:spcPct val="120000"/>
              </a:lnSpc>
            </a:pPr>
            <a:r>
              <a:rPr lang="en-US" sz="2500" dirty="0">
                <a:latin typeface="Berlin Sans FB Demi" panose="020E0802020502020306" pitchFamily="34" charset="0"/>
                <a:ea typeface="Tahoma" pitchFamily="34" charset="0"/>
                <a:cs typeface="Tahoma" pitchFamily="34" charset="0"/>
              </a:rPr>
              <a:t>Students are to go to the Gym </a:t>
            </a:r>
            <a:r>
              <a:rPr lang="en-US" sz="2500" u="sng" dirty="0">
                <a:latin typeface="Berlin Sans FB Demi" panose="020E0802020502020306" pitchFamily="34" charset="0"/>
                <a:ea typeface="Tahoma" pitchFamily="34" charset="0"/>
                <a:cs typeface="Tahoma" pitchFamily="34" charset="0"/>
              </a:rPr>
              <a:t>prior</a:t>
            </a:r>
            <a:r>
              <a:rPr lang="en-US" sz="2500" dirty="0">
                <a:latin typeface="Berlin Sans FB Demi" panose="020E0802020502020306" pitchFamily="34" charset="0"/>
                <a:ea typeface="Tahoma" pitchFamily="34" charset="0"/>
                <a:cs typeface="Tahoma" pitchFamily="34" charset="0"/>
              </a:rPr>
              <a:t> to 7:30 a.m. and will work on a math sheet. </a:t>
            </a:r>
            <a:endParaRPr lang="en-US" sz="2500" dirty="0" smtClean="0">
              <a:latin typeface="Berlin Sans FB Demi" panose="020E0802020502020306" pitchFamily="34" charset="0"/>
              <a:ea typeface="Tahoma" pitchFamily="34" charset="0"/>
              <a:cs typeface="Tahoma" pitchFamily="34" charset="0"/>
            </a:endParaRPr>
          </a:p>
          <a:p>
            <a:pPr>
              <a:lnSpc>
                <a:spcPct val="120000"/>
              </a:lnSpc>
            </a:pPr>
            <a:r>
              <a:rPr lang="en-US" sz="2500" dirty="0" smtClean="0">
                <a:latin typeface="Berlin Sans FB Demi" panose="020E0802020502020306" pitchFamily="34" charset="0"/>
                <a:ea typeface="Tahoma" pitchFamily="34" charset="0"/>
                <a:cs typeface="Tahoma" pitchFamily="34" charset="0"/>
              </a:rPr>
              <a:t>Students are then walked to their classroom at 7:30.</a:t>
            </a:r>
            <a:endParaRPr lang="en-US" sz="2500" dirty="0">
              <a:latin typeface="Berlin Sans FB Demi" panose="020E0802020502020306" pitchFamily="34" charset="0"/>
              <a:ea typeface="Tahoma" pitchFamily="34" charset="0"/>
              <a:cs typeface="Tahoma" pitchFamily="34" charset="0"/>
            </a:endParaRP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8749" y="4886592"/>
            <a:ext cx="2015571" cy="1767959"/>
          </a:xfrm>
          <a:prstGeom prst="rect">
            <a:avLst/>
          </a:prstGeom>
        </p:spPr>
      </p:pic>
    </p:spTree>
    <p:extLst>
      <p:ext uri="{BB962C8B-B14F-4D97-AF65-F5344CB8AC3E}">
        <p14:creationId xmlns:p14="http://schemas.microsoft.com/office/powerpoint/2010/main" val="547348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panose="020E0602020502020306" pitchFamily="34" charset="0"/>
              </a:rPr>
              <a:t>Dismissal</a:t>
            </a:r>
            <a:r>
              <a:rPr lang="en-US" dirty="0" smtClean="0"/>
              <a:t>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a:lnSpc>
                <a:spcPct val="80000"/>
              </a:lnSpc>
            </a:pPr>
            <a:r>
              <a:rPr lang="en-US" dirty="0">
                <a:latin typeface="Berlin Sans FB" panose="020E0602020502020306" pitchFamily="34" charset="0"/>
                <a:ea typeface="Tahoma" pitchFamily="34" charset="0"/>
                <a:cs typeface="Tahoma" pitchFamily="34" charset="0"/>
              </a:rPr>
              <a:t>Dismissal Time is 2:35 p.m. All changes in transportation must be made before 2:00pm. Please contact the front office with any transportation changes. </a:t>
            </a:r>
          </a:p>
          <a:p>
            <a:pPr>
              <a:lnSpc>
                <a:spcPct val="80000"/>
              </a:lnSpc>
            </a:pPr>
            <a:endParaRPr lang="en-US" dirty="0">
              <a:latin typeface="Berlin Sans FB" panose="020E0602020502020306" pitchFamily="34" charset="0"/>
              <a:ea typeface="Tahoma" pitchFamily="34" charset="0"/>
              <a:cs typeface="Tahoma" pitchFamily="34" charset="0"/>
            </a:endParaRPr>
          </a:p>
          <a:p>
            <a:pPr>
              <a:lnSpc>
                <a:spcPct val="80000"/>
              </a:lnSpc>
            </a:pPr>
            <a:r>
              <a:rPr lang="en-US" dirty="0">
                <a:latin typeface="Berlin Sans FB" panose="020E0602020502020306" pitchFamily="34" charset="0"/>
                <a:ea typeface="Tahoma" pitchFamily="34" charset="0"/>
                <a:cs typeface="Tahoma" pitchFamily="34" charset="0"/>
              </a:rPr>
              <a:t>Parents are to pick up students in the car line. You must have your green sign.  Please hang it or hold it up so Mrs. Wheeler can read your child's name easily.</a:t>
            </a:r>
          </a:p>
          <a:p>
            <a:pPr>
              <a:lnSpc>
                <a:spcPct val="80000"/>
              </a:lnSpc>
            </a:pPr>
            <a:endParaRPr lang="en-US" dirty="0">
              <a:latin typeface="Berlin Sans FB" panose="020E0602020502020306" pitchFamily="34" charset="0"/>
              <a:ea typeface="Tahoma" pitchFamily="34" charset="0"/>
              <a:cs typeface="Tahoma" pitchFamily="34" charset="0"/>
            </a:endParaRPr>
          </a:p>
          <a:p>
            <a:pPr>
              <a:lnSpc>
                <a:spcPct val="80000"/>
              </a:lnSpc>
            </a:pPr>
            <a:r>
              <a:rPr lang="en-US" dirty="0">
                <a:latin typeface="Berlin Sans FB" panose="020E0602020502020306" pitchFamily="34" charset="0"/>
                <a:ea typeface="Tahoma" pitchFamily="34" charset="0"/>
                <a:cs typeface="Tahoma" pitchFamily="34" charset="0"/>
              </a:rPr>
              <a:t>Please do not come to the classroom, or bus ramp to pick up students.</a:t>
            </a:r>
          </a:p>
          <a:p>
            <a:pPr>
              <a:lnSpc>
                <a:spcPct val="80000"/>
              </a:lnSpc>
            </a:pPr>
            <a:endParaRPr lang="en-US" dirty="0">
              <a:latin typeface="Tahoma" pitchFamily="34" charset="0"/>
              <a:ea typeface="Tahoma" pitchFamily="34" charset="0"/>
              <a:cs typeface="Tahoma" pitchFamily="34" charset="0"/>
            </a:endParaRPr>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2033" y="463966"/>
            <a:ext cx="1301088" cy="1141346"/>
          </a:xfrm>
          <a:prstGeom prst="rect">
            <a:avLst/>
          </a:prstGeom>
        </p:spPr>
      </p:pic>
    </p:spTree>
    <p:extLst>
      <p:ext uri="{BB962C8B-B14F-4D97-AF65-F5344CB8AC3E}">
        <p14:creationId xmlns:p14="http://schemas.microsoft.com/office/powerpoint/2010/main" val="2860523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panose="020E0602020502020306" pitchFamily="34" charset="0"/>
              </a:rPr>
              <a:t>PTA</a:t>
            </a:r>
            <a:endParaRPr lang="en-US"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lnSpc>
                <a:spcPct val="80000"/>
              </a:lnSpc>
              <a:buNone/>
            </a:pPr>
            <a:r>
              <a:rPr lang="en-US" dirty="0">
                <a:latin typeface="Berlin Sans FB" panose="020E0602020502020306" pitchFamily="34" charset="0"/>
                <a:ea typeface="Tahoma" pitchFamily="34" charset="0"/>
                <a:cs typeface="Tahoma" pitchFamily="34" charset="0"/>
              </a:rPr>
              <a:t>The </a:t>
            </a:r>
            <a:r>
              <a:rPr lang="en-US" dirty="0" err="1">
                <a:latin typeface="Berlin Sans FB" panose="020E0602020502020306" pitchFamily="34" charset="0"/>
                <a:ea typeface="Tahoma" pitchFamily="34" charset="0"/>
                <a:cs typeface="Tahoma" pitchFamily="34" charset="0"/>
              </a:rPr>
              <a:t>Hubenak</a:t>
            </a:r>
            <a:r>
              <a:rPr lang="en-US" dirty="0">
                <a:latin typeface="Berlin Sans FB" panose="020E0602020502020306" pitchFamily="34" charset="0"/>
                <a:ea typeface="Tahoma" pitchFamily="34" charset="0"/>
                <a:cs typeface="Tahoma" pitchFamily="34" charset="0"/>
              </a:rPr>
              <a:t> PTA provides a lot of support for our students.  One of the wonderful things PTA does, is provide $8 per student for a field trip.  Without this funding, we would not be able to go on </a:t>
            </a:r>
            <a:r>
              <a:rPr lang="en-US" dirty="0" smtClean="0">
                <a:latin typeface="Berlin Sans FB" panose="020E0602020502020306" pitchFamily="34" charset="0"/>
                <a:ea typeface="Tahoma" pitchFamily="34" charset="0"/>
                <a:cs typeface="Tahoma" pitchFamily="34" charset="0"/>
              </a:rPr>
              <a:t>field trips</a:t>
            </a:r>
            <a:r>
              <a:rPr lang="en-US" dirty="0">
                <a:latin typeface="Berlin Sans FB" panose="020E0602020502020306" pitchFamily="34" charset="0"/>
                <a:ea typeface="Tahoma" pitchFamily="34" charset="0"/>
                <a:cs typeface="Tahoma" pitchFamily="34" charset="0"/>
              </a:rPr>
              <a:t>. </a:t>
            </a:r>
          </a:p>
          <a:p>
            <a:pPr>
              <a:lnSpc>
                <a:spcPct val="80000"/>
              </a:lnSpc>
            </a:pPr>
            <a:endParaRPr lang="en-US" dirty="0">
              <a:latin typeface="Berlin Sans FB" panose="020E0602020502020306" pitchFamily="34" charset="0"/>
              <a:ea typeface="Tahoma" pitchFamily="34" charset="0"/>
              <a:cs typeface="Tahoma" pitchFamily="34" charset="0"/>
            </a:endParaRPr>
          </a:p>
          <a:p>
            <a:pPr marL="0" indent="0">
              <a:lnSpc>
                <a:spcPct val="80000"/>
              </a:lnSpc>
              <a:buNone/>
            </a:pPr>
            <a:r>
              <a:rPr lang="en-US" dirty="0">
                <a:latin typeface="Berlin Sans FB" panose="020E0602020502020306" pitchFamily="34" charset="0"/>
                <a:ea typeface="Tahoma" pitchFamily="34" charset="0"/>
                <a:cs typeface="Tahoma" pitchFamily="34" charset="0"/>
              </a:rPr>
              <a:t>Membership is only $10.50 per person. We encourage both parents to sign up.</a:t>
            </a:r>
          </a:p>
          <a:p>
            <a:pPr>
              <a:lnSpc>
                <a:spcPct val="80000"/>
              </a:lnSpc>
            </a:pPr>
            <a:endParaRPr lang="en-US" dirty="0">
              <a:latin typeface="Berlin Sans FB" panose="020E0602020502020306" pitchFamily="34" charset="0"/>
              <a:ea typeface="Tahoma" pitchFamily="34" charset="0"/>
              <a:cs typeface="Tahoma" pitchFamily="34" charset="0"/>
            </a:endParaRPr>
          </a:p>
          <a:p>
            <a:pPr marL="0" indent="0">
              <a:lnSpc>
                <a:spcPct val="80000"/>
              </a:lnSpc>
              <a:buNone/>
            </a:pPr>
            <a:r>
              <a:rPr lang="en-US" dirty="0">
                <a:latin typeface="Berlin Sans FB" panose="020E0602020502020306" pitchFamily="34" charset="0"/>
                <a:ea typeface="Tahoma" pitchFamily="34" charset="0"/>
                <a:cs typeface="Tahoma" pitchFamily="34" charset="0"/>
              </a:rPr>
              <a:t>Please join this evening if you have not all ready done so.  </a:t>
            </a:r>
            <a:r>
              <a:rPr lang="en-US" dirty="0">
                <a:latin typeface="Berlin Sans FB" panose="020E0602020502020306" pitchFamily="34" charset="0"/>
                <a:ea typeface="Tahoma" pitchFamily="34" charset="0"/>
                <a:cs typeface="Tahoma" pitchFamily="34" charset="0"/>
                <a:sym typeface="Wingdings" panose="05000000000000000000" pitchFamily="2" charset="2"/>
              </a:rPr>
              <a:t></a:t>
            </a:r>
            <a:endParaRPr lang="en-US" dirty="0">
              <a:latin typeface="Berlin Sans FB" panose="020E0602020502020306" pitchFamily="34" charset="0"/>
              <a:ea typeface="Tahoma" pitchFamily="34" charset="0"/>
              <a:cs typeface="Tahoma"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65125"/>
            <a:ext cx="1438796" cy="1262041"/>
          </a:xfrm>
          <a:prstGeom prst="rect">
            <a:avLst/>
          </a:prstGeom>
        </p:spPr>
      </p:pic>
    </p:spTree>
    <p:extLst>
      <p:ext uri="{BB962C8B-B14F-4D97-AF65-F5344CB8AC3E}">
        <p14:creationId xmlns:p14="http://schemas.microsoft.com/office/powerpoint/2010/main" val="309649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Attendance and Tardy Policy  </a:t>
            </a:r>
            <a:br>
              <a:rPr lang="en-US" dirty="0" smtClean="0"/>
            </a:br>
            <a:r>
              <a:rPr lang="en-US" dirty="0" smtClean="0"/>
              <a:t>Hubenak Elementary</a:t>
            </a:r>
            <a:endParaRPr lang="en-US" dirty="0"/>
          </a:p>
        </p:txBody>
      </p:sp>
      <p:sp>
        <p:nvSpPr>
          <p:cNvPr id="3" name="Subtitle 2"/>
          <p:cNvSpPr>
            <a:spLocks noGrp="1"/>
          </p:cNvSpPr>
          <p:nvPr>
            <p:ph type="subTitle" idx="1"/>
          </p:nvPr>
        </p:nvSpPr>
        <p:spPr>
          <a:xfrm>
            <a:off x="2254250" y="4344988"/>
            <a:ext cx="7681913" cy="1370012"/>
          </a:xfrm>
        </p:spPr>
        <p:txBody>
          <a:bodyPr>
            <a:normAutofit/>
          </a:bodyPr>
          <a:lstStyle/>
          <a:p>
            <a:r>
              <a:rPr lang="en-US" dirty="0" smtClean="0"/>
              <a:t>2015-2016</a:t>
            </a:r>
          </a:p>
        </p:txBody>
      </p:sp>
    </p:spTree>
    <p:extLst>
      <p:ext uri="{BB962C8B-B14F-4D97-AF65-F5344CB8AC3E}">
        <p14:creationId xmlns:p14="http://schemas.microsoft.com/office/powerpoint/2010/main" val="362638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329595"/>
          </a:xfrm>
        </p:spPr>
        <p:txBody>
          <a:bodyPr/>
          <a:lstStyle/>
          <a:p>
            <a:pPr algn="ctr"/>
            <a:r>
              <a:rPr lang="en-US" dirty="0" smtClean="0"/>
              <a:t>How early can students get into the school building?</a:t>
            </a:r>
            <a:endParaRPr lang="en-US" dirty="0"/>
          </a:p>
        </p:txBody>
      </p:sp>
      <p:sp>
        <p:nvSpPr>
          <p:cNvPr id="3" name="Text Placeholder 2"/>
          <p:cNvSpPr>
            <a:spLocks noGrp="1"/>
          </p:cNvSpPr>
          <p:nvPr>
            <p:ph type="body" sz="quarter" idx="10"/>
          </p:nvPr>
        </p:nvSpPr>
        <p:spPr>
          <a:xfrm>
            <a:off x="1905000" y="2057401"/>
            <a:ext cx="8382000" cy="886397"/>
          </a:xfrm>
        </p:spPr>
        <p:txBody>
          <a:bodyPr/>
          <a:lstStyle/>
          <a:p>
            <a:pPr>
              <a:buFont typeface="Wingdings" panose="05000000000000000000" pitchFamily="2" charset="2"/>
              <a:buChar char="v"/>
            </a:pPr>
            <a:r>
              <a:rPr lang="en-US" dirty="0" smtClean="0"/>
              <a:t>At 7:00am the doors are open for students to come into Hubenak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27520" y="3230880"/>
            <a:ext cx="3291840" cy="2468880"/>
          </a:xfrm>
          <a:prstGeom prst="rect">
            <a:avLst/>
          </a:prstGeom>
        </p:spPr>
      </p:pic>
    </p:spTree>
    <p:extLst>
      <p:ext uri="{BB962C8B-B14F-4D97-AF65-F5344CB8AC3E}">
        <p14:creationId xmlns:p14="http://schemas.microsoft.com/office/powerpoint/2010/main" val="206534241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329595"/>
          </a:xfrm>
        </p:spPr>
        <p:txBody>
          <a:bodyPr/>
          <a:lstStyle/>
          <a:p>
            <a:pPr algn="ctr"/>
            <a:r>
              <a:rPr lang="en-US" dirty="0" smtClean="0"/>
              <a:t>Advantages for being on Time</a:t>
            </a:r>
            <a:br>
              <a:rPr lang="en-US" dirty="0" smtClean="0"/>
            </a:br>
            <a:endParaRPr lang="en-US" dirty="0"/>
          </a:p>
        </p:txBody>
      </p:sp>
      <p:sp>
        <p:nvSpPr>
          <p:cNvPr id="3" name="Text Placeholder 2"/>
          <p:cNvSpPr>
            <a:spLocks noGrp="1"/>
          </p:cNvSpPr>
          <p:nvPr>
            <p:ph type="body" sz="quarter" idx="10"/>
          </p:nvPr>
        </p:nvSpPr>
        <p:spPr>
          <a:xfrm>
            <a:off x="1905000" y="1905001"/>
            <a:ext cx="8382000" cy="886397"/>
          </a:xfrm>
        </p:spPr>
        <p:txBody>
          <a:bodyPr/>
          <a:lstStyle/>
          <a:p>
            <a:pPr>
              <a:buFont typeface="Wingdings" panose="05000000000000000000" pitchFamily="2" charset="2"/>
              <a:buChar char="v"/>
            </a:pPr>
            <a:r>
              <a:rPr lang="en-US" dirty="0" smtClean="0"/>
              <a:t>Students have time to eat breakfast for $1.15 if they chose.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971800"/>
            <a:ext cx="3352800" cy="2514600"/>
          </a:xfrm>
          <a:prstGeom prst="rect">
            <a:avLst/>
          </a:prstGeom>
        </p:spPr>
      </p:pic>
    </p:spTree>
    <p:extLst>
      <p:ext uri="{BB962C8B-B14F-4D97-AF65-F5344CB8AC3E}">
        <p14:creationId xmlns:p14="http://schemas.microsoft.com/office/powerpoint/2010/main" val="397702935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Advantages for 2</a:t>
            </a:r>
            <a:r>
              <a:rPr lang="en-US" baseline="30000" dirty="0" smtClean="0"/>
              <a:t>nd</a:t>
            </a:r>
            <a:r>
              <a:rPr lang="en-US" dirty="0" smtClean="0"/>
              <a:t>-5</a:t>
            </a:r>
            <a:r>
              <a:rPr lang="en-US" baseline="30000" dirty="0" smtClean="0"/>
              <a:t>th</a:t>
            </a:r>
            <a:r>
              <a:rPr lang="en-US" dirty="0" smtClean="0"/>
              <a:t> Grade</a:t>
            </a:r>
            <a:endParaRPr lang="en-US" dirty="0"/>
          </a:p>
        </p:txBody>
      </p:sp>
      <p:sp>
        <p:nvSpPr>
          <p:cNvPr id="3" name="Text Placeholder 2"/>
          <p:cNvSpPr>
            <a:spLocks noGrp="1"/>
          </p:cNvSpPr>
          <p:nvPr>
            <p:ph type="body" sz="quarter" idx="10"/>
          </p:nvPr>
        </p:nvSpPr>
        <p:spPr>
          <a:xfrm>
            <a:off x="1905000" y="1411552"/>
            <a:ext cx="8382000" cy="1969770"/>
          </a:xfrm>
        </p:spPr>
        <p:txBody>
          <a:bodyPr/>
          <a:lstStyle/>
          <a:p>
            <a:pPr>
              <a:buFont typeface="Wingdings" panose="05000000000000000000" pitchFamily="2" charset="2"/>
              <a:buChar char="v"/>
            </a:pPr>
            <a:r>
              <a:rPr lang="en-US" dirty="0" smtClean="0"/>
              <a:t>Students </a:t>
            </a:r>
            <a:r>
              <a:rPr lang="en-US" dirty="0"/>
              <a:t>have the opportunity to complete their morning </a:t>
            </a:r>
            <a:r>
              <a:rPr lang="en-US" dirty="0" smtClean="0"/>
              <a:t>work in the gym.</a:t>
            </a:r>
            <a:endParaRPr lang="en-US" dirty="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680" y="2396437"/>
            <a:ext cx="5608320" cy="4206240"/>
          </a:xfrm>
          <a:prstGeom prst="rect">
            <a:avLst/>
          </a:prstGeom>
        </p:spPr>
      </p:pic>
    </p:spTree>
    <p:extLst>
      <p:ext uri="{BB962C8B-B14F-4D97-AF65-F5344CB8AC3E}">
        <p14:creationId xmlns:p14="http://schemas.microsoft.com/office/powerpoint/2010/main" val="314005629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Students go to class at 7:30 am</a:t>
            </a:r>
            <a:endParaRPr lang="en-US" dirty="0"/>
          </a:p>
        </p:txBody>
      </p:sp>
      <p:sp>
        <p:nvSpPr>
          <p:cNvPr id="3" name="Text Placeholder 2"/>
          <p:cNvSpPr>
            <a:spLocks noGrp="1"/>
          </p:cNvSpPr>
          <p:nvPr>
            <p:ph type="body" sz="quarter" idx="10"/>
          </p:nvPr>
        </p:nvSpPr>
        <p:spPr>
          <a:xfrm>
            <a:off x="1905000" y="1411552"/>
            <a:ext cx="8382000" cy="2314480"/>
          </a:xfrm>
        </p:spPr>
        <p:txBody>
          <a:bodyPr/>
          <a:lstStyle/>
          <a:p>
            <a:pPr>
              <a:buFont typeface="Wingdings" panose="05000000000000000000" pitchFamily="2" charset="2"/>
              <a:buChar char="v"/>
            </a:pPr>
            <a:r>
              <a:rPr lang="en-US" dirty="0" smtClean="0"/>
              <a:t>Students have the opportunity to unpack their backpack, get prepared for the day, and write down their homework.</a:t>
            </a:r>
          </a:p>
          <a:p>
            <a:pPr>
              <a:buFont typeface="Wingdings" panose="05000000000000000000" pitchFamily="2" charset="2"/>
              <a:buChar char="v"/>
            </a:pPr>
            <a:r>
              <a:rPr lang="en-US" dirty="0" smtClean="0"/>
              <a:t>Allows them time to get focused for the day and be ready to begin learning.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810001"/>
            <a:ext cx="4495800" cy="2592363"/>
          </a:xfrm>
          <a:prstGeom prst="rect">
            <a:avLst/>
          </a:prstGeom>
        </p:spPr>
      </p:pic>
    </p:spTree>
    <p:extLst>
      <p:ext uri="{BB962C8B-B14F-4D97-AF65-F5344CB8AC3E}">
        <p14:creationId xmlns:p14="http://schemas.microsoft.com/office/powerpoint/2010/main" val="199563573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941070" y="170815"/>
            <a:ext cx="10515600" cy="1325563"/>
          </a:xfrm>
        </p:spPr>
        <p:txBody>
          <a:bodyPr>
            <a:noAutofit/>
          </a:bodyPr>
          <a:lstStyle/>
          <a:p>
            <a:pPr marL="285750" indent="-285750" algn="ctr"/>
            <a:r>
              <a:rPr lang="en-US" sz="6600" dirty="0" smtClean="0">
                <a:latin typeface="Tahoma" pitchFamily="34" charset="0"/>
                <a:ea typeface="Tahoma" pitchFamily="34" charset="0"/>
                <a:cs typeface="Tahoma" pitchFamily="34" charset="0"/>
              </a:rPr>
              <a:t/>
            </a:r>
            <a:br>
              <a:rPr lang="en-US" sz="6600" dirty="0" smtClean="0">
                <a:latin typeface="Tahoma" pitchFamily="34" charset="0"/>
                <a:ea typeface="Tahoma" pitchFamily="34" charset="0"/>
                <a:cs typeface="Tahoma" pitchFamily="34" charset="0"/>
              </a:rPr>
            </a:br>
            <a:r>
              <a:rPr lang="en-US" sz="6600" dirty="0" smtClean="0">
                <a:latin typeface="Berlin Sans FB Demi" panose="020E0802020502020306" pitchFamily="34" charset="0"/>
                <a:ea typeface="Tahoma" pitchFamily="34" charset="0"/>
                <a:cs typeface="Tahoma" pitchFamily="34" charset="0"/>
              </a:rPr>
              <a:t>Rewards</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a:latin typeface="Tahoma" pitchFamily="34" charset="0"/>
                <a:ea typeface="Tahoma" pitchFamily="34" charset="0"/>
                <a:cs typeface="Tahoma" pitchFamily="34" charset="0"/>
              </a:rPr>
              <a:t/>
            </a:r>
            <a:br>
              <a:rPr lang="en-US" sz="2400" dirty="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sp>
        <p:nvSpPr>
          <p:cNvPr id="8" name="Content Placeholder 7"/>
          <p:cNvSpPr>
            <a:spLocks noGrp="1"/>
          </p:cNvSpPr>
          <p:nvPr>
            <p:ph idx="1"/>
          </p:nvPr>
        </p:nvSpPr>
        <p:spPr/>
        <p:txBody>
          <a:bodyPr vert="horz" lIns="91440" tIns="45720" rIns="91440" bIns="45720" rtlCol="0" anchor="t">
            <a:normAutofit fontScale="92500" lnSpcReduction="20000"/>
          </a:bodyPr>
          <a:lstStyle/>
          <a:p>
            <a:pPr marL="285750" indent="-285750"/>
            <a:r>
              <a:rPr lang="en-US" dirty="0">
                <a:latin typeface="Berlin Sans FB Demi" panose="020E0802020502020306" pitchFamily="34" charset="0"/>
                <a:ea typeface="Tahoma" pitchFamily="34" charset="0"/>
                <a:cs typeface="Tahoma" pitchFamily="34" charset="0"/>
              </a:rPr>
              <a:t>Students can earn Husky Bucks for good behavior, setting a good example, having homework completed and out on their desk first thing in the morning, and Random Acts of Kindness.</a:t>
            </a:r>
          </a:p>
          <a:p>
            <a:pPr marL="285750" indent="-285750"/>
            <a:endParaRPr lang="en-US" dirty="0">
              <a:latin typeface="Berlin Sans FB Demi" panose="020E0802020502020306" pitchFamily="34" charset="0"/>
              <a:ea typeface="Tahoma" pitchFamily="34" charset="0"/>
              <a:cs typeface="Tahoma" pitchFamily="34" charset="0"/>
            </a:endParaRPr>
          </a:p>
          <a:p>
            <a:pPr marL="285750" indent="-285750"/>
            <a:r>
              <a:rPr lang="en-US" dirty="0">
                <a:latin typeface="Berlin Sans FB Demi" panose="020E0802020502020306" pitchFamily="34" charset="0"/>
                <a:ea typeface="Tahoma" pitchFamily="34" charset="0"/>
                <a:cs typeface="Tahoma" pitchFamily="34" charset="0"/>
              </a:rPr>
              <a:t>Husky Bucks can be turned into the homeroom teacher on Fridays before 8 A.M. for a variety of items and coupons. </a:t>
            </a:r>
          </a:p>
          <a:p>
            <a:pPr marL="285750" indent="-285750"/>
            <a:endParaRPr lang="en-US" dirty="0">
              <a:latin typeface="Berlin Sans FB Demi" panose="020E0802020502020306" pitchFamily="34" charset="0"/>
              <a:ea typeface="Tahoma" pitchFamily="34" charset="0"/>
              <a:cs typeface="Tahoma" pitchFamily="34" charset="0"/>
            </a:endParaRPr>
          </a:p>
          <a:p>
            <a:pPr marL="285750" indent="-285750"/>
            <a:r>
              <a:rPr lang="en-US" dirty="0">
                <a:latin typeface="Berlin Sans FB Demi" panose="020E0802020502020306" pitchFamily="34" charset="0"/>
                <a:ea typeface="Tahoma" pitchFamily="34" charset="0"/>
                <a:cs typeface="Tahoma" pitchFamily="34" charset="0"/>
              </a:rPr>
              <a:t>Other </a:t>
            </a:r>
            <a:r>
              <a:rPr lang="en-US">
                <a:latin typeface="Berlin Sans FB Demi" panose="020E0802020502020306" pitchFamily="34" charset="0"/>
                <a:ea typeface="Tahoma" pitchFamily="34" charset="0"/>
                <a:cs typeface="Tahoma" pitchFamily="34" charset="0"/>
              </a:rPr>
              <a:t>rewards such as </a:t>
            </a:r>
            <a:r>
              <a:rPr lang="en-US" dirty="0">
                <a:latin typeface="Berlin Sans FB Demi" panose="020E0802020502020306" pitchFamily="34" charset="0"/>
                <a:ea typeface="Tahoma" pitchFamily="34" charset="0"/>
                <a:cs typeface="Tahoma" pitchFamily="34" charset="0"/>
              </a:rPr>
              <a:t>PAT (Preferred Activity Time) will be given as whole class rewards. </a:t>
            </a:r>
          </a:p>
          <a:p>
            <a:pPr marL="285750" indent="-285750"/>
            <a:endParaRPr lang="en-US" dirty="0">
              <a:latin typeface="Berlin Sans FB Demi" panose="020E0802020502020306" pitchFamily="34" charset="0"/>
              <a:ea typeface="Tahoma" pitchFamily="34" charset="0"/>
              <a:cs typeface="Tahoma" pitchFamily="34" charset="0"/>
            </a:endParaRPr>
          </a:p>
          <a:p>
            <a:pPr marL="285750" indent="-285750"/>
            <a:r>
              <a:rPr lang="en-US" dirty="0">
                <a:latin typeface="Berlin Sans FB Demi" panose="020E0802020502020306" pitchFamily="34" charset="0"/>
                <a:ea typeface="Tahoma" pitchFamily="34" charset="0"/>
                <a:cs typeface="Tahoma" pitchFamily="34" charset="0"/>
              </a:rPr>
              <a:t>If a student has 0-4 conduct marks in a 9 weeks, they will be able to attend the Husky Hangout get together.</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25" y="317238"/>
            <a:ext cx="1531966" cy="1343764"/>
          </a:xfrm>
          <a:prstGeom prst="rect">
            <a:avLst/>
          </a:prstGeom>
        </p:spPr>
      </p:pic>
    </p:spTree>
    <p:extLst>
      <p:ext uri="{BB962C8B-B14F-4D97-AF65-F5344CB8AC3E}">
        <p14:creationId xmlns:p14="http://schemas.microsoft.com/office/powerpoint/2010/main" val="1893761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Absences from School</a:t>
            </a:r>
            <a:endParaRPr lang="en-US" dirty="0"/>
          </a:p>
        </p:txBody>
      </p:sp>
      <p:sp>
        <p:nvSpPr>
          <p:cNvPr id="3" name="Text Placeholder 2"/>
          <p:cNvSpPr>
            <a:spLocks noGrp="1"/>
          </p:cNvSpPr>
          <p:nvPr>
            <p:ph type="body" sz="quarter" idx="10"/>
          </p:nvPr>
        </p:nvSpPr>
        <p:spPr>
          <a:xfrm>
            <a:off x="1905000" y="1411553"/>
            <a:ext cx="8382000" cy="2856167"/>
          </a:xfrm>
        </p:spPr>
        <p:txBody>
          <a:bodyPr/>
          <a:lstStyle/>
          <a:p>
            <a:pPr>
              <a:buFont typeface="Wingdings" panose="05000000000000000000" pitchFamily="2" charset="2"/>
              <a:buChar char="v"/>
            </a:pPr>
            <a:r>
              <a:rPr lang="en-US" dirty="0" smtClean="0"/>
              <a:t>If your child is absent from Hubenak, please send a note to the teacher about the absence.</a:t>
            </a:r>
          </a:p>
          <a:p>
            <a:pPr>
              <a:buFont typeface="Wingdings" panose="05000000000000000000" pitchFamily="2" charset="2"/>
              <a:buChar char="v"/>
            </a:pPr>
            <a:r>
              <a:rPr lang="en-US" dirty="0" smtClean="0"/>
              <a:t>Be sure to include: the first and last name of your child, date, grade level, teachers name and  reason your child was absent.</a:t>
            </a:r>
          </a:p>
          <a:p>
            <a:pPr>
              <a:buFont typeface="Wingdings" panose="05000000000000000000" pitchFamily="2" charset="2"/>
              <a:buChar char="v"/>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3810000"/>
            <a:ext cx="1627632" cy="2057400"/>
          </a:xfrm>
          <a:prstGeom prst="rect">
            <a:avLst/>
          </a:prstGeom>
        </p:spPr>
      </p:pic>
    </p:spTree>
    <p:extLst>
      <p:ext uri="{BB962C8B-B14F-4D97-AF65-F5344CB8AC3E}">
        <p14:creationId xmlns:p14="http://schemas.microsoft.com/office/powerpoint/2010/main" val="106708010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Excused or Unexcused Absences?</a:t>
            </a:r>
            <a:endParaRPr lang="en-US" dirty="0"/>
          </a:p>
        </p:txBody>
      </p:sp>
      <p:sp>
        <p:nvSpPr>
          <p:cNvPr id="3" name="Text Placeholder 2"/>
          <p:cNvSpPr>
            <a:spLocks noGrp="1"/>
          </p:cNvSpPr>
          <p:nvPr>
            <p:ph type="body" sz="quarter" idx="10"/>
          </p:nvPr>
        </p:nvSpPr>
        <p:spPr>
          <a:xfrm>
            <a:off x="1905000" y="1411553"/>
            <a:ext cx="8382000" cy="5712333"/>
          </a:xfrm>
        </p:spPr>
        <p:txBody>
          <a:bodyPr/>
          <a:lstStyle/>
          <a:p>
            <a:pPr>
              <a:buFont typeface="Wingdings" panose="05000000000000000000" pitchFamily="2" charset="2"/>
              <a:buChar char="v"/>
            </a:pPr>
            <a:r>
              <a:rPr lang="en-US" dirty="0"/>
              <a:t>When your child is absent it will be listed on their report card as an unexcused absence until they reach 8-9 absences. </a:t>
            </a:r>
            <a:r>
              <a:rPr lang="en-US" dirty="0" smtClean="0"/>
              <a:t>The Attendance Review Committee will then invite you in for a meeting so you may discuss the absences with them. After the meeting, the committee will decide if the absences are excused or unexcused.</a:t>
            </a:r>
          </a:p>
          <a:p>
            <a:pPr marL="0" indent="0">
              <a:buNone/>
            </a:pPr>
            <a:r>
              <a:rPr lang="en-US" dirty="0" smtClean="0"/>
              <a:t>    </a:t>
            </a:r>
            <a:r>
              <a:rPr lang="en-US" dirty="0" smtClean="0">
                <a:solidFill>
                  <a:srgbClr val="FF0000"/>
                </a:solidFill>
              </a:rPr>
              <a:t>Exception—Doctor’s notes are considered an</a:t>
            </a:r>
          </a:p>
          <a:p>
            <a:pPr marL="0" indent="0">
              <a:buNone/>
            </a:pPr>
            <a:r>
              <a:rPr lang="en-US" dirty="0">
                <a:solidFill>
                  <a:srgbClr val="FF0000"/>
                </a:solidFill>
              </a:rPr>
              <a:t> </a:t>
            </a:r>
            <a:r>
              <a:rPr lang="en-US" dirty="0" smtClean="0">
                <a:solidFill>
                  <a:srgbClr val="FF0000"/>
                </a:solidFill>
              </a:rPr>
              <a:t>                         excused absence.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9897520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Tardy Bell and Policy</a:t>
            </a:r>
            <a:endParaRPr lang="en-US" dirty="0"/>
          </a:p>
        </p:txBody>
      </p:sp>
      <p:sp>
        <p:nvSpPr>
          <p:cNvPr id="3" name="Text Placeholder 2"/>
          <p:cNvSpPr>
            <a:spLocks noGrp="1"/>
          </p:cNvSpPr>
          <p:nvPr>
            <p:ph type="body" sz="quarter" idx="10"/>
          </p:nvPr>
        </p:nvSpPr>
        <p:spPr>
          <a:xfrm>
            <a:off x="1905000" y="1411552"/>
            <a:ext cx="8382000" cy="4727448"/>
          </a:xfrm>
        </p:spPr>
        <p:txBody>
          <a:bodyPr vert="horz" lIns="91440" tIns="45720" rIns="91440" bIns="45720" rtlCol="0" anchor="t">
            <a:normAutofit/>
          </a:bodyPr>
          <a:lstStyle/>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The tardy bell rings at 7:45am.</a:t>
            </a:r>
            <a:endParaRPr lang="en-US" dirty="0"/>
          </a:p>
          <a:p>
            <a:pPr>
              <a:buFont typeface="Wingdings" panose="05000000000000000000" pitchFamily="2" charset="2"/>
              <a:buChar char="v"/>
            </a:pPr>
            <a:r>
              <a:rPr lang="en-US" dirty="0" smtClean="0"/>
              <a:t>Students are tardy if they arrive at school at 7:45am and are </a:t>
            </a:r>
            <a:r>
              <a:rPr lang="en-US" smtClean="0"/>
              <a:t>not through </a:t>
            </a:r>
            <a:r>
              <a:rPr lang="en-US" dirty="0" smtClean="0"/>
              <a:t>the double doors at the front of school.</a:t>
            </a:r>
          </a:p>
          <a:p>
            <a:pPr>
              <a:buFont typeface="Wingdings" panose="05000000000000000000" pitchFamily="2" charset="2"/>
              <a:buChar char="v"/>
            </a:pPr>
            <a:r>
              <a:rPr lang="en-US" dirty="0" smtClean="0"/>
              <a:t>Students who are tardy lose valuable class time as the other students have already completed morning work, unpacked, written down homework, and watched announcements for the day.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552523"/>
            <a:ext cx="1905000" cy="1857375"/>
          </a:xfrm>
          <a:prstGeom prst="rect">
            <a:avLst/>
          </a:prstGeom>
        </p:spPr>
      </p:pic>
    </p:spTree>
    <p:extLst>
      <p:ext uri="{BB962C8B-B14F-4D97-AF65-F5344CB8AC3E}">
        <p14:creationId xmlns:p14="http://schemas.microsoft.com/office/powerpoint/2010/main" val="332067518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Students who are Tardy</a:t>
            </a:r>
            <a:endParaRPr lang="en-US" dirty="0"/>
          </a:p>
        </p:txBody>
      </p:sp>
      <p:sp>
        <p:nvSpPr>
          <p:cNvPr id="3" name="Text Placeholder 2"/>
          <p:cNvSpPr>
            <a:spLocks noGrp="1"/>
          </p:cNvSpPr>
          <p:nvPr>
            <p:ph type="body" sz="quarter" idx="10"/>
          </p:nvPr>
        </p:nvSpPr>
        <p:spPr>
          <a:xfrm>
            <a:off x="1905000" y="1411553"/>
            <a:ext cx="8382000" cy="2954655"/>
          </a:xfrm>
        </p:spPr>
        <p:txBody>
          <a:bodyPr/>
          <a:lstStyle/>
          <a:p>
            <a:pPr>
              <a:buFont typeface="Wingdings" panose="05000000000000000000" pitchFamily="2" charset="2"/>
              <a:buChar char="v"/>
            </a:pPr>
            <a:r>
              <a:rPr lang="en-US" dirty="0" smtClean="0"/>
              <a:t>Must stop by the office and pick up a tardy pass</a:t>
            </a:r>
          </a:p>
          <a:p>
            <a:pPr>
              <a:buFont typeface="Wingdings" panose="05000000000000000000" pitchFamily="2" charset="2"/>
              <a:buChar char="v"/>
            </a:pPr>
            <a:r>
              <a:rPr lang="en-US" dirty="0" smtClean="0"/>
              <a:t>Are starting their day behind because by the time they arrive in class their teacher has already started teaching</a:t>
            </a:r>
          </a:p>
          <a:p>
            <a:pPr marL="0" indent="0">
              <a:buNone/>
            </a:pPr>
            <a:endParaRPr lang="en-US" dirty="0" smtClean="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29861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Tardy Policy</a:t>
            </a:r>
            <a:endParaRPr lang="en-US" dirty="0"/>
          </a:p>
        </p:txBody>
      </p:sp>
      <p:sp>
        <p:nvSpPr>
          <p:cNvPr id="3" name="Text Placeholder 2"/>
          <p:cNvSpPr>
            <a:spLocks noGrp="1"/>
          </p:cNvSpPr>
          <p:nvPr>
            <p:ph type="body" sz="quarter" idx="10"/>
          </p:nvPr>
        </p:nvSpPr>
        <p:spPr>
          <a:xfrm>
            <a:off x="1905000" y="1411553"/>
            <a:ext cx="8382000" cy="3693319"/>
          </a:xfrm>
        </p:spPr>
        <p:txBody>
          <a:bodyPr/>
          <a:lstStyle/>
          <a:p>
            <a:pPr>
              <a:buFont typeface="Wingdings" panose="05000000000000000000" pitchFamily="2" charset="2"/>
              <a:buChar char="v"/>
            </a:pPr>
            <a:r>
              <a:rPr lang="en-US" dirty="0" smtClean="0"/>
              <a:t>First Tardy- Warning</a:t>
            </a:r>
          </a:p>
          <a:p>
            <a:pPr marL="0" indent="0">
              <a:buNone/>
            </a:pPr>
            <a:endParaRPr lang="en-US" dirty="0" smtClean="0"/>
          </a:p>
          <a:p>
            <a:pPr>
              <a:buFont typeface="Wingdings" panose="05000000000000000000" pitchFamily="2" charset="2"/>
              <a:buChar char="v"/>
            </a:pPr>
            <a:r>
              <a:rPr lang="en-US" dirty="0" smtClean="0"/>
              <a:t>Second Tardy- Lunch Bunch</a:t>
            </a:r>
          </a:p>
          <a:p>
            <a:pPr marL="0" indent="0">
              <a:buNone/>
            </a:pPr>
            <a:r>
              <a:rPr lang="en-US" dirty="0" smtClean="0"/>
              <a:t>                Student sits quietly and eats their lunch</a:t>
            </a:r>
          </a:p>
          <a:p>
            <a:pPr marL="0" indent="0">
              <a:buNone/>
            </a:pPr>
            <a:endParaRPr lang="en-US" dirty="0" smtClean="0"/>
          </a:p>
          <a:p>
            <a:pPr>
              <a:buFont typeface="Wingdings" panose="05000000000000000000" pitchFamily="2" charset="2"/>
              <a:buChar char="v"/>
            </a:pPr>
            <a:r>
              <a:rPr lang="en-US" dirty="0" smtClean="0"/>
              <a:t>Third Tardy- Recess</a:t>
            </a:r>
          </a:p>
          <a:p>
            <a:pPr marL="0" indent="0">
              <a:buNone/>
            </a:pPr>
            <a:r>
              <a:rPr lang="en-US" dirty="0"/>
              <a:t> </a:t>
            </a:r>
            <a:r>
              <a:rPr lang="en-US" dirty="0" smtClean="0"/>
              <a:t>               Teacher choice recess activity</a:t>
            </a:r>
          </a:p>
        </p:txBody>
      </p:sp>
    </p:spTree>
    <p:extLst>
      <p:ext uri="{BB962C8B-B14F-4D97-AF65-F5344CB8AC3E}">
        <p14:creationId xmlns:p14="http://schemas.microsoft.com/office/powerpoint/2010/main" val="332190663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Tardy Policy Continued</a:t>
            </a:r>
            <a:endParaRPr lang="en-US" dirty="0"/>
          </a:p>
        </p:txBody>
      </p:sp>
      <p:sp>
        <p:nvSpPr>
          <p:cNvPr id="3" name="Text Placeholder 2"/>
          <p:cNvSpPr>
            <a:spLocks noGrp="1"/>
          </p:cNvSpPr>
          <p:nvPr>
            <p:ph type="body" sz="quarter" idx="10"/>
          </p:nvPr>
        </p:nvSpPr>
        <p:spPr>
          <a:xfrm>
            <a:off x="1905000" y="1411553"/>
            <a:ext cx="8382000" cy="4481227"/>
          </a:xfrm>
        </p:spPr>
        <p:txBody>
          <a:bodyPr/>
          <a:lstStyle/>
          <a:p>
            <a:pPr>
              <a:buFont typeface="Wingdings" panose="05000000000000000000" pitchFamily="2" charset="2"/>
              <a:buChar char="v"/>
            </a:pPr>
            <a:r>
              <a:rPr lang="en-US" dirty="0"/>
              <a:t>Fourth Tardy-Detention with classroom teacher after school </a:t>
            </a:r>
            <a:endParaRPr lang="en-US" dirty="0" smtClean="0"/>
          </a:p>
          <a:p>
            <a:pPr marL="0" indent="0">
              <a:buNone/>
            </a:pPr>
            <a:endParaRPr lang="en-US" dirty="0"/>
          </a:p>
          <a:p>
            <a:pPr>
              <a:buFont typeface="Wingdings" panose="05000000000000000000" pitchFamily="2" charset="2"/>
              <a:buChar char="v"/>
            </a:pPr>
            <a:r>
              <a:rPr lang="en-US" dirty="0"/>
              <a:t>Fifth Tardy- Meeting with administrative team member</a:t>
            </a:r>
          </a:p>
          <a:p>
            <a:pPr marL="0" indent="0">
              <a:buNone/>
            </a:pPr>
            <a:endParaRPr lang="en-US" dirty="0" smtClean="0"/>
          </a:p>
          <a:p>
            <a:pPr>
              <a:buFont typeface="Wingdings" panose="05000000000000000000" pitchFamily="2" charset="2"/>
              <a:buChar char="v"/>
            </a:pPr>
            <a:r>
              <a:rPr lang="en-US" dirty="0" smtClean="0"/>
              <a:t>Every Tardy after the fourth tardy will be detention with the classroom teacher.</a:t>
            </a:r>
          </a:p>
          <a:p>
            <a:pPr>
              <a:buFont typeface="Wingdings" panose="05000000000000000000" pitchFamily="2" charset="2"/>
              <a:buChar char="v"/>
            </a:pPr>
            <a:r>
              <a:rPr lang="en-US" dirty="0" smtClean="0"/>
              <a:t>Tardies start over every 9 week period.</a:t>
            </a:r>
            <a:endParaRPr lang="en-US" dirty="0"/>
          </a:p>
        </p:txBody>
      </p:sp>
    </p:spTree>
    <p:extLst>
      <p:ext uri="{BB962C8B-B14F-4D97-AF65-F5344CB8AC3E}">
        <p14:creationId xmlns:p14="http://schemas.microsoft.com/office/powerpoint/2010/main" val="311041964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8"/>
            <a:ext cx="8382000" cy="1994392"/>
          </a:xfrm>
        </p:spPr>
        <p:txBody>
          <a:bodyPr/>
          <a:lstStyle/>
          <a:p>
            <a:pPr algn="ctr"/>
            <a:r>
              <a:rPr lang="en-US" dirty="0" smtClean="0"/>
              <a:t>How can you make sure your child is not tardy?</a:t>
            </a:r>
            <a:br>
              <a:rPr lang="en-US" dirty="0" smtClean="0"/>
            </a:br>
            <a:endParaRPr lang="en-US" dirty="0"/>
          </a:p>
        </p:txBody>
      </p:sp>
      <p:sp>
        <p:nvSpPr>
          <p:cNvPr id="3" name="Text Placeholder 2"/>
          <p:cNvSpPr>
            <a:spLocks noGrp="1"/>
          </p:cNvSpPr>
          <p:nvPr>
            <p:ph type="body" sz="quarter" idx="10"/>
          </p:nvPr>
        </p:nvSpPr>
        <p:spPr>
          <a:xfrm>
            <a:off x="1905000" y="2057401"/>
            <a:ext cx="8382000" cy="984885"/>
          </a:xfrm>
        </p:spPr>
        <p:txBody>
          <a:bodyPr/>
          <a:lstStyle/>
          <a:p>
            <a:pPr>
              <a:buFont typeface="Wingdings" panose="05000000000000000000" pitchFamily="2" charset="2"/>
              <a:buChar char="v"/>
            </a:pPr>
            <a:r>
              <a:rPr lang="en-US" dirty="0" smtClean="0"/>
              <a:t>Have them ride the bus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895600"/>
            <a:ext cx="3619500" cy="3200400"/>
          </a:xfrm>
          <a:prstGeom prst="rect">
            <a:avLst/>
          </a:prstGeom>
        </p:spPr>
      </p:pic>
    </p:spTree>
    <p:extLst>
      <p:ext uri="{BB962C8B-B14F-4D97-AF65-F5344CB8AC3E}">
        <p14:creationId xmlns:p14="http://schemas.microsoft.com/office/powerpoint/2010/main" val="400428945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Perfect Attendance</a:t>
            </a:r>
            <a:endParaRPr lang="en-US" dirty="0"/>
          </a:p>
        </p:txBody>
      </p:sp>
      <p:sp>
        <p:nvSpPr>
          <p:cNvPr id="3" name="Text Placeholder 2"/>
          <p:cNvSpPr>
            <a:spLocks noGrp="1"/>
          </p:cNvSpPr>
          <p:nvPr>
            <p:ph type="body" sz="quarter" idx="10"/>
          </p:nvPr>
        </p:nvSpPr>
        <p:spPr>
          <a:xfrm>
            <a:off x="1905000" y="1411552"/>
            <a:ext cx="8382000" cy="3841052"/>
          </a:xfrm>
        </p:spPr>
        <p:txBody>
          <a:bodyPr/>
          <a:lstStyle/>
          <a:p>
            <a:pPr>
              <a:buFont typeface="Wingdings" panose="05000000000000000000" pitchFamily="2" charset="2"/>
              <a:buChar char="v"/>
            </a:pPr>
            <a:r>
              <a:rPr lang="en-US" dirty="0" smtClean="0"/>
              <a:t>Students have the opportunity to earn a perfect attendance award each 9 weeks.</a:t>
            </a:r>
          </a:p>
          <a:p>
            <a:pPr>
              <a:buFont typeface="Wingdings" panose="05000000000000000000" pitchFamily="2" charset="2"/>
              <a:buChar char="v"/>
            </a:pPr>
            <a:r>
              <a:rPr lang="en-US" dirty="0" smtClean="0"/>
              <a:t>We understand that a student may be late occasionally. Students, therefore, may receive perfect attendance for being at school daily and having only  had 1 tardy.</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933365"/>
            <a:ext cx="2876550" cy="2638478"/>
          </a:xfrm>
          <a:prstGeom prst="rect">
            <a:avLst/>
          </a:prstGeom>
        </p:spPr>
      </p:pic>
    </p:spTree>
    <p:extLst>
      <p:ext uri="{BB962C8B-B14F-4D97-AF65-F5344CB8AC3E}">
        <p14:creationId xmlns:p14="http://schemas.microsoft.com/office/powerpoint/2010/main" val="155542930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Berlin Sans FB" panose="020E0602020502020306" pitchFamily="34" charset="0"/>
              </a:rPr>
              <a:t>Drop off/Pick up Map </a:t>
            </a:r>
            <a:endParaRPr lang="en-US" dirty="0">
              <a:latin typeface="Berlin Sans FB" panose="020E0602020502020306" pitchFamily="34" charset="0"/>
            </a:endParaRPr>
          </a:p>
        </p:txBody>
      </p:sp>
      <p:pic>
        <p:nvPicPr>
          <p:cNvPr id="6" name="Content Placeholder 5"/>
          <p:cNvPicPr>
            <a:picLocks noGrp="1" noChangeAspect="1"/>
          </p:cNvPicPr>
          <p:nvPr>
            <p:ph idx="1"/>
          </p:nvPr>
        </p:nvPicPr>
        <p:blipFill>
          <a:blip r:embed="rId2"/>
          <a:stretch>
            <a:fillRect/>
          </a:stretch>
        </p:blipFill>
        <p:spPr>
          <a:xfrm>
            <a:off x="2643090" y="1825625"/>
            <a:ext cx="6905819" cy="4351338"/>
          </a:xfrm>
          <a:prstGeom prst="rect">
            <a:avLst/>
          </a:prstGeom>
        </p:spPr>
      </p:pic>
    </p:spTree>
    <p:extLst>
      <p:ext uri="{BB962C8B-B14F-4D97-AF65-F5344CB8AC3E}">
        <p14:creationId xmlns:p14="http://schemas.microsoft.com/office/powerpoint/2010/main" val="3804171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latin typeface="Berlin Sans FB" panose="020E0602020502020306" pitchFamily="34" charset="0"/>
              </a:rPr>
              <a:t>Miscellaneous</a:t>
            </a:r>
            <a:endParaRPr lang="en-US" dirty="0">
              <a:latin typeface="Berlin Sans FB" panose="020E0602020502020306" pitchFamily="34" charset="0"/>
            </a:endParaRPr>
          </a:p>
        </p:txBody>
      </p:sp>
      <p:sp>
        <p:nvSpPr>
          <p:cNvPr id="3" name="Rectangle 2"/>
          <p:cNvSpPr/>
          <p:nvPr/>
        </p:nvSpPr>
        <p:spPr>
          <a:xfrm>
            <a:off x="661183" y="1690688"/>
            <a:ext cx="10692617" cy="6038576"/>
          </a:xfrm>
          <a:prstGeom prst="rect">
            <a:avLst/>
          </a:prstGeom>
        </p:spPr>
        <p:txBody>
          <a:bodyPr wrap="square">
            <a:spAutoFit/>
          </a:bodyPr>
          <a:lstStyle/>
          <a:p>
            <a:pPr marL="285750" indent="-285750">
              <a:lnSpc>
                <a:spcPct val="120000"/>
              </a:lnSpc>
              <a:buFont typeface="Arial" panose="020B0604020202020204" pitchFamily="34" charset="0"/>
              <a:buChar char="•"/>
            </a:pPr>
            <a:r>
              <a:rPr lang="en-US" sz="2400" dirty="0">
                <a:latin typeface="Berlin Sans FB" panose="020E0602020502020306" pitchFamily="34" charset="0"/>
                <a:ea typeface="Tahoma" pitchFamily="34" charset="0"/>
                <a:cs typeface="Tahoma" pitchFamily="34" charset="0"/>
              </a:rPr>
              <a:t>Students will be given two snack breaks throughout the day</a:t>
            </a:r>
            <a:r>
              <a:rPr lang="en-US" sz="2400" dirty="0" smtClean="0">
                <a:latin typeface="Berlin Sans FB" panose="020E0602020502020306" pitchFamily="34" charset="0"/>
                <a:ea typeface="Tahoma" pitchFamily="34" charset="0"/>
                <a:cs typeface="Tahoma" pitchFamily="34" charset="0"/>
              </a:rPr>
              <a:t>.</a:t>
            </a:r>
          </a:p>
          <a:p>
            <a:pPr marL="285750" indent="-285750" algn="ctr">
              <a:lnSpc>
                <a:spcPct val="120000"/>
              </a:lnSpc>
              <a:buFont typeface="Arial" panose="020B0604020202020204" pitchFamily="34" charset="0"/>
              <a:buChar char="•"/>
            </a:pPr>
            <a:r>
              <a:rPr lang="en-US" sz="2800" b="1" dirty="0" smtClean="0"/>
              <a:t>Parents</a:t>
            </a:r>
            <a:r>
              <a:rPr lang="en-US" sz="2800" b="1" dirty="0"/>
              <a:t>, please remember that all snacks that are consumed in the classroom must be peanut/tree nut free. Students can bring peanut products to eat in the cafeteria at lunch but NOT in the classroom.</a:t>
            </a:r>
            <a:r>
              <a:rPr lang="en-US" sz="2400" dirty="0"/>
              <a:t> </a:t>
            </a:r>
            <a:endParaRPr lang="en-US" sz="2400" dirty="0" smtClean="0">
              <a:latin typeface="Berlin Sans FB" panose="020E0602020502020306" pitchFamily="34" charset="0"/>
              <a:ea typeface="Tahoma" pitchFamily="34" charset="0"/>
              <a:cs typeface="Tahoma" pitchFamily="34" charset="0"/>
            </a:endParaRPr>
          </a:p>
          <a:p>
            <a:pPr marL="285750" indent="-285750">
              <a:lnSpc>
                <a:spcPct val="120000"/>
              </a:lnSpc>
              <a:buFont typeface="Arial" panose="020B0604020202020204" pitchFamily="34" charset="0"/>
              <a:buChar char="•"/>
            </a:pPr>
            <a:r>
              <a:rPr lang="en-US" sz="2400" dirty="0" smtClean="0">
                <a:latin typeface="Berlin Sans FB" panose="020E0602020502020306" pitchFamily="34" charset="0"/>
                <a:ea typeface="Tahoma" pitchFamily="34" charset="0"/>
                <a:cs typeface="Tahoma" pitchFamily="34" charset="0"/>
              </a:rPr>
              <a:t>Students </a:t>
            </a:r>
            <a:r>
              <a:rPr lang="en-US" sz="2400" dirty="0">
                <a:latin typeface="Berlin Sans FB" panose="020E0602020502020306" pitchFamily="34" charset="0"/>
                <a:ea typeface="Tahoma" pitchFamily="34" charset="0"/>
                <a:cs typeface="Tahoma" pitchFamily="34" charset="0"/>
              </a:rPr>
              <a:t>can bring a water bottle, provided it has a screw or sports top.</a:t>
            </a:r>
          </a:p>
          <a:p>
            <a:pPr marL="285750" indent="-285750">
              <a:lnSpc>
                <a:spcPct val="120000"/>
              </a:lnSpc>
              <a:buFont typeface="Arial" panose="020B0604020202020204" pitchFamily="34" charset="0"/>
              <a:buChar char="•"/>
            </a:pPr>
            <a:endParaRPr lang="en-US" sz="2400" dirty="0">
              <a:latin typeface="Berlin Sans FB" panose="020E0602020502020306" pitchFamily="34" charset="0"/>
              <a:ea typeface="Tahoma" pitchFamily="34" charset="0"/>
              <a:cs typeface="Tahoma" pitchFamily="34" charset="0"/>
            </a:endParaRPr>
          </a:p>
          <a:p>
            <a:pPr marL="285750" indent="-285750">
              <a:lnSpc>
                <a:spcPct val="80000"/>
              </a:lnSpc>
              <a:buFont typeface="Arial" panose="020B0604020202020204" pitchFamily="34" charset="0"/>
              <a:buChar char="•"/>
            </a:pPr>
            <a:r>
              <a:rPr lang="en-US" sz="2400" dirty="0">
                <a:latin typeface="Berlin Sans FB" panose="020E0602020502020306" pitchFamily="34" charset="0"/>
                <a:ea typeface="Tahoma" pitchFamily="34" charset="0"/>
                <a:cs typeface="Tahoma" pitchFamily="34" charset="0"/>
              </a:rPr>
              <a:t>If there is a medical or religious reason your child can not drink </a:t>
            </a:r>
            <a:r>
              <a:rPr lang="en-US" sz="2400" dirty="0" smtClean="0">
                <a:latin typeface="Berlin Sans FB" panose="020E0602020502020306" pitchFamily="34" charset="0"/>
                <a:ea typeface="Tahoma" pitchFamily="34" charset="0"/>
                <a:cs typeface="Tahoma" pitchFamily="34" charset="0"/>
              </a:rPr>
              <a:t>milk, </a:t>
            </a:r>
            <a:r>
              <a:rPr lang="en-US" sz="2400" dirty="0">
                <a:latin typeface="Berlin Sans FB" panose="020E0602020502020306" pitchFamily="34" charset="0"/>
                <a:ea typeface="Tahoma" pitchFamily="34" charset="0"/>
                <a:cs typeface="Tahoma" pitchFamily="34" charset="0"/>
              </a:rPr>
              <a:t>please provide a note to the school nurse and we will proceed accordingly for each particular situation. </a:t>
            </a:r>
            <a:endParaRPr lang="en-US" sz="2400" dirty="0" smtClean="0">
              <a:latin typeface="Berlin Sans FB" panose="020E0602020502020306" pitchFamily="34" charset="0"/>
              <a:ea typeface="Tahoma" pitchFamily="34" charset="0"/>
              <a:cs typeface="Tahoma" pitchFamily="34" charset="0"/>
            </a:endParaRPr>
          </a:p>
          <a:p>
            <a:pPr marL="285750" indent="-285750">
              <a:lnSpc>
                <a:spcPct val="80000"/>
              </a:lnSpc>
              <a:buFont typeface="Arial" panose="020B0604020202020204" pitchFamily="34" charset="0"/>
              <a:buChar char="•"/>
            </a:pPr>
            <a:endParaRPr lang="en-US" sz="2400" dirty="0">
              <a:latin typeface="Berlin Sans FB" panose="020E0602020502020306" pitchFamily="34" charset="0"/>
              <a:ea typeface="Tahoma" pitchFamily="34" charset="0"/>
              <a:cs typeface="Tahoma" pitchFamily="34" charset="0"/>
            </a:endParaRPr>
          </a:p>
          <a:p>
            <a:pPr marL="285750" indent="-285750">
              <a:lnSpc>
                <a:spcPct val="80000"/>
              </a:lnSpc>
              <a:buFont typeface="Arial" panose="020B0604020202020204" pitchFamily="34" charset="0"/>
              <a:buChar char="•"/>
            </a:pPr>
            <a:r>
              <a:rPr lang="en-US" sz="2400" dirty="0" smtClean="0">
                <a:latin typeface="Berlin Sans FB" panose="020E0602020502020306" pitchFamily="34" charset="0"/>
                <a:ea typeface="Tahoma" pitchFamily="34" charset="0"/>
                <a:cs typeface="Tahoma" pitchFamily="34" charset="0"/>
              </a:rPr>
              <a:t>No </a:t>
            </a:r>
            <a:r>
              <a:rPr lang="en-US" sz="2400" dirty="0">
                <a:latin typeface="Berlin Sans FB" panose="020E0602020502020306" pitchFamily="34" charset="0"/>
                <a:ea typeface="Tahoma" pitchFamily="34" charset="0"/>
                <a:cs typeface="Tahoma" pitchFamily="34" charset="0"/>
              </a:rPr>
              <a:t>rolling backpacks or mechanical pencils please.</a:t>
            </a:r>
          </a:p>
          <a:p>
            <a:pPr marL="285750" indent="-285750">
              <a:lnSpc>
                <a:spcPct val="80000"/>
              </a:lnSpc>
              <a:buFont typeface="Arial" panose="020B0604020202020204" pitchFamily="34" charset="0"/>
              <a:buChar char="•"/>
            </a:pPr>
            <a:endParaRPr lang="en-US" sz="2400" dirty="0">
              <a:latin typeface="Berlin Sans FB" panose="020E0602020502020306" pitchFamily="34" charset="0"/>
              <a:ea typeface="Tahoma" pitchFamily="34" charset="0"/>
              <a:cs typeface="Tahoma" pitchFamily="34" charset="0"/>
            </a:endParaRPr>
          </a:p>
          <a:p>
            <a:pPr marL="285750" indent="-285750">
              <a:lnSpc>
                <a:spcPct val="80000"/>
              </a:lnSpc>
              <a:buFont typeface="Arial" panose="020B0604020202020204" pitchFamily="34" charset="0"/>
              <a:buChar char="•"/>
            </a:pPr>
            <a:r>
              <a:rPr lang="en-US" sz="2400" dirty="0">
                <a:latin typeface="Berlin Sans FB" panose="020E0602020502020306" pitchFamily="34" charset="0"/>
                <a:ea typeface="Tahoma" pitchFamily="34" charset="0"/>
                <a:cs typeface="Tahoma" pitchFamily="34" charset="0"/>
              </a:rPr>
              <a:t>All parents must sign in at the front office when entering the building.</a:t>
            </a:r>
          </a:p>
          <a:p>
            <a:pPr>
              <a:lnSpc>
                <a:spcPct val="120000"/>
              </a:lnSpc>
            </a:pPr>
            <a:endParaRPr lang="en-US" dirty="0" smtClean="0">
              <a:latin typeface="Tahoma" pitchFamily="34" charset="0"/>
              <a:ea typeface="Tahoma" pitchFamily="34" charset="0"/>
              <a:cs typeface="Tahoma" pitchFamily="34" charset="0"/>
            </a:endParaRPr>
          </a:p>
          <a:p>
            <a:pPr>
              <a:lnSpc>
                <a:spcPct val="120000"/>
              </a:lnSpc>
            </a:pPr>
            <a:endParaRPr lang="en-US" dirty="0">
              <a:latin typeface="Tahoma" pitchFamily="34" charset="0"/>
              <a:ea typeface="Tahoma" pitchFamily="34" charset="0"/>
              <a:cs typeface="Tahoma" pitchFamily="34" charset="0"/>
            </a:endParaRPr>
          </a:p>
          <a:p>
            <a:pPr>
              <a:lnSpc>
                <a:spcPct val="120000"/>
              </a:lnSpc>
            </a:pPr>
            <a:endParaRPr lang="en-US"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9158"/>
            <a:ext cx="1438796" cy="1262041"/>
          </a:xfrm>
          <a:prstGeom prst="rect">
            <a:avLst/>
          </a:prstGeom>
        </p:spPr>
      </p:pic>
    </p:spTree>
    <p:extLst>
      <p:ext uri="{BB962C8B-B14F-4D97-AF65-F5344CB8AC3E}">
        <p14:creationId xmlns:p14="http://schemas.microsoft.com/office/powerpoint/2010/main" val="2971542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Husky Store Coupons</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lstStyle/>
          <a:p>
            <a:r>
              <a:rPr lang="en-US" dirty="0" smtClean="0">
                <a:latin typeface="Berlin Sans FB Demi" panose="020E0802020502020306" pitchFamily="34" charset="0"/>
              </a:rPr>
              <a:t>Treasure Box Item  $10</a:t>
            </a:r>
          </a:p>
          <a:p>
            <a:r>
              <a:rPr lang="en-US" dirty="0" smtClean="0">
                <a:latin typeface="Berlin Sans FB Demi" panose="020E0802020502020306" pitchFamily="34" charset="0"/>
              </a:rPr>
              <a:t>Stinky </a:t>
            </a:r>
            <a:r>
              <a:rPr lang="en-US" dirty="0">
                <a:latin typeface="Berlin Sans FB Demi" panose="020E0802020502020306" pitchFamily="34" charset="0"/>
              </a:rPr>
              <a:t>F</a:t>
            </a:r>
            <a:r>
              <a:rPr lang="en-US" dirty="0" smtClean="0">
                <a:latin typeface="Berlin Sans FB Demi" panose="020E0802020502020306" pitchFamily="34" charset="0"/>
              </a:rPr>
              <a:t>eet Pass   $20</a:t>
            </a:r>
          </a:p>
          <a:p>
            <a:r>
              <a:rPr lang="en-US" dirty="0" smtClean="0">
                <a:latin typeface="Berlin Sans FB Demi" panose="020E0802020502020306" pitchFamily="34" charset="0"/>
              </a:rPr>
              <a:t>Furry Friend </a:t>
            </a:r>
            <a:r>
              <a:rPr lang="en-US" dirty="0">
                <a:latin typeface="Berlin Sans FB Demi" panose="020E0802020502020306" pitchFamily="34" charset="0"/>
              </a:rPr>
              <a:t>P</a:t>
            </a:r>
            <a:r>
              <a:rPr lang="en-US" dirty="0" smtClean="0">
                <a:latin typeface="Berlin Sans FB Demi" panose="020E0802020502020306" pitchFamily="34" charset="0"/>
              </a:rPr>
              <a:t>ass  $25</a:t>
            </a:r>
          </a:p>
          <a:p>
            <a:r>
              <a:rPr lang="en-US" dirty="0" smtClean="0">
                <a:latin typeface="Berlin Sans FB Demi" panose="020E0802020502020306" pitchFamily="34" charset="0"/>
              </a:rPr>
              <a:t>No Homework </a:t>
            </a:r>
            <a:r>
              <a:rPr lang="en-US" dirty="0">
                <a:latin typeface="Berlin Sans FB Demi" panose="020E0802020502020306" pitchFamily="34" charset="0"/>
              </a:rPr>
              <a:t>P</a:t>
            </a:r>
            <a:r>
              <a:rPr lang="en-US" dirty="0" smtClean="0">
                <a:latin typeface="Berlin Sans FB Demi" panose="020E0802020502020306" pitchFamily="34" charset="0"/>
              </a:rPr>
              <a:t>ass (all subjects)  $30</a:t>
            </a:r>
          </a:p>
          <a:p>
            <a:r>
              <a:rPr lang="en-US" dirty="0" smtClean="0">
                <a:latin typeface="Berlin Sans FB Demi" panose="020E0802020502020306" pitchFamily="34" charset="0"/>
              </a:rPr>
              <a:t>Sit by a friend at lunch pass  $40</a:t>
            </a:r>
          </a:p>
          <a:p>
            <a:r>
              <a:rPr lang="en-US" dirty="0" smtClean="0">
                <a:latin typeface="Berlin Sans FB Demi" panose="020E0802020502020306" pitchFamily="34" charset="0"/>
              </a:rPr>
              <a:t>Computer Pass  $50</a:t>
            </a:r>
            <a:endParaRPr lang="en-US" dirty="0">
              <a:latin typeface="Berlin Sans FB Demi" panose="020E08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0659" y="3612294"/>
            <a:ext cx="2764434" cy="2424823"/>
          </a:xfrm>
          <a:prstGeom prst="rect">
            <a:avLst/>
          </a:prstGeom>
        </p:spPr>
      </p:pic>
    </p:spTree>
    <p:extLst>
      <p:ext uri="{BB962C8B-B14F-4D97-AF65-F5344CB8AC3E}">
        <p14:creationId xmlns:p14="http://schemas.microsoft.com/office/powerpoint/2010/main" val="2297321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9402" y="550839"/>
            <a:ext cx="4491916" cy="5813068"/>
          </a:xfrm>
          <a:prstGeom prst="rect">
            <a:avLst/>
          </a:prstGeom>
        </p:spPr>
      </p:pic>
      <p:sp>
        <p:nvSpPr>
          <p:cNvPr id="5" name="TextBox 4"/>
          <p:cNvSpPr txBox="1"/>
          <p:nvPr/>
        </p:nvSpPr>
        <p:spPr>
          <a:xfrm>
            <a:off x="6527409" y="815926"/>
            <a:ext cx="4712677" cy="3539430"/>
          </a:xfrm>
          <a:prstGeom prst="rect">
            <a:avLst/>
          </a:prstGeom>
          <a:noFill/>
        </p:spPr>
        <p:txBody>
          <a:bodyPr wrap="square" rtlCol="0">
            <a:spAutoFit/>
          </a:bodyPr>
          <a:lstStyle/>
          <a:p>
            <a:pPr algn="ctr"/>
            <a:r>
              <a:rPr lang="en-US" sz="2800" b="1" dirty="0" smtClean="0"/>
              <a:t>Author Visit</a:t>
            </a:r>
          </a:p>
          <a:p>
            <a:endParaRPr lang="en-US" sz="2800" dirty="0"/>
          </a:p>
          <a:p>
            <a:endParaRPr lang="en-US" sz="2800" dirty="0" smtClean="0"/>
          </a:p>
          <a:p>
            <a:r>
              <a:rPr lang="en-US" sz="2800" dirty="0" smtClean="0"/>
              <a:t>Books available for purchase.</a:t>
            </a:r>
          </a:p>
          <a:p>
            <a:r>
              <a:rPr lang="en-US" sz="2800" dirty="0" smtClean="0"/>
              <a:t>See Mrs. </a:t>
            </a:r>
            <a:r>
              <a:rPr lang="en-US" sz="2800" dirty="0" err="1" smtClean="0"/>
              <a:t>Digoy</a:t>
            </a:r>
            <a:r>
              <a:rPr lang="en-US" sz="2800" dirty="0" smtClean="0"/>
              <a:t>, the librarian, for order forms or from the email sent by homeroom teachers.</a:t>
            </a:r>
            <a:endParaRPr lang="en-US" sz="2800" dirty="0"/>
          </a:p>
        </p:txBody>
      </p:sp>
      <p:sp>
        <p:nvSpPr>
          <p:cNvPr id="6" name="Rounded Rectangle 5"/>
          <p:cNvSpPr/>
          <p:nvPr/>
        </p:nvSpPr>
        <p:spPr>
          <a:xfrm>
            <a:off x="6063175" y="815926"/>
            <a:ext cx="5176911" cy="4459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420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600" dirty="0" smtClean="0">
                <a:latin typeface="Berlin Sans FB" panose="020E0602020502020306" pitchFamily="34" charset="0"/>
              </a:rPr>
              <a:t>Thank you for coming!</a:t>
            </a:r>
            <a:endParaRPr lang="en-US" sz="6600" dirty="0">
              <a:latin typeface="Berlin Sans FB" panose="020E0602020502020306"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286" y="2225406"/>
            <a:ext cx="6055889" cy="3162520"/>
          </a:xfrm>
          <a:prstGeom prst="rect">
            <a:avLst/>
          </a:prstGeom>
        </p:spPr>
      </p:pic>
    </p:spTree>
    <p:extLst>
      <p:ext uri="{BB962C8B-B14F-4D97-AF65-F5344CB8AC3E}">
        <p14:creationId xmlns:p14="http://schemas.microsoft.com/office/powerpoint/2010/main" val="286749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Berlin Sans FB" panose="020E0602020502020306" pitchFamily="34" charset="0"/>
              </a:rPr>
              <a:t>Second Grade Discipline Plan</a:t>
            </a:r>
            <a:endParaRPr lang="en-US" sz="4000" dirty="0">
              <a:latin typeface="Berlin Sans FB" panose="020E0602020502020306" pitchFamily="34" charset="0"/>
            </a:endParaRPr>
          </a:p>
        </p:txBody>
      </p:sp>
      <p:sp>
        <p:nvSpPr>
          <p:cNvPr id="3" name="Content Placeholder 2"/>
          <p:cNvSpPr>
            <a:spLocks noGrp="1"/>
          </p:cNvSpPr>
          <p:nvPr>
            <p:ph idx="1"/>
          </p:nvPr>
        </p:nvSpPr>
        <p:spPr>
          <a:xfrm>
            <a:off x="838200" y="4198513"/>
            <a:ext cx="10515600" cy="1978449"/>
          </a:xfrm>
        </p:spPr>
        <p:txBody>
          <a:bodyPr>
            <a:noAutofit/>
          </a:bodyPr>
          <a:lstStyle/>
          <a:p>
            <a:r>
              <a:rPr lang="en-US" sz="1800" b="1" dirty="0" smtClean="0">
                <a:latin typeface="Berlin Sans FB" panose="020E0602020502020306" pitchFamily="34" charset="0"/>
              </a:rPr>
              <a:t>Individual Student Consequences:</a:t>
            </a:r>
            <a:endParaRPr lang="en-US" sz="1800" dirty="0" smtClean="0">
              <a:latin typeface="Berlin Sans FB" panose="020E0602020502020306" pitchFamily="34" charset="0"/>
            </a:endParaRPr>
          </a:p>
          <a:p>
            <a:pPr lvl="0"/>
            <a:r>
              <a:rPr lang="en-US" sz="1800" dirty="0" smtClean="0">
                <a:latin typeface="Berlin Sans FB" panose="020E0602020502020306" pitchFamily="34" charset="0"/>
              </a:rPr>
              <a:t>Take Husky Bucks</a:t>
            </a:r>
          </a:p>
          <a:p>
            <a:pPr lvl="0"/>
            <a:r>
              <a:rPr lang="en-US" sz="1800" dirty="0" smtClean="0">
                <a:latin typeface="Berlin Sans FB" panose="020E0602020502020306" pitchFamily="34" charset="0"/>
              </a:rPr>
              <a:t>Color change &amp; Walk laps at recess-walk one lap for every color change</a:t>
            </a:r>
          </a:p>
          <a:p>
            <a:r>
              <a:rPr lang="en-US" sz="1800" dirty="0" smtClean="0">
                <a:latin typeface="Berlin Sans FB" panose="020E0602020502020306" pitchFamily="34" charset="0"/>
              </a:rPr>
              <a:t>-blue: one lap</a:t>
            </a:r>
          </a:p>
          <a:p>
            <a:r>
              <a:rPr lang="en-US" sz="1800" dirty="0" smtClean="0">
                <a:latin typeface="Berlin Sans FB" panose="020E0602020502020306" pitchFamily="34" charset="0"/>
              </a:rPr>
              <a:t>-yellow: two laps</a:t>
            </a:r>
          </a:p>
          <a:p>
            <a:r>
              <a:rPr lang="en-US" sz="1800" dirty="0" smtClean="0">
                <a:latin typeface="Berlin Sans FB" panose="020E0602020502020306" pitchFamily="34" charset="0"/>
              </a:rPr>
              <a:t>-red: three laps</a:t>
            </a:r>
          </a:p>
          <a:p>
            <a:pPr lvl="0"/>
            <a:r>
              <a:rPr lang="en-US" sz="1800" dirty="0" smtClean="0">
                <a:latin typeface="Berlin Sans FB" panose="020E0602020502020306" pitchFamily="34" charset="0"/>
              </a:rPr>
              <a:t>Note home </a:t>
            </a:r>
          </a:p>
          <a:p>
            <a:pPr marL="0" indent="0">
              <a:buNone/>
            </a:pPr>
            <a:r>
              <a:rPr lang="en-US" sz="1400" dirty="0" smtClean="0"/>
              <a:t> </a:t>
            </a:r>
            <a:endParaRPr lang="en-US" sz="1400" dirty="0"/>
          </a:p>
        </p:txBody>
      </p:sp>
      <p:sp>
        <p:nvSpPr>
          <p:cNvPr id="5" name="TextBox 4"/>
          <p:cNvSpPr txBox="1"/>
          <p:nvPr/>
        </p:nvSpPr>
        <p:spPr>
          <a:xfrm>
            <a:off x="838200" y="1790541"/>
            <a:ext cx="9967175" cy="2585323"/>
          </a:xfrm>
          <a:prstGeom prst="rect">
            <a:avLst/>
          </a:prstGeom>
          <a:noFill/>
        </p:spPr>
        <p:txBody>
          <a:bodyPr wrap="square" rtlCol="0">
            <a:spAutoFit/>
          </a:bodyPr>
          <a:lstStyle/>
          <a:p>
            <a:r>
              <a:rPr lang="en-US" u="sng" dirty="0" smtClean="0">
                <a:latin typeface="Berlin Sans FB" panose="020E0602020502020306" pitchFamily="34" charset="0"/>
              </a:rPr>
              <a:t>Second grade uses a clip/color change system.  All students begin their day on green. The colors are as follows:</a:t>
            </a:r>
          </a:p>
          <a:p>
            <a:pPr marL="285750" indent="-285750">
              <a:buFont typeface="Arial" panose="020B0604020202020204" pitchFamily="34" charset="0"/>
              <a:buChar char="•"/>
            </a:pPr>
            <a:r>
              <a:rPr lang="en-US" dirty="0" smtClean="0">
                <a:latin typeface="Berlin Sans FB" panose="020E0602020502020306" pitchFamily="34" charset="0"/>
              </a:rPr>
              <a:t>Gold-exceptional behavior </a:t>
            </a:r>
          </a:p>
          <a:p>
            <a:pPr marL="285750" indent="-285750">
              <a:buFont typeface="Arial" panose="020B0604020202020204" pitchFamily="34" charset="0"/>
              <a:buChar char="•"/>
            </a:pPr>
            <a:r>
              <a:rPr lang="en-US" dirty="0" smtClean="0">
                <a:latin typeface="Berlin Sans FB" panose="020E0602020502020306" pitchFamily="34" charset="0"/>
              </a:rPr>
              <a:t>Green-good/followed the rules; “ready to learn”</a:t>
            </a:r>
          </a:p>
          <a:p>
            <a:pPr marL="285750" indent="-285750">
              <a:buFont typeface="Arial" panose="020B0604020202020204" pitchFamily="34" charset="0"/>
              <a:buChar char="•"/>
            </a:pPr>
            <a:r>
              <a:rPr lang="en-US" dirty="0" smtClean="0">
                <a:latin typeface="Berlin Sans FB" panose="020E0602020502020306" pitchFamily="34" charset="0"/>
              </a:rPr>
              <a:t>Blue-first clip change down  /”strike 1”-note written on behavior chart</a:t>
            </a:r>
          </a:p>
          <a:p>
            <a:pPr marL="285750" indent="-285750">
              <a:buFont typeface="Arial" panose="020B0604020202020204" pitchFamily="34" charset="0"/>
              <a:buChar char="•"/>
            </a:pPr>
            <a:r>
              <a:rPr lang="en-US" dirty="0" smtClean="0">
                <a:latin typeface="Berlin Sans FB" panose="020E0602020502020306" pitchFamily="34" charset="0"/>
              </a:rPr>
              <a:t>Yellow-second clip change down/”strike 2”-note written on behavior chart</a:t>
            </a:r>
          </a:p>
          <a:p>
            <a:pPr marL="285750" indent="-285750">
              <a:buFont typeface="Arial" panose="020B0604020202020204" pitchFamily="34" charset="0"/>
              <a:buChar char="•"/>
            </a:pPr>
            <a:r>
              <a:rPr lang="en-US" dirty="0" smtClean="0">
                <a:latin typeface="Berlin Sans FB" panose="020E0602020502020306" pitchFamily="34" charset="0"/>
              </a:rPr>
              <a:t>Red-third clip change/”strike 3”-note written on behavior chart/possible office referral depending of behavior</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154" y="483838"/>
            <a:ext cx="1240536" cy="1088136"/>
          </a:xfrm>
          <a:prstGeom prst="rect">
            <a:avLst/>
          </a:prstGeom>
        </p:spPr>
      </p:pic>
    </p:spTree>
    <p:extLst>
      <p:ext uri="{BB962C8B-B14F-4D97-AF65-F5344CB8AC3E}">
        <p14:creationId xmlns:p14="http://schemas.microsoft.com/office/powerpoint/2010/main" val="1542643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064" y="209262"/>
            <a:ext cx="10515600" cy="1325563"/>
          </a:xfrm>
        </p:spPr>
        <p:txBody>
          <a:bodyPr/>
          <a:lstStyle/>
          <a:p>
            <a:pPr algn="ctr"/>
            <a:r>
              <a:rPr lang="en-US" dirty="0" smtClean="0">
                <a:latin typeface="Berlin Sans FB Demi" panose="020E0802020502020306" pitchFamily="34" charset="0"/>
              </a:rPr>
              <a:t>Conduct Grades </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normAutofit lnSpcReduction="10000"/>
          </a:bodyPr>
          <a:lstStyle/>
          <a:p>
            <a:r>
              <a:rPr lang="en-US" sz="1600" dirty="0" smtClean="0">
                <a:latin typeface="Berlin Sans FB Demi" panose="020E0802020502020306" pitchFamily="34" charset="0"/>
                <a:ea typeface="Tahoma" pitchFamily="34" charset="0"/>
                <a:cs typeface="Tahoma" pitchFamily="34" charset="0"/>
              </a:rPr>
              <a:t>A calendar conduct chart </a:t>
            </a:r>
            <a:r>
              <a:rPr lang="en-US" sz="1600" dirty="0">
                <a:latin typeface="Berlin Sans FB Demi" panose="020E0802020502020306" pitchFamily="34" charset="0"/>
                <a:ea typeface="Tahoma" pitchFamily="34" charset="0"/>
                <a:cs typeface="Tahoma" pitchFamily="34" charset="0"/>
              </a:rPr>
              <a:t>will be placed in your child’s daily </a:t>
            </a:r>
            <a:r>
              <a:rPr lang="en-US" sz="1600" dirty="0" smtClean="0">
                <a:latin typeface="Berlin Sans FB Demi" panose="020E0802020502020306" pitchFamily="34" charset="0"/>
                <a:ea typeface="Tahoma" pitchFamily="34" charset="0"/>
                <a:cs typeface="Tahoma" pitchFamily="34" charset="0"/>
              </a:rPr>
              <a:t>folder for each nine weeks.  </a:t>
            </a:r>
            <a:r>
              <a:rPr lang="en-US" sz="1600" b="1" dirty="0" smtClean="0">
                <a:latin typeface="Berlin Sans FB Demi" panose="020E0802020502020306" pitchFamily="34" charset="0"/>
                <a:ea typeface="Tahoma" pitchFamily="34" charset="0"/>
                <a:cs typeface="Tahoma" pitchFamily="34" charset="0"/>
              </a:rPr>
              <a:t>Please </a:t>
            </a:r>
            <a:r>
              <a:rPr lang="en-US" sz="1600" b="1" dirty="0">
                <a:latin typeface="Berlin Sans FB Demi" panose="020E0802020502020306" pitchFamily="34" charset="0"/>
                <a:ea typeface="Tahoma" pitchFamily="34" charset="0"/>
                <a:cs typeface="Tahoma" pitchFamily="34" charset="0"/>
              </a:rPr>
              <a:t>initial daily.</a:t>
            </a:r>
          </a:p>
          <a:p>
            <a:pPr marL="0" indent="0">
              <a:buNone/>
            </a:pPr>
            <a:endParaRPr lang="en-US" sz="1600" dirty="0">
              <a:latin typeface="Berlin Sans FB Demi" panose="020E0802020502020306" pitchFamily="34" charset="0"/>
              <a:ea typeface="Tahoma" pitchFamily="34" charset="0"/>
              <a:cs typeface="Tahoma" pitchFamily="34" charset="0"/>
            </a:endParaRPr>
          </a:p>
          <a:p>
            <a:r>
              <a:rPr lang="en-US" sz="1600" u="sng" dirty="0">
                <a:solidFill>
                  <a:srgbClr val="0070C0"/>
                </a:solidFill>
                <a:latin typeface="Berlin Sans FB Demi" panose="020E0802020502020306" pitchFamily="34" charset="0"/>
                <a:ea typeface="Tahoma" pitchFamily="34" charset="0"/>
                <a:cs typeface="Tahoma" pitchFamily="34" charset="0"/>
              </a:rPr>
              <a:t>Conduct grades for individual categories </a:t>
            </a:r>
            <a:r>
              <a:rPr lang="en-US" sz="1600" dirty="0">
                <a:solidFill>
                  <a:srgbClr val="0070C0"/>
                </a:solidFill>
                <a:latin typeface="Berlin Sans FB Demi" panose="020E0802020502020306" pitchFamily="34" charset="0"/>
                <a:ea typeface="Tahoma" pitchFamily="34" charset="0"/>
                <a:cs typeface="Tahoma" pitchFamily="34" charset="0"/>
              </a:rPr>
              <a:t>for the nine weeks will be assigned as follows:</a:t>
            </a:r>
          </a:p>
          <a:p>
            <a:pPr lvl="2"/>
            <a:r>
              <a:rPr lang="en-US" sz="1600" b="1" dirty="0">
                <a:solidFill>
                  <a:srgbClr val="0070C0"/>
                </a:solidFill>
                <a:latin typeface="Berlin Sans FB Demi" panose="020E0802020502020306" pitchFamily="34" charset="0"/>
                <a:ea typeface="Tahoma" pitchFamily="34" charset="0"/>
                <a:cs typeface="Tahoma" pitchFamily="34" charset="0"/>
              </a:rPr>
              <a:t>0 - 4 color changes = S</a:t>
            </a:r>
          </a:p>
          <a:p>
            <a:pPr lvl="2"/>
            <a:r>
              <a:rPr lang="en-US" sz="1600" b="1" dirty="0">
                <a:solidFill>
                  <a:srgbClr val="0070C0"/>
                </a:solidFill>
                <a:latin typeface="Berlin Sans FB Demi" panose="020E0802020502020306" pitchFamily="34" charset="0"/>
                <a:ea typeface="Tahoma" pitchFamily="34" charset="0"/>
                <a:cs typeface="Tahoma" pitchFamily="34" charset="0"/>
              </a:rPr>
              <a:t>5- 7color changes = N</a:t>
            </a:r>
          </a:p>
          <a:p>
            <a:pPr lvl="2"/>
            <a:r>
              <a:rPr lang="en-US" sz="1600" b="1" dirty="0">
                <a:solidFill>
                  <a:srgbClr val="0070C0"/>
                </a:solidFill>
                <a:latin typeface="Berlin Sans FB Demi" panose="020E0802020502020306" pitchFamily="34" charset="0"/>
                <a:ea typeface="Tahoma" pitchFamily="34" charset="0"/>
                <a:cs typeface="Tahoma" pitchFamily="34" charset="0"/>
              </a:rPr>
              <a:t>8 + color changes = U</a:t>
            </a:r>
          </a:p>
          <a:p>
            <a:r>
              <a:rPr lang="en-US" sz="1600" u="sng" dirty="0">
                <a:solidFill>
                  <a:srgbClr val="0070C0"/>
                </a:solidFill>
                <a:latin typeface="Berlin Sans FB Demi" panose="020E0802020502020306" pitchFamily="34" charset="0"/>
                <a:ea typeface="Tahoma" pitchFamily="34" charset="0"/>
                <a:cs typeface="Tahoma" pitchFamily="34" charset="0"/>
              </a:rPr>
              <a:t>Overall classroom conduct </a:t>
            </a:r>
            <a:r>
              <a:rPr lang="en-US" sz="1600" dirty="0">
                <a:solidFill>
                  <a:srgbClr val="0070C0"/>
                </a:solidFill>
                <a:latin typeface="Berlin Sans FB Demi" panose="020E0802020502020306" pitchFamily="34" charset="0"/>
                <a:ea typeface="Tahoma" pitchFamily="34" charset="0"/>
                <a:cs typeface="Tahoma" pitchFamily="34" charset="0"/>
              </a:rPr>
              <a:t>grades for the nine weeks will be assigned as follows:</a:t>
            </a:r>
          </a:p>
          <a:p>
            <a:pPr lvl="2"/>
            <a:r>
              <a:rPr lang="en-US" sz="1600" b="1" dirty="0">
                <a:solidFill>
                  <a:srgbClr val="0070C0"/>
                </a:solidFill>
                <a:latin typeface="Berlin Sans FB Demi" panose="020E0802020502020306" pitchFamily="34" charset="0"/>
                <a:ea typeface="Tahoma" pitchFamily="34" charset="0"/>
                <a:cs typeface="Tahoma" pitchFamily="34" charset="0"/>
              </a:rPr>
              <a:t>6 total color changes equals an N.</a:t>
            </a:r>
          </a:p>
          <a:p>
            <a:pPr lvl="2"/>
            <a:r>
              <a:rPr lang="en-US" sz="1600" b="1" dirty="0">
                <a:solidFill>
                  <a:srgbClr val="0070C0"/>
                </a:solidFill>
                <a:latin typeface="Berlin Sans FB Demi" panose="020E0802020502020306" pitchFamily="34" charset="0"/>
                <a:ea typeface="Tahoma" pitchFamily="34" charset="0"/>
                <a:cs typeface="Tahoma" pitchFamily="34" charset="0"/>
              </a:rPr>
              <a:t>9 total color changes equals a U.</a:t>
            </a:r>
          </a:p>
          <a:p>
            <a:r>
              <a:rPr lang="en-US" sz="1600" dirty="0">
                <a:latin typeface="Berlin Sans FB Demi" panose="020E0802020502020306" pitchFamily="34" charset="0"/>
                <a:ea typeface="Tahoma" pitchFamily="34" charset="0"/>
                <a:cs typeface="Tahoma" pitchFamily="34" charset="0"/>
              </a:rPr>
              <a:t>Homework is part of the conduct grade.  </a:t>
            </a:r>
          </a:p>
          <a:p>
            <a:r>
              <a:rPr lang="en-US" sz="1600" dirty="0">
                <a:latin typeface="Berlin Sans FB Demi" panose="020E0802020502020306" pitchFamily="34" charset="0"/>
                <a:ea typeface="Tahoma" pitchFamily="34" charset="0"/>
                <a:cs typeface="Tahoma" pitchFamily="34" charset="0"/>
              </a:rPr>
              <a:t>Conduct in computer lab goes toward classroom conduct and not specials.</a:t>
            </a:r>
          </a:p>
          <a:p>
            <a:pPr marL="0" indent="0">
              <a:buNone/>
            </a:pPr>
            <a:endParaRPr lang="en-US" sz="1600" dirty="0">
              <a:latin typeface="Berlin Sans FB Demi" panose="020E0802020502020306" pitchFamily="34" charset="0"/>
              <a:ea typeface="Tahoma" pitchFamily="34" charset="0"/>
              <a:cs typeface="Tahoma" pitchFamily="34" charset="0"/>
            </a:endParaRPr>
          </a:p>
          <a:p>
            <a:r>
              <a:rPr lang="en-US" sz="1600" dirty="0">
                <a:solidFill>
                  <a:srgbClr val="FF0000"/>
                </a:solidFill>
                <a:latin typeface="Berlin Sans FB Demi" panose="020E0802020502020306" pitchFamily="34" charset="0"/>
                <a:ea typeface="Tahoma" pitchFamily="34" charset="0"/>
                <a:cs typeface="Tahoma" pitchFamily="34" charset="0"/>
              </a:rPr>
              <a:t>If a student receives a discipline referral to the office, their conduct grade can not be higher than N.</a:t>
            </a:r>
          </a:p>
          <a:p>
            <a:r>
              <a:rPr lang="en-US" sz="1600" dirty="0" smtClean="0">
                <a:solidFill>
                  <a:srgbClr val="FF0000"/>
                </a:solidFill>
                <a:latin typeface="Berlin Sans FB Demi" panose="020E0802020502020306" pitchFamily="34" charset="0"/>
                <a:ea typeface="Tahoma" pitchFamily="34" charset="0"/>
                <a:cs typeface="Tahoma" pitchFamily="34" charset="0"/>
              </a:rPr>
              <a:t>If </a:t>
            </a:r>
            <a:r>
              <a:rPr lang="en-US" sz="1600" dirty="0">
                <a:solidFill>
                  <a:srgbClr val="FF0000"/>
                </a:solidFill>
                <a:latin typeface="Berlin Sans FB Demi" panose="020E0802020502020306" pitchFamily="34" charset="0"/>
                <a:ea typeface="Tahoma" pitchFamily="34" charset="0"/>
                <a:cs typeface="Tahoma" pitchFamily="34" charset="0"/>
              </a:rPr>
              <a:t>a student receives more than one discipline referral to the office, their conduct grade will be an automatic U.</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642" y="327975"/>
            <a:ext cx="1393698" cy="1222482"/>
          </a:xfrm>
          <a:prstGeom prst="rect">
            <a:avLst/>
          </a:prstGeom>
        </p:spPr>
      </p:pic>
    </p:spTree>
    <p:extLst>
      <p:ext uri="{BB962C8B-B14F-4D97-AF65-F5344CB8AC3E}">
        <p14:creationId xmlns:p14="http://schemas.microsoft.com/office/powerpoint/2010/main" val="34682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Communication</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normAutofit lnSpcReduction="10000"/>
          </a:bodyPr>
          <a:lstStyle/>
          <a:p>
            <a:r>
              <a:rPr lang="en-US" sz="2400" dirty="0">
                <a:latin typeface="Berlin Sans FB Demi" panose="020E0802020502020306" pitchFamily="34" charset="0"/>
                <a:ea typeface="Tahoma" pitchFamily="34" charset="0"/>
                <a:cs typeface="Tahoma" pitchFamily="34" charset="0"/>
              </a:rPr>
              <a:t>The student’s </a:t>
            </a:r>
            <a:r>
              <a:rPr lang="en-US" sz="2400" dirty="0" smtClean="0">
                <a:latin typeface="Berlin Sans FB Demi" panose="020E0802020502020306" pitchFamily="34" charset="0"/>
                <a:ea typeface="Tahoma" pitchFamily="34" charset="0"/>
                <a:cs typeface="Tahoma" pitchFamily="34" charset="0"/>
              </a:rPr>
              <a:t>daily </a:t>
            </a:r>
            <a:r>
              <a:rPr lang="en-US" sz="2400" dirty="0">
                <a:latin typeface="Berlin Sans FB Demi" panose="020E0802020502020306" pitchFamily="34" charset="0"/>
                <a:ea typeface="Tahoma" pitchFamily="34" charset="0"/>
                <a:cs typeface="Tahoma" pitchFamily="34" charset="0"/>
              </a:rPr>
              <a:t>folder will communicate conduct and homework assignments daily. </a:t>
            </a:r>
            <a:r>
              <a:rPr lang="en-US" sz="2400" u="sng" dirty="0">
                <a:latin typeface="Berlin Sans FB Demi" panose="020E0802020502020306" pitchFamily="34" charset="0"/>
                <a:ea typeface="Tahoma" pitchFamily="34" charset="0"/>
                <a:cs typeface="Tahoma" pitchFamily="34" charset="0"/>
              </a:rPr>
              <a:t>Please sign each night.</a:t>
            </a:r>
          </a:p>
          <a:p>
            <a:pPr marL="0" indent="0">
              <a:buNone/>
            </a:pPr>
            <a:endParaRPr lang="en-US" sz="2400" dirty="0">
              <a:latin typeface="Berlin Sans FB Demi" panose="020E0802020502020306" pitchFamily="34" charset="0"/>
              <a:ea typeface="Tahoma" pitchFamily="34" charset="0"/>
              <a:cs typeface="Tahoma" pitchFamily="34" charset="0"/>
            </a:endParaRPr>
          </a:p>
          <a:p>
            <a:r>
              <a:rPr lang="en-US" sz="2400" dirty="0">
                <a:latin typeface="Berlin Sans FB Demi" panose="020E0802020502020306" pitchFamily="34" charset="0"/>
                <a:ea typeface="Tahoma" pitchFamily="34" charset="0"/>
                <a:cs typeface="Tahoma" pitchFamily="34" charset="0"/>
              </a:rPr>
              <a:t>Our conference period is from 10:35-11:25.</a:t>
            </a:r>
          </a:p>
          <a:p>
            <a:pPr marL="0" indent="0">
              <a:buNone/>
            </a:pPr>
            <a:endParaRPr lang="en-US" sz="2400" dirty="0">
              <a:latin typeface="Berlin Sans FB Demi" panose="020E0802020502020306" pitchFamily="34" charset="0"/>
              <a:ea typeface="Tahoma" pitchFamily="34" charset="0"/>
              <a:cs typeface="Tahoma" pitchFamily="34" charset="0"/>
            </a:endParaRPr>
          </a:p>
          <a:p>
            <a:r>
              <a:rPr lang="en-US" sz="2400" dirty="0">
                <a:latin typeface="Berlin Sans FB Demi" panose="020E0802020502020306" pitchFamily="34" charset="0"/>
                <a:ea typeface="Tahoma" pitchFamily="34" charset="0"/>
                <a:cs typeface="Tahoma" pitchFamily="34" charset="0"/>
              </a:rPr>
              <a:t>Please send notes, </a:t>
            </a:r>
            <a:r>
              <a:rPr lang="en-US" sz="2400" dirty="0" smtClean="0">
                <a:latin typeface="Berlin Sans FB Demi" panose="020E0802020502020306" pitchFamily="34" charset="0"/>
                <a:ea typeface="Tahoma" pitchFamily="34" charset="0"/>
                <a:cs typeface="Tahoma" pitchFamily="34" charset="0"/>
              </a:rPr>
              <a:t>call, </a:t>
            </a:r>
            <a:r>
              <a:rPr lang="en-US" sz="2400" dirty="0">
                <a:latin typeface="Berlin Sans FB Demi" panose="020E0802020502020306" pitchFamily="34" charset="0"/>
                <a:ea typeface="Tahoma" pitchFamily="34" charset="0"/>
                <a:cs typeface="Tahoma" pitchFamily="34" charset="0"/>
              </a:rPr>
              <a:t>or e-mail if there are any questions or concerns. </a:t>
            </a:r>
            <a:endParaRPr lang="en-US" sz="2400" dirty="0" smtClean="0">
              <a:latin typeface="Berlin Sans FB Demi" panose="020E0802020502020306" pitchFamily="34" charset="0"/>
              <a:ea typeface="Tahoma" pitchFamily="34" charset="0"/>
              <a:cs typeface="Tahoma" pitchFamily="34" charset="0"/>
            </a:endParaRPr>
          </a:p>
          <a:p>
            <a:r>
              <a:rPr lang="en-US" sz="2400" dirty="0" smtClean="0">
                <a:latin typeface="Berlin Sans FB Demi" panose="020E0802020502020306" pitchFamily="34" charset="0"/>
                <a:ea typeface="Tahoma" pitchFamily="34" charset="0"/>
                <a:cs typeface="Tahoma" pitchFamily="34" charset="0"/>
              </a:rPr>
              <a:t>Teachers check e-mails before school, during conference, and after school. We will reply to e-mails as soon as we are able. </a:t>
            </a:r>
            <a:endParaRPr lang="en-US" sz="2400" dirty="0">
              <a:latin typeface="Berlin Sans FB Demi" panose="020E0802020502020306" pitchFamily="34" charset="0"/>
              <a:ea typeface="Tahoma" pitchFamily="34" charset="0"/>
              <a:cs typeface="Tahoma" pitchFamily="34" charset="0"/>
            </a:endParaRPr>
          </a:p>
          <a:p>
            <a:pPr marL="0" indent="0">
              <a:buNone/>
            </a:pPr>
            <a:endParaRPr lang="en-US" sz="2400" dirty="0">
              <a:latin typeface="Berlin Sans FB Demi" panose="020E0802020502020306" pitchFamily="34" charset="0"/>
              <a:ea typeface="Tahoma" pitchFamily="34" charset="0"/>
              <a:cs typeface="Tahoma" pitchFamily="34" charset="0"/>
            </a:endParaRPr>
          </a:p>
          <a:p>
            <a:r>
              <a:rPr lang="en-US" sz="2400" dirty="0">
                <a:latin typeface="Berlin Sans FB Demi" panose="020E0802020502020306" pitchFamily="34" charset="0"/>
                <a:ea typeface="Tahoma" pitchFamily="34" charset="0"/>
                <a:cs typeface="Tahoma" pitchFamily="34" charset="0"/>
              </a:rPr>
              <a:t>Please send notes for transportation changes or contact the office prior to 2 pm</a:t>
            </a:r>
            <a:r>
              <a:rPr lang="en-US" sz="2400" dirty="0" smtClean="0">
                <a:latin typeface="Berlin Sans FB Demi" panose="020E0802020502020306" pitchFamily="34" charset="0"/>
                <a:ea typeface="Tahoma" pitchFamily="34" charset="0"/>
                <a:cs typeface="Tahoma" pitchFamily="34" charset="0"/>
              </a:rPr>
              <a:t>! </a:t>
            </a:r>
            <a:r>
              <a:rPr lang="en-US" sz="2400" u="sng" dirty="0" smtClean="0">
                <a:latin typeface="Berlin Sans FB Demi" panose="020E0802020502020306" pitchFamily="34" charset="0"/>
                <a:ea typeface="Tahoma" pitchFamily="34" charset="0"/>
                <a:cs typeface="Tahoma" pitchFamily="34" charset="0"/>
              </a:rPr>
              <a:t>Please do not e-mail transportations changes to the teacher!</a:t>
            </a:r>
          </a:p>
          <a:p>
            <a:endParaRPr lang="en-US" dirty="0">
              <a:latin typeface="Tahoma" pitchFamily="34" charset="0"/>
              <a:ea typeface="Tahoma" pitchFamily="34" charset="0"/>
              <a:cs typeface="Tahoma"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82" y="391600"/>
            <a:ext cx="1450848" cy="1272611"/>
          </a:xfrm>
          <a:prstGeom prst="rect">
            <a:avLst/>
          </a:prstGeom>
        </p:spPr>
      </p:pic>
    </p:spTree>
    <p:extLst>
      <p:ext uri="{BB962C8B-B14F-4D97-AF65-F5344CB8AC3E}">
        <p14:creationId xmlns:p14="http://schemas.microsoft.com/office/powerpoint/2010/main" val="359619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Demi" panose="020E0802020502020306" pitchFamily="34" charset="0"/>
              </a:rPr>
              <a:t>Communication</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lstStyle/>
          <a:p>
            <a:r>
              <a:rPr lang="en-US" dirty="0">
                <a:latin typeface="Berlin Sans FB Demi" panose="020E0802020502020306" pitchFamily="34" charset="0"/>
                <a:ea typeface="Tahoma" pitchFamily="34" charset="0"/>
                <a:cs typeface="Tahoma" pitchFamily="34" charset="0"/>
              </a:rPr>
              <a:t>Thursday folders will be sent home each week.</a:t>
            </a:r>
          </a:p>
          <a:p>
            <a:endParaRPr lang="en-US" dirty="0">
              <a:latin typeface="Berlin Sans FB Demi" panose="020E0802020502020306" pitchFamily="34" charset="0"/>
              <a:ea typeface="Tahoma" pitchFamily="34" charset="0"/>
              <a:cs typeface="Tahoma" pitchFamily="34" charset="0"/>
            </a:endParaRPr>
          </a:p>
          <a:p>
            <a:r>
              <a:rPr lang="en-US" dirty="0">
                <a:latin typeface="Berlin Sans FB Demi" panose="020E0802020502020306" pitchFamily="34" charset="0"/>
                <a:ea typeface="Tahoma" pitchFamily="34" charset="0"/>
                <a:cs typeface="Tahoma" pitchFamily="34" charset="0"/>
              </a:rPr>
              <a:t>Weekly newsletters will be sent home each Friday in an email. </a:t>
            </a:r>
            <a:r>
              <a:rPr lang="en-US" b="1" i="1" u="sng" dirty="0">
                <a:latin typeface="Berlin Sans FB Demi" panose="020E0802020502020306" pitchFamily="34" charset="0"/>
                <a:ea typeface="Tahoma" pitchFamily="34" charset="0"/>
                <a:cs typeface="Tahoma" pitchFamily="34" charset="0"/>
              </a:rPr>
              <a:t>Please make sure to provide your child’s teacher with your email address.  </a:t>
            </a:r>
          </a:p>
          <a:p>
            <a:endParaRPr lang="en-US" b="1" i="1" u="sng" dirty="0">
              <a:latin typeface="Berlin Sans FB Demi" panose="020E0802020502020306" pitchFamily="34" charset="0"/>
              <a:ea typeface="Tahoma" pitchFamily="34" charset="0"/>
              <a:cs typeface="Tahoma" pitchFamily="34" charset="0"/>
            </a:endParaRPr>
          </a:p>
          <a:p>
            <a:r>
              <a:rPr lang="en-US" dirty="0">
                <a:latin typeface="Berlin Sans FB Demi" panose="020E0802020502020306" pitchFamily="34" charset="0"/>
                <a:ea typeface="Tahoma" pitchFamily="34" charset="0"/>
                <a:cs typeface="Tahoma" pitchFamily="34" charset="0"/>
              </a:rPr>
              <a:t>Grade level events, </a:t>
            </a:r>
            <a:r>
              <a:rPr lang="en-US" dirty="0" smtClean="0">
                <a:latin typeface="Berlin Sans FB Demi" panose="020E0802020502020306" pitchFamily="34" charset="0"/>
                <a:ea typeface="Tahoma" pitchFamily="34" charset="0"/>
                <a:cs typeface="Tahoma" pitchFamily="34" charset="0"/>
              </a:rPr>
              <a:t>homework, and </a:t>
            </a:r>
            <a:r>
              <a:rPr lang="en-US" dirty="0">
                <a:latin typeface="Berlin Sans FB Demi" panose="020E0802020502020306" pitchFamily="34" charset="0"/>
                <a:ea typeface="Tahoma" pitchFamily="34" charset="0"/>
                <a:cs typeface="Tahoma" pitchFamily="34" charset="0"/>
              </a:rPr>
              <a:t>upcoming activities will be posted on the newsletter.</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481" y="483838"/>
            <a:ext cx="1416559" cy="1242534"/>
          </a:xfrm>
          <a:prstGeom prst="rect">
            <a:avLst/>
          </a:prstGeom>
        </p:spPr>
      </p:pic>
    </p:spTree>
    <p:extLst>
      <p:ext uri="{BB962C8B-B14F-4D97-AF65-F5344CB8AC3E}">
        <p14:creationId xmlns:p14="http://schemas.microsoft.com/office/powerpoint/2010/main" val="31232716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7C293195C95C4FA999C1CC71416165" ma:contentTypeVersion="2" ma:contentTypeDescription="Create a new document." ma:contentTypeScope="" ma:versionID="86acfd41cd2a1b7ae6e2ebacd440d7a7">
  <xsd:schema xmlns:xsd="http://www.w3.org/2001/XMLSchema" xmlns:xs="http://www.w3.org/2001/XMLSchema" xmlns:p="http://schemas.microsoft.com/office/2006/metadata/properties" xmlns:ns2="f3b85655-a80b-4077-9112-16ea5757ef52" targetNamespace="http://schemas.microsoft.com/office/2006/metadata/properties" ma:root="true" ma:fieldsID="46e05e4c4cfcb514b05a634b3b619eb6" ns2:_="">
    <xsd:import namespace="f3b85655-a80b-4077-9112-16ea5757ef5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b85655-a80b-4077-9112-16ea5757ef5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A25C34-76AC-42D1-9EAA-C47412E31582}">
  <ds:schemaRefs>
    <ds:schemaRef ds:uri="http://purl.org/dc/terms/"/>
    <ds:schemaRef ds:uri="f3b85655-a80b-4077-9112-16ea5757ef52"/>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3E07C22A-2940-4081-AEEA-5810E4E02A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b85655-a80b-4077-9112-16ea5757e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9EFF25-7C09-4F88-885F-57297560B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217</TotalTime>
  <Words>3614</Words>
  <Application>Microsoft Office PowerPoint</Application>
  <PresentationFormat>Widescreen</PresentationFormat>
  <Paragraphs>446</Paragraphs>
  <Slides>51</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Adobe Devanagari</vt:lpstr>
      <vt:lpstr>Algerian</vt:lpstr>
      <vt:lpstr>Arial</vt:lpstr>
      <vt:lpstr>Arial Black</vt:lpstr>
      <vt:lpstr>Berlin Sans FB</vt:lpstr>
      <vt:lpstr>Berlin Sans FB Demi</vt:lpstr>
      <vt:lpstr>Calibri</vt:lpstr>
      <vt:lpstr>Calibri Light</vt:lpstr>
      <vt:lpstr>Tahoma</vt:lpstr>
      <vt:lpstr>Times New Roman</vt:lpstr>
      <vt:lpstr>Trebuchet MS</vt:lpstr>
      <vt:lpstr>Wingdings</vt:lpstr>
      <vt:lpstr>Office Theme</vt:lpstr>
      <vt:lpstr>Kicking Off into  Second Grade</vt:lpstr>
      <vt:lpstr>Meet the Team</vt:lpstr>
      <vt:lpstr>Social Contract</vt:lpstr>
      <vt:lpstr> Rewards  </vt:lpstr>
      <vt:lpstr>Husky Store Coupons</vt:lpstr>
      <vt:lpstr>Second Grade Discipline Plan</vt:lpstr>
      <vt:lpstr>Conduct Grades </vt:lpstr>
      <vt:lpstr>Communication</vt:lpstr>
      <vt:lpstr>Communication</vt:lpstr>
      <vt:lpstr>Daily Instruction</vt:lpstr>
      <vt:lpstr>PowerPoint Presentation</vt:lpstr>
      <vt:lpstr>Reading </vt:lpstr>
      <vt:lpstr>Reading </vt:lpstr>
      <vt:lpstr>Language Arts </vt:lpstr>
      <vt:lpstr>Math </vt:lpstr>
      <vt:lpstr>Science</vt:lpstr>
      <vt:lpstr>Social Studies </vt:lpstr>
      <vt:lpstr>Specials</vt:lpstr>
      <vt:lpstr>Specials Information</vt:lpstr>
      <vt:lpstr>PowerPoint Presentation</vt:lpstr>
      <vt:lpstr>Specials Policies</vt:lpstr>
      <vt:lpstr>PE Procedures</vt:lpstr>
      <vt:lpstr>Grading </vt:lpstr>
      <vt:lpstr>Grading </vt:lpstr>
      <vt:lpstr>Reassessment</vt:lpstr>
      <vt:lpstr>Success Assemblies</vt:lpstr>
      <vt:lpstr>2nd Grade Homework Policy</vt:lpstr>
      <vt:lpstr>PowerPoint Presentation</vt:lpstr>
      <vt:lpstr>PowerPoint Presentation</vt:lpstr>
      <vt:lpstr>Dress Code</vt:lpstr>
      <vt:lpstr>Celebrations</vt:lpstr>
      <vt:lpstr>Morning Procedures</vt:lpstr>
      <vt:lpstr>Dismissal </vt:lpstr>
      <vt:lpstr>PTA</vt:lpstr>
      <vt:lpstr>Attendance and Tardy Policy   Hubenak Elementary</vt:lpstr>
      <vt:lpstr>How early can students get into the school building?</vt:lpstr>
      <vt:lpstr>Advantages for being on Time </vt:lpstr>
      <vt:lpstr>Advantages for 2nd-5th Grade</vt:lpstr>
      <vt:lpstr>Students go to class at 7:30 am</vt:lpstr>
      <vt:lpstr>Absences from School</vt:lpstr>
      <vt:lpstr>Excused or Unexcused Absences?</vt:lpstr>
      <vt:lpstr>Tardy Bell and Policy</vt:lpstr>
      <vt:lpstr> Students who are Tardy</vt:lpstr>
      <vt:lpstr>Tardy Policy</vt:lpstr>
      <vt:lpstr>Tardy Policy Continued</vt:lpstr>
      <vt:lpstr>How can you make sure your child is not tardy? </vt:lpstr>
      <vt:lpstr>Perfect Attendance</vt:lpstr>
      <vt:lpstr>Drop off/Pick up Map </vt:lpstr>
      <vt:lpstr> Miscellaneous</vt:lpstr>
      <vt:lpstr>PowerPoint Presentation</vt:lpstr>
      <vt:lpstr>Thank you for coming!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Guevara</dc:creator>
  <cp:lastModifiedBy>Hillary</cp:lastModifiedBy>
  <cp:revision>58</cp:revision>
  <dcterms:created xsi:type="dcterms:W3CDTF">2015-08-19T20:58:28Z</dcterms:created>
  <dcterms:modified xsi:type="dcterms:W3CDTF">2015-08-26T03:50:18Z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0x010100647C293195C95C4FA999C1CC71416165</vt:lpwstr>
  </property>
</Properties>
</file>