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58"/>
  </p:handoutMasterIdLst>
  <p:sldIdLst>
    <p:sldId id="310" r:id="rId2"/>
    <p:sldId id="312" r:id="rId3"/>
    <p:sldId id="295" r:id="rId4"/>
    <p:sldId id="294" r:id="rId5"/>
    <p:sldId id="296" r:id="rId6"/>
    <p:sldId id="297" r:id="rId7"/>
    <p:sldId id="260" r:id="rId8"/>
    <p:sldId id="271" r:id="rId9"/>
    <p:sldId id="340" r:id="rId10"/>
    <p:sldId id="341" r:id="rId11"/>
    <p:sldId id="311" r:id="rId12"/>
    <p:sldId id="283" r:id="rId13"/>
    <p:sldId id="262" r:id="rId14"/>
    <p:sldId id="318" r:id="rId15"/>
    <p:sldId id="263" r:id="rId16"/>
    <p:sldId id="319" r:id="rId17"/>
    <p:sldId id="320" r:id="rId18"/>
    <p:sldId id="309" r:id="rId19"/>
    <p:sldId id="315" r:id="rId20"/>
    <p:sldId id="316" r:id="rId21"/>
    <p:sldId id="261" r:id="rId22"/>
    <p:sldId id="317" r:id="rId23"/>
    <p:sldId id="281" r:id="rId24"/>
    <p:sldId id="342" r:id="rId25"/>
    <p:sldId id="343" r:id="rId26"/>
    <p:sldId id="344" r:id="rId27"/>
    <p:sldId id="308" r:id="rId28"/>
    <p:sldId id="269" r:id="rId29"/>
    <p:sldId id="321" r:id="rId30"/>
    <p:sldId id="287" r:id="rId31"/>
    <p:sldId id="272" r:id="rId32"/>
    <p:sldId id="293" r:id="rId33"/>
    <p:sldId id="328" r:id="rId34"/>
    <p:sldId id="329" r:id="rId35"/>
    <p:sldId id="322" r:id="rId36"/>
    <p:sldId id="298" r:id="rId37"/>
    <p:sldId id="303" r:id="rId38"/>
    <p:sldId id="307" r:id="rId39"/>
    <p:sldId id="323" r:id="rId40"/>
    <p:sldId id="324" r:id="rId41"/>
    <p:sldId id="325" r:id="rId42"/>
    <p:sldId id="326" r:id="rId43"/>
    <p:sldId id="327" r:id="rId44"/>
    <p:sldId id="282" r:id="rId45"/>
    <p:sldId id="256" r:id="rId46"/>
    <p:sldId id="257" r:id="rId47"/>
    <p:sldId id="330" r:id="rId48"/>
    <p:sldId id="331" r:id="rId49"/>
    <p:sldId id="332" r:id="rId50"/>
    <p:sldId id="333" r:id="rId51"/>
    <p:sldId id="334" r:id="rId52"/>
    <p:sldId id="335" r:id="rId53"/>
    <p:sldId id="336" r:id="rId54"/>
    <p:sldId id="337" r:id="rId55"/>
    <p:sldId id="338" r:id="rId56"/>
    <p:sldId id="339" r:id="rId5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06" autoAdjust="0"/>
    <p:restoredTop sz="94660"/>
  </p:normalViewPr>
  <p:slideViewPr>
    <p:cSldViewPr>
      <p:cViewPr>
        <p:scale>
          <a:sx n="75" d="100"/>
          <a:sy n="75" d="100"/>
        </p:scale>
        <p:origin x="-1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390C0F0-3BC6-4461-817F-DD1192BA4712}" type="datetimeFigureOut">
              <a:rPr lang="en-US" smtClean="0"/>
              <a:t>8/28/2013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E8A1B92-DE99-46D9-8A6D-CB25A4DAE9A8}" type="slidenum">
              <a:rPr lang="en-US" smtClean="0"/>
              <a:t>‹#›</a:t>
            </a:fld>
            <a:endParaRPr lang="en-US"/>
          </a:p>
        </p:txBody>
      </p:sp>
    </p:spTree>
    <p:extLst>
      <p:ext uri="{BB962C8B-B14F-4D97-AF65-F5344CB8AC3E}">
        <p14:creationId xmlns:p14="http://schemas.microsoft.com/office/powerpoint/2010/main" val="2798217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D71E820-569C-4A3F-8EA6-B69AA7757D57}" type="datetimeFigureOut">
              <a:rPr lang="en-US" smtClean="0"/>
              <a:pPr/>
              <a:t>8/28/2013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8FF2450-8941-4258-B7C7-6AE6BE6FC4D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71E820-569C-4A3F-8EA6-B69AA7757D57}" type="datetimeFigureOut">
              <a:rPr lang="en-US" smtClean="0"/>
              <a:pPr/>
              <a:t>8/28/2013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FF2450-8941-4258-B7C7-6AE6BE6FC4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71E820-569C-4A3F-8EA6-B69AA7757D57}" type="datetimeFigureOut">
              <a:rPr lang="en-US" smtClean="0"/>
              <a:pPr/>
              <a:t>8/28/2013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FF2450-8941-4258-B7C7-6AE6BE6FC4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71E820-569C-4A3F-8EA6-B69AA7757D57}" type="datetimeFigureOut">
              <a:rPr lang="en-US" smtClean="0"/>
              <a:pPr/>
              <a:t>8/28/2013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FF2450-8941-4258-B7C7-6AE6BE6FC4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D71E820-569C-4A3F-8EA6-B69AA7757D57}" type="datetimeFigureOut">
              <a:rPr lang="en-US" smtClean="0"/>
              <a:pPr/>
              <a:t>8/28/2013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FF2450-8941-4258-B7C7-6AE6BE6FC4D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71E820-569C-4A3F-8EA6-B69AA7757D57}" type="datetimeFigureOut">
              <a:rPr lang="en-US" smtClean="0"/>
              <a:pPr/>
              <a:t>8/28/2013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FF2450-8941-4258-B7C7-6AE6BE6FC4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D71E820-569C-4A3F-8EA6-B69AA7757D57}" type="datetimeFigureOut">
              <a:rPr lang="en-US" smtClean="0"/>
              <a:pPr/>
              <a:t>8/28/2013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FF2450-8941-4258-B7C7-6AE6BE6FC4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D71E820-569C-4A3F-8EA6-B69AA7757D57}" type="datetimeFigureOut">
              <a:rPr lang="en-US" smtClean="0"/>
              <a:pPr/>
              <a:t>8/28/2013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FF2450-8941-4258-B7C7-6AE6BE6FC4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D71E820-569C-4A3F-8EA6-B69AA7757D57}" type="datetimeFigureOut">
              <a:rPr lang="en-US" smtClean="0"/>
              <a:pPr/>
              <a:t>8/28/2013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FF2450-8941-4258-B7C7-6AE6BE6FC4D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71E820-569C-4A3F-8EA6-B69AA7757D57}" type="datetimeFigureOut">
              <a:rPr lang="en-US" smtClean="0"/>
              <a:pPr/>
              <a:t>8/28/2013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FF2450-8941-4258-B7C7-6AE6BE6FC4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D71E820-569C-4A3F-8EA6-B69AA7757D57}" type="datetimeFigureOut">
              <a:rPr lang="en-US" smtClean="0"/>
              <a:pPr/>
              <a:t>8/28/2013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FF2450-8941-4258-B7C7-6AE6BE6FC4D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D71E820-569C-4A3F-8EA6-B69AA7757D57}" type="datetimeFigureOut">
              <a:rPr lang="en-US" smtClean="0"/>
              <a:pPr/>
              <a:t>8/28/2013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8FF2450-8941-4258-B7C7-6AE6BE6FC4D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lcisd.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arentonline.net/"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1"/>
            <a:ext cx="9753600" cy="5486400"/>
          </a:xfrm>
        </p:spPr>
        <p:txBody>
          <a:bodyPr>
            <a:normAutofit/>
          </a:bodyPr>
          <a:lstStyle/>
          <a:p>
            <a:pPr algn="ctr"/>
            <a:r>
              <a:rPr lang="en-US" sz="6000" dirty="0" smtClean="0">
                <a:solidFill>
                  <a:schemeClr val="accent3">
                    <a:lumMod val="50000"/>
                  </a:schemeClr>
                </a:solidFill>
              </a:rPr>
              <a:t>Frost Elementary…</a:t>
            </a:r>
            <a:br>
              <a:rPr lang="en-US" sz="6000" dirty="0" smtClean="0">
                <a:solidFill>
                  <a:schemeClr val="accent3">
                    <a:lumMod val="50000"/>
                  </a:schemeClr>
                </a:solidFill>
              </a:rPr>
            </a:br>
            <a:r>
              <a:rPr lang="en-US" sz="6000" dirty="0" smtClean="0">
                <a:solidFill>
                  <a:schemeClr val="accent3">
                    <a:lumMod val="50000"/>
                  </a:schemeClr>
                </a:solidFill>
              </a:rPr>
              <a:t>Happy, happy, happy!</a:t>
            </a:r>
            <a:endParaRPr lang="en-US" sz="5400" i="1" dirty="0">
              <a:solidFill>
                <a:schemeClr val="accent3">
                  <a:lumMod val="50000"/>
                </a:schemeClr>
              </a:solidFill>
            </a:endParaRPr>
          </a:p>
        </p:txBody>
      </p:sp>
      <p:sp>
        <p:nvSpPr>
          <p:cNvPr id="6" name="TextBox 5"/>
          <p:cNvSpPr txBox="1"/>
          <p:nvPr/>
        </p:nvSpPr>
        <p:spPr>
          <a:xfrm>
            <a:off x="4191000" y="228600"/>
            <a:ext cx="4800600" cy="2677656"/>
          </a:xfrm>
          <a:prstGeom prst="rect">
            <a:avLst/>
          </a:prstGeom>
          <a:noFill/>
        </p:spPr>
        <p:txBody>
          <a:bodyPr wrap="square" rtlCol="0">
            <a:spAutoFit/>
          </a:bodyPr>
          <a:lstStyle/>
          <a:p>
            <a:pPr algn="ctr"/>
            <a:r>
              <a:rPr lang="en-US" sz="3600" i="1" dirty="0">
                <a:solidFill>
                  <a:schemeClr val="accent3">
                    <a:lumMod val="50000"/>
                  </a:schemeClr>
                </a:solidFill>
              </a:rPr>
              <a:t>4</a:t>
            </a:r>
            <a:r>
              <a:rPr lang="en-US" sz="3600" i="1" baseline="30000" dirty="0">
                <a:solidFill>
                  <a:schemeClr val="accent3">
                    <a:lumMod val="50000"/>
                  </a:schemeClr>
                </a:solidFill>
              </a:rPr>
              <a:t>th</a:t>
            </a:r>
            <a:r>
              <a:rPr lang="en-US" sz="3600" i="1" dirty="0">
                <a:solidFill>
                  <a:schemeClr val="accent3">
                    <a:lumMod val="50000"/>
                  </a:schemeClr>
                </a:solidFill>
              </a:rPr>
              <a:t> </a:t>
            </a:r>
            <a:r>
              <a:rPr lang="en-US" sz="3600" i="1" dirty="0" smtClean="0">
                <a:solidFill>
                  <a:schemeClr val="accent3">
                    <a:lumMod val="50000"/>
                  </a:schemeClr>
                </a:solidFill>
              </a:rPr>
              <a:t>Grade</a:t>
            </a:r>
          </a:p>
          <a:p>
            <a:pPr algn="ctr"/>
            <a:r>
              <a:rPr lang="en-US" sz="3600" i="1" dirty="0" smtClean="0">
                <a:solidFill>
                  <a:schemeClr val="accent3">
                    <a:lumMod val="50000"/>
                  </a:schemeClr>
                </a:solidFill>
              </a:rPr>
              <a:t>Curriculum Night</a:t>
            </a:r>
          </a:p>
          <a:p>
            <a:pPr algn="ctr"/>
            <a:r>
              <a:rPr lang="en-US" sz="2800" i="1" dirty="0" smtClean="0">
                <a:solidFill>
                  <a:schemeClr val="accent3">
                    <a:lumMod val="50000"/>
                  </a:schemeClr>
                </a:solidFill>
              </a:rPr>
              <a:t>August 29, 2013</a:t>
            </a:r>
            <a:endParaRPr lang="en-US" sz="2800" i="1" dirty="0">
              <a:solidFill>
                <a:schemeClr val="accent3">
                  <a:lumMod val="50000"/>
                </a:schemeClr>
              </a:solidFill>
            </a:endParaRPr>
          </a:p>
          <a:p>
            <a:pPr algn="ctr"/>
            <a:endParaRPr lang="en-US" sz="3600" i="1" dirty="0" smtClean="0">
              <a:solidFill>
                <a:schemeClr val="accent3">
                  <a:lumMod val="50000"/>
                </a:schemeClr>
              </a:solidFill>
            </a:endParaRPr>
          </a:p>
          <a:p>
            <a:pPr algn="ctr"/>
            <a:endParaRPr lang="en-US" sz="3200" i="1" dirty="0" smtClean="0">
              <a:solidFill>
                <a:schemeClr val="accent3">
                  <a:lumMod val="50000"/>
                </a:schemeClr>
              </a:solidFill>
            </a:endParaRPr>
          </a:p>
        </p:txBody>
      </p:sp>
    </p:spTree>
    <p:extLst>
      <p:ext uri="{BB962C8B-B14F-4D97-AF65-F5344CB8AC3E}">
        <p14:creationId xmlns:p14="http://schemas.microsoft.com/office/powerpoint/2010/main" val="2865254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Fourth Grade Swimming	</a:t>
            </a:r>
            <a:endParaRPr lang="en-US" dirty="0">
              <a:solidFill>
                <a:schemeClr val="accent3">
                  <a:lumMod val="50000"/>
                </a:schemeClr>
              </a:solidFill>
            </a:endParaRPr>
          </a:p>
        </p:txBody>
      </p:sp>
      <p:sp>
        <p:nvSpPr>
          <p:cNvPr id="3" name="Content Placeholder 2"/>
          <p:cNvSpPr>
            <a:spLocks noGrp="1"/>
          </p:cNvSpPr>
          <p:nvPr>
            <p:ph idx="1"/>
          </p:nvPr>
        </p:nvSpPr>
        <p:spPr>
          <a:xfrm>
            <a:off x="1435608" y="1295400"/>
            <a:ext cx="7498080" cy="4953000"/>
          </a:xfrm>
        </p:spPr>
        <p:txBody>
          <a:bodyPr>
            <a:normAutofit fontScale="92500" lnSpcReduction="10000"/>
          </a:bodyPr>
          <a:lstStyle/>
          <a:p>
            <a:pPr>
              <a:buClr>
                <a:srgbClr val="C00000"/>
              </a:buClr>
            </a:pPr>
            <a:r>
              <a:rPr lang="en-US" dirty="0" smtClean="0">
                <a:latin typeface="Tahoma" pitchFamily="34" charset="0"/>
                <a:ea typeface="Tahoma" pitchFamily="34" charset="0"/>
                <a:cs typeface="Tahoma" pitchFamily="34" charset="0"/>
              </a:rPr>
              <a:t>3/28-3/31 &amp; 4/3-4/11</a:t>
            </a:r>
            <a:endParaRPr lang="en-US" dirty="0" smtClean="0">
              <a:effectLst/>
              <a:latin typeface="Tahoma" pitchFamily="34" charset="0"/>
              <a:ea typeface="Tahoma" pitchFamily="34" charset="0"/>
              <a:cs typeface="Tahoma" pitchFamily="34" charset="0"/>
            </a:endParaRPr>
          </a:p>
          <a:p>
            <a:pPr>
              <a:buClr>
                <a:srgbClr val="C00000"/>
              </a:buClr>
            </a:pPr>
            <a:r>
              <a:rPr lang="en-US" dirty="0" smtClean="0">
                <a:effectLst/>
                <a:latin typeface="Tahoma" pitchFamily="34" charset="0"/>
                <a:ea typeface="Tahoma" pitchFamily="34" charset="0"/>
                <a:cs typeface="Tahoma" pitchFamily="34" charset="0"/>
              </a:rPr>
              <a:t>Fourth graders will be participating in swim lessons at the Natatorium.</a:t>
            </a:r>
          </a:p>
          <a:p>
            <a:pPr>
              <a:buClr>
                <a:srgbClr val="C00000"/>
              </a:buClr>
            </a:pPr>
            <a:r>
              <a:rPr lang="en-US" dirty="0" smtClean="0">
                <a:effectLst/>
                <a:latin typeface="Tahoma" pitchFamily="34" charset="0"/>
                <a:ea typeface="Tahoma" pitchFamily="34" charset="0"/>
                <a:cs typeface="Tahoma" pitchFamily="34" charset="0"/>
              </a:rPr>
              <a:t>Students will ride the school bus, and permission slips will be sent home at a later date.</a:t>
            </a:r>
          </a:p>
          <a:p>
            <a:pPr>
              <a:buClr>
                <a:srgbClr val="C00000"/>
              </a:buClr>
            </a:pPr>
            <a:r>
              <a:rPr lang="en-US" dirty="0" smtClean="0">
                <a:effectLst/>
                <a:latin typeface="Tahoma" pitchFamily="34" charset="0"/>
                <a:ea typeface="Tahoma" pitchFamily="34" charset="0"/>
                <a:cs typeface="Tahoma" pitchFamily="34" charset="0"/>
              </a:rPr>
              <a:t>Students will need a swimsuit, and girls will be required to wear a one-piece suit.</a:t>
            </a:r>
          </a:p>
          <a:p>
            <a:pPr>
              <a:buClr>
                <a:srgbClr val="C00000"/>
              </a:buClr>
            </a:pPr>
            <a:r>
              <a:rPr lang="en-US" dirty="0" smtClean="0">
                <a:effectLst/>
                <a:latin typeface="Tahoma" pitchFamily="34" charset="0"/>
                <a:ea typeface="Tahoma" pitchFamily="34" charset="0"/>
                <a:cs typeface="Tahoma" pitchFamily="34" charset="0"/>
              </a:rPr>
              <a:t>Towels will be provided.  Students are only to bring their swim suit, a plastic bag, and a comb or brush.</a:t>
            </a:r>
            <a:endParaRPr lang="en-US" dirty="0">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68918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47800"/>
            <a:ext cx="7498080" cy="3352800"/>
          </a:xfrm>
        </p:spPr>
        <p:txBody>
          <a:bodyPr>
            <a:normAutofit/>
          </a:bodyPr>
          <a:lstStyle/>
          <a:p>
            <a:pPr algn="ctr"/>
            <a:r>
              <a:rPr lang="en-US" sz="6600" dirty="0" smtClean="0">
                <a:solidFill>
                  <a:schemeClr val="accent3">
                    <a:lumMod val="50000"/>
                  </a:schemeClr>
                </a:solidFill>
              </a:rPr>
              <a:t>ATTENDANCE </a:t>
            </a:r>
            <a:br>
              <a:rPr lang="en-US" sz="6600" dirty="0" smtClean="0">
                <a:solidFill>
                  <a:schemeClr val="accent3">
                    <a:lumMod val="50000"/>
                  </a:schemeClr>
                </a:solidFill>
              </a:rPr>
            </a:br>
            <a:r>
              <a:rPr lang="en-US" sz="6600" dirty="0" smtClean="0">
                <a:solidFill>
                  <a:schemeClr val="accent3">
                    <a:lumMod val="50000"/>
                  </a:schemeClr>
                </a:solidFill>
              </a:rPr>
              <a:t>and</a:t>
            </a:r>
            <a:br>
              <a:rPr lang="en-US" sz="6600" dirty="0" smtClean="0">
                <a:solidFill>
                  <a:schemeClr val="accent3">
                    <a:lumMod val="50000"/>
                  </a:schemeClr>
                </a:solidFill>
              </a:rPr>
            </a:br>
            <a:r>
              <a:rPr lang="en-US" sz="6600" dirty="0" smtClean="0">
                <a:solidFill>
                  <a:schemeClr val="accent3">
                    <a:lumMod val="50000"/>
                  </a:schemeClr>
                </a:solidFill>
              </a:rPr>
              <a:t>TARDIES</a:t>
            </a:r>
            <a:endParaRPr lang="en-US" sz="6600" dirty="0">
              <a:solidFill>
                <a:schemeClr val="accent3">
                  <a:lumMod val="50000"/>
                </a:schemeClr>
              </a:solidFill>
            </a:endParaRPr>
          </a:p>
        </p:txBody>
      </p:sp>
    </p:spTree>
    <p:extLst>
      <p:ext uri="{BB962C8B-B14F-4D97-AF65-F5344CB8AC3E}">
        <p14:creationId xmlns:p14="http://schemas.microsoft.com/office/powerpoint/2010/main" val="2079708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Tardy Policy</a:t>
            </a:r>
            <a:endParaRPr lang="en-US" dirty="0"/>
          </a:p>
        </p:txBody>
      </p:sp>
      <p:sp>
        <p:nvSpPr>
          <p:cNvPr id="3" name="Content Placeholder 2"/>
          <p:cNvSpPr>
            <a:spLocks noGrp="1"/>
          </p:cNvSpPr>
          <p:nvPr>
            <p:ph idx="1"/>
          </p:nvPr>
        </p:nvSpPr>
        <p:spPr>
          <a:xfrm>
            <a:off x="1435608" y="1447800"/>
            <a:ext cx="7498080" cy="5181600"/>
          </a:xfrm>
        </p:spPr>
        <p:txBody>
          <a:bodyPr>
            <a:normAutofit/>
          </a:bodyPr>
          <a:lstStyle/>
          <a:p>
            <a:r>
              <a:rPr lang="en-US" dirty="0" smtClean="0"/>
              <a:t>Students are counted as tardy if they are not in the classroom by 7:45 a.m.</a:t>
            </a:r>
          </a:p>
          <a:p>
            <a:r>
              <a:rPr lang="en-US" dirty="0" smtClean="0"/>
              <a:t>Students with excessive tardiness will be referred to the attendance committee for consideration of ISS and a home visit by the social worker.</a:t>
            </a:r>
          </a:p>
          <a:p>
            <a:r>
              <a:rPr lang="en-US" dirty="0" smtClean="0"/>
              <a:t>Three or more </a:t>
            </a:r>
            <a:r>
              <a:rPr lang="en-US" dirty="0" err="1" smtClean="0"/>
              <a:t>tardies</a:t>
            </a:r>
            <a:r>
              <a:rPr lang="en-US" dirty="0" smtClean="0"/>
              <a:t> in a 9 week period will disqualify students from attendance awards.</a:t>
            </a:r>
          </a:p>
          <a:p>
            <a:pPr marL="82296" indent="0">
              <a:buNone/>
            </a:pPr>
            <a:endParaRPr lang="en-US" dirty="0"/>
          </a:p>
        </p:txBody>
      </p:sp>
    </p:spTree>
    <p:extLst>
      <p:ext uri="{BB962C8B-B14F-4D97-AF65-F5344CB8AC3E}">
        <p14:creationId xmlns:p14="http://schemas.microsoft.com/office/powerpoint/2010/main" val="1993340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Attendance Celebrations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Tardies</a:t>
            </a:r>
            <a:r>
              <a:rPr lang="en-US" dirty="0" smtClean="0"/>
              <a:t> will be recorded by the front office and reported to the classroom teacher at the end of each nine week grading period. Students are considered tardy if they are not in the teacher’s class by 7:45 a.m.</a:t>
            </a:r>
          </a:p>
          <a:p>
            <a:r>
              <a:rPr lang="en-US" dirty="0" smtClean="0"/>
              <a:t>Students with less than 3 </a:t>
            </a:r>
            <a:r>
              <a:rPr lang="en-US" dirty="0" err="1" smtClean="0"/>
              <a:t>tardies</a:t>
            </a:r>
            <a:r>
              <a:rPr lang="en-US" dirty="0" smtClean="0"/>
              <a:t> or early check outs within a given 9 weeks will be eligible for participation in a good attendance prize drawing. The only exception to this requirement is a student bringing a medical excuse.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47800"/>
            <a:ext cx="7498080" cy="2895600"/>
          </a:xfrm>
        </p:spPr>
        <p:txBody>
          <a:bodyPr>
            <a:normAutofit/>
          </a:bodyPr>
          <a:lstStyle/>
          <a:p>
            <a:pPr algn="ctr"/>
            <a:r>
              <a:rPr lang="en-US" sz="6600" dirty="0" smtClean="0">
                <a:solidFill>
                  <a:schemeClr val="accent3">
                    <a:lumMod val="50000"/>
                  </a:schemeClr>
                </a:solidFill>
              </a:rPr>
              <a:t>COMMUNICATION</a:t>
            </a:r>
            <a:endParaRPr lang="en-US" sz="6600" dirty="0">
              <a:solidFill>
                <a:schemeClr val="accent3">
                  <a:lumMod val="50000"/>
                </a:schemeClr>
              </a:solidFill>
            </a:endParaRPr>
          </a:p>
        </p:txBody>
      </p:sp>
    </p:spTree>
    <p:extLst>
      <p:ext uri="{BB962C8B-B14F-4D97-AF65-F5344CB8AC3E}">
        <p14:creationId xmlns:p14="http://schemas.microsoft.com/office/powerpoint/2010/main" val="27642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Newsletters</a:t>
            </a:r>
            <a:endParaRPr lang="en-US" dirty="0"/>
          </a:p>
        </p:txBody>
      </p:sp>
      <p:sp>
        <p:nvSpPr>
          <p:cNvPr id="3" name="Content Placeholder 2"/>
          <p:cNvSpPr>
            <a:spLocks noGrp="1"/>
          </p:cNvSpPr>
          <p:nvPr>
            <p:ph idx="1"/>
          </p:nvPr>
        </p:nvSpPr>
        <p:spPr>
          <a:xfrm>
            <a:off x="1435608" y="1447800"/>
            <a:ext cx="7498080" cy="5105400"/>
          </a:xfrm>
        </p:spPr>
        <p:txBody>
          <a:bodyPr>
            <a:normAutofit fontScale="92500" lnSpcReduction="20000"/>
          </a:bodyPr>
          <a:lstStyle/>
          <a:p>
            <a:r>
              <a:rPr lang="en-US" dirty="0" smtClean="0"/>
              <a:t>Beginning on Sept. 3rd, all grade levels will post a copy of the newsletter on the Frost Elementary website and will do so each Monday evening during the year.  In addition, an email blast will be sent out to grade level parents with the newsletter attached.</a:t>
            </a:r>
          </a:p>
          <a:p>
            <a:r>
              <a:rPr lang="en-US" dirty="0" smtClean="0"/>
              <a:t>Newsletters will include special events, birthdays, learning objectives, assessment dates and any other information deemed necessary by the grade level team.</a:t>
            </a:r>
          </a:p>
          <a:p>
            <a:r>
              <a:rPr lang="en-US" dirty="0" smtClean="0"/>
              <a:t>Access to the newsletters is at:</a:t>
            </a:r>
          </a:p>
          <a:p>
            <a:pPr>
              <a:buNone/>
            </a:pPr>
            <a:r>
              <a:rPr lang="en-US" dirty="0" smtClean="0"/>
              <a:t>	</a:t>
            </a:r>
            <a:r>
              <a:rPr lang="en-US" sz="2000" dirty="0"/>
              <a:t>http://www.lcisd.org/campuses/frost/about/newsletters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Agendas</a:t>
            </a:r>
            <a:endParaRPr lang="en-US" dirty="0">
              <a:solidFill>
                <a:schemeClr val="accent3">
                  <a:lumMod val="75000"/>
                </a:schemeClr>
              </a:solidFill>
            </a:endParaRPr>
          </a:p>
        </p:txBody>
      </p:sp>
      <p:sp>
        <p:nvSpPr>
          <p:cNvPr id="3" name="Content Placeholder 2"/>
          <p:cNvSpPr>
            <a:spLocks noGrp="1"/>
          </p:cNvSpPr>
          <p:nvPr>
            <p:ph idx="1"/>
          </p:nvPr>
        </p:nvSpPr>
        <p:spPr/>
        <p:txBody>
          <a:bodyPr/>
          <a:lstStyle/>
          <a:p>
            <a:pPr>
              <a:buClr>
                <a:srgbClr val="C00000"/>
              </a:buClr>
            </a:pPr>
            <a:r>
              <a:rPr lang="en-US" sz="4000" dirty="0" smtClean="0">
                <a:effectLst/>
                <a:latin typeface="Tahoma" pitchFamily="34" charset="0"/>
                <a:ea typeface="Tahoma" pitchFamily="34" charset="0"/>
                <a:cs typeface="Tahoma" pitchFamily="34" charset="0"/>
              </a:rPr>
              <a:t>Students record homework and other important information.</a:t>
            </a:r>
          </a:p>
          <a:p>
            <a:pPr>
              <a:buClr>
                <a:srgbClr val="C00000"/>
              </a:buClr>
              <a:buNone/>
            </a:pPr>
            <a:endParaRPr lang="en-US" sz="4000" dirty="0" smtClean="0">
              <a:effectLst/>
              <a:latin typeface="Tahoma" pitchFamily="34" charset="0"/>
              <a:ea typeface="Tahoma" pitchFamily="34" charset="0"/>
              <a:cs typeface="Tahoma" pitchFamily="34" charset="0"/>
            </a:endParaRPr>
          </a:p>
          <a:p>
            <a:pPr>
              <a:buClr>
                <a:srgbClr val="C00000"/>
              </a:buClr>
            </a:pPr>
            <a:r>
              <a:rPr lang="en-US" sz="4000" dirty="0" smtClean="0">
                <a:effectLst/>
                <a:latin typeface="Tahoma" pitchFamily="34" charset="0"/>
                <a:ea typeface="Tahoma" pitchFamily="34" charset="0"/>
                <a:cs typeface="Tahoma" pitchFamily="34" charset="0"/>
              </a:rPr>
              <a:t>Parent/guardian should sign or initial daily.</a:t>
            </a:r>
          </a:p>
          <a:p>
            <a:endParaRPr lang="en-US" dirty="0"/>
          </a:p>
        </p:txBody>
      </p:sp>
    </p:spTree>
    <p:extLst>
      <p:ext uri="{BB962C8B-B14F-4D97-AF65-F5344CB8AC3E}">
        <p14:creationId xmlns:p14="http://schemas.microsoft.com/office/powerpoint/2010/main" val="3009815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706562"/>
          </a:xfrm>
        </p:spPr>
        <p:txBody>
          <a:bodyPr>
            <a:normAutofit/>
          </a:bodyPr>
          <a:lstStyle/>
          <a:p>
            <a:r>
              <a:rPr lang="en-US" dirty="0" smtClean="0">
                <a:solidFill>
                  <a:schemeClr val="accent3">
                    <a:lumMod val="50000"/>
                  </a:schemeClr>
                </a:solidFill>
              </a:rPr>
              <a:t>Communicating with Your Child’s Teacher</a:t>
            </a:r>
            <a:endParaRPr lang="en-US" dirty="0">
              <a:solidFill>
                <a:schemeClr val="accent3">
                  <a:lumMod val="50000"/>
                </a:schemeClr>
              </a:solidFill>
            </a:endParaRPr>
          </a:p>
        </p:txBody>
      </p:sp>
      <p:sp>
        <p:nvSpPr>
          <p:cNvPr id="3" name="Content Placeholder 2"/>
          <p:cNvSpPr>
            <a:spLocks noGrp="1"/>
          </p:cNvSpPr>
          <p:nvPr>
            <p:ph idx="1"/>
          </p:nvPr>
        </p:nvSpPr>
        <p:spPr>
          <a:xfrm>
            <a:off x="1435608" y="2209800"/>
            <a:ext cx="7498080" cy="4038600"/>
          </a:xfrm>
        </p:spPr>
        <p:txBody>
          <a:bodyPr>
            <a:normAutofit fontScale="70000" lnSpcReduction="20000"/>
          </a:bodyPr>
          <a:lstStyle/>
          <a:p>
            <a:pPr>
              <a:buClr>
                <a:srgbClr val="C00000"/>
              </a:buClr>
            </a:pPr>
            <a:r>
              <a:rPr lang="en-US" dirty="0" smtClean="0">
                <a:effectLst/>
                <a:latin typeface="Tahoma" pitchFamily="34" charset="0"/>
                <a:ea typeface="Tahoma" pitchFamily="34" charset="0"/>
                <a:cs typeface="Tahoma" pitchFamily="34" charset="0"/>
              </a:rPr>
              <a:t>E-mail</a:t>
            </a:r>
          </a:p>
          <a:p>
            <a:pPr>
              <a:buClr>
                <a:srgbClr val="C00000"/>
              </a:buClr>
            </a:pPr>
            <a:endParaRPr lang="en-US" dirty="0" smtClean="0">
              <a:effectLst/>
              <a:latin typeface="Tahoma" pitchFamily="34" charset="0"/>
              <a:ea typeface="Tahoma" pitchFamily="34" charset="0"/>
              <a:cs typeface="Tahoma" pitchFamily="34" charset="0"/>
            </a:endParaRPr>
          </a:p>
          <a:p>
            <a:pPr>
              <a:buClr>
                <a:srgbClr val="C00000"/>
              </a:buClr>
            </a:pPr>
            <a:r>
              <a:rPr lang="en-US" dirty="0" smtClean="0">
                <a:effectLst/>
                <a:latin typeface="Tahoma" pitchFamily="34" charset="0"/>
                <a:ea typeface="Tahoma" pitchFamily="34" charset="0"/>
                <a:cs typeface="Tahoma" pitchFamily="34" charset="0"/>
              </a:rPr>
              <a:t>Telephone – You can contact your child’s teacher by calling the direct extension.  Please note that phones do not ring during school day hours.  </a:t>
            </a:r>
          </a:p>
          <a:p>
            <a:pPr>
              <a:buClr>
                <a:srgbClr val="C00000"/>
              </a:buClr>
            </a:pPr>
            <a:endParaRPr lang="en-US" dirty="0" smtClean="0">
              <a:effectLst/>
              <a:latin typeface="Tahoma" pitchFamily="34" charset="0"/>
              <a:ea typeface="Tahoma" pitchFamily="34" charset="0"/>
              <a:cs typeface="Tahoma" pitchFamily="34" charset="0"/>
            </a:endParaRPr>
          </a:p>
          <a:p>
            <a:pPr>
              <a:buClr>
                <a:srgbClr val="C00000"/>
              </a:buClr>
            </a:pPr>
            <a:r>
              <a:rPr lang="en-US" dirty="0" smtClean="0">
                <a:effectLst/>
                <a:latin typeface="Tahoma" pitchFamily="34" charset="0"/>
                <a:ea typeface="Tahoma" pitchFamily="34" charset="0"/>
                <a:cs typeface="Tahoma" pitchFamily="34" charset="0"/>
              </a:rPr>
              <a:t>We are generally able to respond quickly; however, in some instances, please allow 24 hours for a response.</a:t>
            </a:r>
          </a:p>
          <a:p>
            <a:pPr>
              <a:buClr>
                <a:srgbClr val="C00000"/>
              </a:buClr>
            </a:pPr>
            <a:endParaRPr lang="en-US" dirty="0" smtClean="0">
              <a:effectLst/>
              <a:latin typeface="Tahoma" pitchFamily="34" charset="0"/>
              <a:ea typeface="Tahoma" pitchFamily="34" charset="0"/>
              <a:cs typeface="Tahoma" pitchFamily="34" charset="0"/>
            </a:endParaRPr>
          </a:p>
          <a:p>
            <a:pPr>
              <a:buClr>
                <a:srgbClr val="C00000"/>
              </a:buClr>
            </a:pPr>
            <a:r>
              <a:rPr lang="en-US" dirty="0" smtClean="0">
                <a:effectLst/>
                <a:latin typeface="Tahoma" pitchFamily="34" charset="0"/>
                <a:ea typeface="Tahoma" pitchFamily="34" charset="0"/>
                <a:cs typeface="Tahoma" pitchFamily="34" charset="0"/>
              </a:rPr>
              <a:t>Transportation changes should be made in writing or by calling the school office at 832-223-1500.</a:t>
            </a:r>
          </a:p>
          <a:p>
            <a:endParaRPr lang="en-US" dirty="0" smtClean="0"/>
          </a:p>
          <a:p>
            <a:endParaRPr lang="en-US" dirty="0"/>
          </a:p>
        </p:txBody>
      </p:sp>
    </p:spTree>
    <p:extLst>
      <p:ext uri="{BB962C8B-B14F-4D97-AF65-F5344CB8AC3E}">
        <p14:creationId xmlns:p14="http://schemas.microsoft.com/office/powerpoint/2010/main" val="3903284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763000" cy="1096962"/>
          </a:xfrm>
        </p:spPr>
        <p:txBody>
          <a:bodyPr/>
          <a:lstStyle/>
          <a:p>
            <a:r>
              <a:rPr lang="en-US" dirty="0" smtClean="0">
                <a:solidFill>
                  <a:srgbClr val="C00000"/>
                </a:solidFill>
              </a:rPr>
              <a:t>	    </a:t>
            </a:r>
            <a:r>
              <a:rPr lang="en-US" dirty="0" smtClean="0">
                <a:solidFill>
                  <a:schemeClr val="accent3">
                    <a:lumMod val="50000"/>
                  </a:schemeClr>
                </a:solidFill>
              </a:rPr>
              <a:t>Homework	</a:t>
            </a:r>
            <a:endParaRPr lang="en-US" dirty="0">
              <a:solidFill>
                <a:schemeClr val="accent3">
                  <a:lumMod val="50000"/>
                </a:schemeClr>
              </a:solidFill>
            </a:endParaRPr>
          </a:p>
        </p:txBody>
      </p:sp>
      <p:sp>
        <p:nvSpPr>
          <p:cNvPr id="3" name="Content Placeholder 2"/>
          <p:cNvSpPr>
            <a:spLocks noGrp="1"/>
          </p:cNvSpPr>
          <p:nvPr>
            <p:ph idx="1"/>
          </p:nvPr>
        </p:nvSpPr>
        <p:spPr>
          <a:xfrm>
            <a:off x="1435608" y="1447800"/>
            <a:ext cx="7498080" cy="5181600"/>
          </a:xfrm>
        </p:spPr>
        <p:txBody>
          <a:bodyPr>
            <a:normAutofit fontScale="92500" lnSpcReduction="20000"/>
          </a:bodyPr>
          <a:lstStyle/>
          <a:p>
            <a:pPr>
              <a:buClr>
                <a:schemeClr val="bg2">
                  <a:lumMod val="75000"/>
                </a:schemeClr>
              </a:buClr>
            </a:pPr>
            <a:r>
              <a:rPr lang="en-US" sz="2800" dirty="0" smtClean="0">
                <a:effectLst/>
                <a:latin typeface="Tahoma" pitchFamily="34" charset="0"/>
                <a:ea typeface="Tahoma" pitchFamily="34" charset="0"/>
                <a:cs typeface="Tahoma" pitchFamily="34" charset="0"/>
              </a:rPr>
              <a:t>We believe that homework is a valuable aid in helping students make the most of their experience in school.  Homework will be given Monday-Thursday and occasionally over the weekend.</a:t>
            </a:r>
          </a:p>
          <a:p>
            <a:pPr marL="82296" indent="0">
              <a:buClr>
                <a:schemeClr val="bg2">
                  <a:lumMod val="75000"/>
                </a:schemeClr>
              </a:buClr>
              <a:buNone/>
            </a:pPr>
            <a:endParaRPr lang="en-US" sz="2800" dirty="0" smtClean="0">
              <a:effectLst/>
              <a:latin typeface="Tahoma" pitchFamily="34" charset="0"/>
              <a:ea typeface="Tahoma" pitchFamily="34" charset="0"/>
              <a:cs typeface="Tahoma" pitchFamily="34" charset="0"/>
            </a:endParaRPr>
          </a:p>
          <a:p>
            <a:pPr>
              <a:buClr>
                <a:schemeClr val="bg2">
                  <a:lumMod val="75000"/>
                </a:schemeClr>
              </a:buClr>
            </a:pPr>
            <a:r>
              <a:rPr lang="en-US" sz="2800" dirty="0" smtClean="0">
                <a:latin typeface="Tahoma" pitchFamily="34" charset="0"/>
                <a:ea typeface="Tahoma" pitchFamily="34" charset="0"/>
                <a:cs typeface="Tahoma" pitchFamily="34" charset="0"/>
              </a:rPr>
              <a:t>Math homework will often include a spiral review.</a:t>
            </a:r>
            <a:endParaRPr lang="en-US" sz="2800" dirty="0" smtClean="0">
              <a:effectLst/>
              <a:latin typeface="Tahoma" pitchFamily="34" charset="0"/>
              <a:ea typeface="Tahoma" pitchFamily="34" charset="0"/>
              <a:cs typeface="Tahoma" pitchFamily="34" charset="0"/>
            </a:endParaRPr>
          </a:p>
          <a:p>
            <a:pPr>
              <a:buClr>
                <a:schemeClr val="bg2">
                  <a:lumMod val="75000"/>
                </a:schemeClr>
              </a:buClr>
              <a:buNone/>
            </a:pPr>
            <a:endParaRPr lang="en-US" sz="2800" dirty="0" smtClean="0">
              <a:effectLst/>
              <a:latin typeface="Tahoma" pitchFamily="34" charset="0"/>
              <a:ea typeface="Tahoma" pitchFamily="34" charset="0"/>
              <a:cs typeface="Tahoma" pitchFamily="34" charset="0"/>
            </a:endParaRPr>
          </a:p>
          <a:p>
            <a:pPr>
              <a:buClr>
                <a:schemeClr val="bg2">
                  <a:lumMod val="75000"/>
                </a:schemeClr>
              </a:buClr>
            </a:pPr>
            <a:r>
              <a:rPr lang="en-US" sz="2800" dirty="0" smtClean="0">
                <a:effectLst/>
                <a:latin typeface="Tahoma" pitchFamily="34" charset="0"/>
                <a:ea typeface="Tahoma" pitchFamily="34" charset="0"/>
                <a:cs typeface="Tahoma" pitchFamily="34" charset="0"/>
              </a:rPr>
              <a:t>Homework should take not more than 60 minutes.</a:t>
            </a:r>
          </a:p>
          <a:p>
            <a:pPr>
              <a:buClr>
                <a:schemeClr val="bg2">
                  <a:lumMod val="75000"/>
                </a:schemeClr>
              </a:buClr>
              <a:buNone/>
            </a:pPr>
            <a:endParaRPr lang="en-US" sz="2800" dirty="0" smtClean="0">
              <a:effectLst/>
              <a:latin typeface="Tahoma" pitchFamily="34" charset="0"/>
              <a:ea typeface="Tahoma" pitchFamily="34" charset="0"/>
              <a:cs typeface="Tahoma" pitchFamily="34" charset="0"/>
            </a:endParaRPr>
          </a:p>
          <a:p>
            <a:pPr>
              <a:buClr>
                <a:schemeClr val="bg2">
                  <a:lumMod val="75000"/>
                </a:schemeClr>
              </a:buClr>
            </a:pPr>
            <a:r>
              <a:rPr lang="en-US" sz="2800" dirty="0" smtClean="0">
                <a:effectLst/>
                <a:latin typeface="Tahoma" pitchFamily="34" charset="0"/>
                <a:ea typeface="Tahoma" pitchFamily="34" charset="0"/>
                <a:cs typeface="Tahoma" pitchFamily="34" charset="0"/>
              </a:rPr>
              <a:t>Infractions are given for missing homework.</a:t>
            </a:r>
            <a:endParaRPr lang="en-US" sz="2800" dirty="0">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501195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47800"/>
            <a:ext cx="7498080" cy="2895600"/>
          </a:xfrm>
        </p:spPr>
        <p:txBody>
          <a:bodyPr>
            <a:normAutofit/>
          </a:bodyPr>
          <a:lstStyle/>
          <a:p>
            <a:pPr algn="ctr"/>
            <a:r>
              <a:rPr lang="en-US" sz="6600" dirty="0" smtClean="0">
                <a:solidFill>
                  <a:schemeClr val="accent3">
                    <a:lumMod val="50000"/>
                  </a:schemeClr>
                </a:solidFill>
              </a:rPr>
              <a:t>BEHAVIOR</a:t>
            </a:r>
            <a:endParaRPr lang="en-US" sz="6600" dirty="0">
              <a:solidFill>
                <a:schemeClr val="accent3">
                  <a:lumMod val="50000"/>
                </a:schemeClr>
              </a:solidFill>
            </a:endParaRPr>
          </a:p>
        </p:txBody>
      </p:sp>
    </p:spTree>
    <p:extLst>
      <p:ext uri="{BB962C8B-B14F-4D97-AF65-F5344CB8AC3E}">
        <p14:creationId xmlns:p14="http://schemas.microsoft.com/office/powerpoint/2010/main" val="1193820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47800"/>
            <a:ext cx="7498080" cy="2895600"/>
          </a:xfrm>
        </p:spPr>
        <p:txBody>
          <a:bodyPr>
            <a:normAutofit/>
          </a:bodyPr>
          <a:lstStyle/>
          <a:p>
            <a:pPr algn="ctr"/>
            <a:r>
              <a:rPr lang="en-US" sz="6600" dirty="0" smtClean="0">
                <a:solidFill>
                  <a:schemeClr val="accent3">
                    <a:lumMod val="50000"/>
                  </a:schemeClr>
                </a:solidFill>
              </a:rPr>
              <a:t>GENERAL INFORMATION</a:t>
            </a:r>
            <a:endParaRPr lang="en-US" sz="6600" dirty="0">
              <a:solidFill>
                <a:schemeClr val="accent3">
                  <a:lumMod val="50000"/>
                </a:schemeClr>
              </a:solidFill>
            </a:endParaRPr>
          </a:p>
        </p:txBody>
      </p:sp>
    </p:spTree>
    <p:extLst>
      <p:ext uri="{BB962C8B-B14F-4D97-AF65-F5344CB8AC3E}">
        <p14:creationId xmlns:p14="http://schemas.microsoft.com/office/powerpoint/2010/main" val="2051099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Behavior</a:t>
            </a:r>
            <a:r>
              <a:rPr lang="en-US" dirty="0" smtClean="0">
                <a:solidFill>
                  <a:schemeClr val="accent3">
                    <a:lumMod val="75000"/>
                  </a:schemeClr>
                </a:solidFill>
              </a:rPr>
              <a:t>	</a:t>
            </a:r>
            <a:endParaRPr lang="en-US"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a:buClr>
                <a:srgbClr val="C00000"/>
              </a:buClr>
            </a:pPr>
            <a:r>
              <a:rPr lang="en-US" dirty="0" smtClean="0">
                <a:effectLst/>
                <a:latin typeface="Tahoma" pitchFamily="34" charset="0"/>
                <a:ea typeface="Tahoma" pitchFamily="34" charset="0"/>
                <a:cs typeface="Tahoma" pitchFamily="34" charset="0"/>
              </a:rPr>
              <a:t>Each teacher carries a clipboard.  After 1 to 2 warnings, a student will receive an infraction for breaking a rule.</a:t>
            </a:r>
          </a:p>
          <a:p>
            <a:pPr>
              <a:buClr>
                <a:srgbClr val="C00000"/>
              </a:buClr>
              <a:buNone/>
            </a:pPr>
            <a:endParaRPr lang="en-US" dirty="0" smtClean="0">
              <a:effectLst/>
              <a:latin typeface="Tahoma" pitchFamily="34" charset="0"/>
              <a:ea typeface="Tahoma" pitchFamily="34" charset="0"/>
              <a:cs typeface="Tahoma" pitchFamily="34" charset="0"/>
            </a:endParaRPr>
          </a:p>
          <a:p>
            <a:pPr>
              <a:buClr>
                <a:srgbClr val="C00000"/>
              </a:buClr>
            </a:pPr>
            <a:r>
              <a:rPr lang="en-US" dirty="0" smtClean="0">
                <a:effectLst/>
                <a:latin typeface="Tahoma" pitchFamily="34" charset="0"/>
                <a:ea typeface="Tahoma" pitchFamily="34" charset="0"/>
                <a:cs typeface="Tahoma" pitchFamily="34" charset="0"/>
              </a:rPr>
              <a:t>Parents will be notified on a daily basis through the agenda.</a:t>
            </a:r>
          </a:p>
        </p:txBody>
      </p:sp>
    </p:spTree>
    <p:extLst>
      <p:ext uri="{BB962C8B-B14F-4D97-AF65-F5344CB8AC3E}">
        <p14:creationId xmlns:p14="http://schemas.microsoft.com/office/powerpoint/2010/main" val="1502734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Nine Week Behavior Expectations</a:t>
            </a:r>
            <a:endParaRPr lang="en-US" dirty="0"/>
          </a:p>
        </p:txBody>
      </p:sp>
      <p:sp>
        <p:nvSpPr>
          <p:cNvPr id="3" name="Content Placeholder 2"/>
          <p:cNvSpPr>
            <a:spLocks noGrp="1"/>
          </p:cNvSpPr>
          <p:nvPr>
            <p:ph idx="1"/>
          </p:nvPr>
        </p:nvSpPr>
        <p:spPr>
          <a:xfrm>
            <a:off x="1435608" y="1447800"/>
            <a:ext cx="7498080" cy="5181600"/>
          </a:xfrm>
        </p:spPr>
        <p:txBody>
          <a:bodyPr>
            <a:normAutofit fontScale="70000" lnSpcReduction="20000"/>
          </a:bodyPr>
          <a:lstStyle/>
          <a:p>
            <a:r>
              <a:rPr lang="en-US" dirty="0" smtClean="0"/>
              <a:t>Infraction chart by grade level:</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smtClean="0"/>
          </a:p>
          <a:p>
            <a:endParaRPr lang="en-US" dirty="0" smtClean="0"/>
          </a:p>
          <a:p>
            <a:r>
              <a:rPr lang="en-US" dirty="0" smtClean="0"/>
              <a:t>Conduct grades will include infractions received for no homework.  Office referrals will be counted as 9 infractions. Therefore, a student will receive no better than an “N” in conduct in nine weeks where behavior has resulted in an office referral.  Students who choose to participate in clubs must maintain an S in conduct.  </a:t>
            </a:r>
            <a:r>
              <a:rPr lang="en-US" smtClean="0"/>
              <a:t>N’s </a:t>
            </a:r>
            <a:r>
              <a:rPr lang="en-US" dirty="0" smtClean="0"/>
              <a:t>in conduct will result in a 4 week probationary period</a:t>
            </a:r>
            <a:r>
              <a:rPr lang="en-US" smtClean="0"/>
              <a:t>.  U’s </a:t>
            </a:r>
            <a:r>
              <a:rPr lang="en-US" dirty="0" smtClean="0"/>
              <a:t>and F’s will mean dismissal from clubs.</a:t>
            </a:r>
            <a:endParaRPr lang="en-US" dirty="0"/>
          </a:p>
        </p:txBody>
      </p:sp>
      <p:graphicFrame>
        <p:nvGraphicFramePr>
          <p:cNvPr id="4" name="Table 3"/>
          <p:cNvGraphicFramePr>
            <a:graphicFrameLocks noGrp="1"/>
          </p:cNvGraphicFramePr>
          <p:nvPr/>
        </p:nvGraphicFramePr>
        <p:xfrm>
          <a:off x="1981200" y="1981200"/>
          <a:ext cx="6096000" cy="1925320"/>
        </p:xfrm>
        <a:graphic>
          <a:graphicData uri="http://schemas.openxmlformats.org/drawingml/2006/table">
            <a:tbl>
              <a:tblPr firstRow="1" bandRow="1">
                <a:tableStyleId>{5C22544A-7EE6-4342-B048-85BDC9FD1C3A}</a:tableStyleId>
              </a:tblPr>
              <a:tblGrid>
                <a:gridCol w="1981200"/>
                <a:gridCol w="4114800"/>
              </a:tblGrid>
              <a:tr h="370840">
                <a:tc>
                  <a:txBody>
                    <a:bodyPr/>
                    <a:lstStyle/>
                    <a:p>
                      <a:r>
                        <a:rPr lang="en-US" dirty="0" smtClean="0"/>
                        <a:t>Grade Level</a:t>
                      </a:r>
                      <a:endParaRPr lang="en-US" dirty="0"/>
                    </a:p>
                  </a:txBody>
                  <a:tcPr/>
                </a:tc>
                <a:tc>
                  <a:txBody>
                    <a:bodyPr/>
                    <a:lstStyle/>
                    <a:p>
                      <a:r>
                        <a:rPr lang="en-US" dirty="0" smtClean="0"/>
                        <a:t>Expectations</a:t>
                      </a:r>
                      <a:endParaRPr lang="en-US" dirty="0"/>
                    </a:p>
                  </a:txBody>
                  <a:tcPr/>
                </a:tc>
              </a:tr>
              <a:tr h="370840">
                <a:tc>
                  <a:txBody>
                    <a:bodyPr/>
                    <a:lstStyle/>
                    <a:p>
                      <a:r>
                        <a:rPr lang="en-US" dirty="0" smtClean="0"/>
                        <a:t>Kindergarten</a:t>
                      </a:r>
                      <a:endParaRPr lang="en-US" dirty="0"/>
                    </a:p>
                  </a:txBody>
                  <a:tcPr/>
                </a:tc>
                <a:tc>
                  <a:txBody>
                    <a:bodyPr/>
                    <a:lstStyle/>
                    <a:p>
                      <a:r>
                        <a:rPr lang="en-US" dirty="0" smtClean="0"/>
                        <a:t>S = 0-8 color</a:t>
                      </a:r>
                      <a:r>
                        <a:rPr lang="en-US" baseline="0" dirty="0" smtClean="0"/>
                        <a:t> changes/</a:t>
                      </a:r>
                      <a:r>
                        <a:rPr lang="en-US" dirty="0" smtClean="0"/>
                        <a:t>infractions</a:t>
                      </a:r>
                    </a:p>
                    <a:p>
                      <a:r>
                        <a:rPr lang="en-US" dirty="0" smtClean="0"/>
                        <a:t>N =</a:t>
                      </a:r>
                      <a:r>
                        <a:rPr lang="en-US" baseline="0" dirty="0" smtClean="0"/>
                        <a:t> 9+ color changes/infractions</a:t>
                      </a:r>
                      <a:endParaRPr lang="en-US" dirty="0"/>
                    </a:p>
                  </a:txBody>
                  <a:tcPr/>
                </a:tc>
              </a:tr>
              <a:tr h="370840">
                <a:tc>
                  <a:txBody>
                    <a:bodyPr/>
                    <a:lstStyle/>
                    <a:p>
                      <a:r>
                        <a:rPr lang="en-US" dirty="0" smtClean="0"/>
                        <a:t>All</a:t>
                      </a:r>
                      <a:r>
                        <a:rPr lang="en-US" baseline="0" dirty="0" smtClean="0"/>
                        <a:t> other grades</a:t>
                      </a:r>
                    </a:p>
                    <a:p>
                      <a:r>
                        <a:rPr lang="en-US" baseline="0" dirty="0" smtClean="0"/>
                        <a:t>1</a:t>
                      </a:r>
                      <a:r>
                        <a:rPr lang="en-US" baseline="30000" dirty="0" smtClean="0"/>
                        <a:t>st</a:t>
                      </a:r>
                      <a:r>
                        <a:rPr lang="en-US" baseline="0" dirty="0" smtClean="0"/>
                        <a:t>-5</a:t>
                      </a:r>
                      <a:r>
                        <a:rPr lang="en-US" baseline="30000" dirty="0" smtClean="0"/>
                        <a:t>th</a:t>
                      </a:r>
                      <a:r>
                        <a:rPr lang="en-US" baseline="0" dirty="0" smtClean="0"/>
                        <a:t> </a:t>
                      </a:r>
                      <a:endParaRPr lang="en-US" dirty="0"/>
                    </a:p>
                  </a:txBody>
                  <a:tcPr/>
                </a:tc>
                <a:tc>
                  <a:txBody>
                    <a:bodyPr/>
                    <a:lstStyle/>
                    <a:p>
                      <a:r>
                        <a:rPr lang="en-US" dirty="0" smtClean="0"/>
                        <a:t>S =</a:t>
                      </a:r>
                      <a:r>
                        <a:rPr lang="en-US" baseline="0" dirty="0" smtClean="0"/>
                        <a:t> 0-8 color changes/infractions</a:t>
                      </a:r>
                    </a:p>
                    <a:p>
                      <a:r>
                        <a:rPr lang="en-US" baseline="0" dirty="0" smtClean="0"/>
                        <a:t>N = 9-12 color changes/infractions </a:t>
                      </a:r>
                    </a:p>
                    <a:p>
                      <a:r>
                        <a:rPr lang="en-US" dirty="0" smtClean="0"/>
                        <a:t>U = 13+ color changes/infractions</a:t>
                      </a:r>
                      <a:endParaRPr lang="en-US"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50000"/>
                  </a:schemeClr>
                </a:solidFill>
              </a:rPr>
              <a:t>Nine Week Behavior Celebrations</a:t>
            </a:r>
            <a:endParaRPr lang="en-US" dirty="0">
              <a:solidFill>
                <a:schemeClr val="accent3">
                  <a:lumMod val="50000"/>
                </a:schemeClr>
              </a:solidFill>
            </a:endParaRPr>
          </a:p>
        </p:txBody>
      </p:sp>
      <p:sp>
        <p:nvSpPr>
          <p:cNvPr id="3" name="Content Placeholder 2"/>
          <p:cNvSpPr>
            <a:spLocks noGrp="1"/>
          </p:cNvSpPr>
          <p:nvPr>
            <p:ph idx="1"/>
          </p:nvPr>
        </p:nvSpPr>
        <p:spPr>
          <a:xfrm>
            <a:off x="1219200" y="1295400"/>
            <a:ext cx="7696200" cy="5029200"/>
          </a:xfrm>
        </p:spPr>
        <p:txBody>
          <a:bodyPr>
            <a:noAutofit/>
          </a:bodyPr>
          <a:lstStyle/>
          <a:p>
            <a:pPr>
              <a:buClr>
                <a:srgbClr val="C00000"/>
              </a:buClr>
            </a:pPr>
            <a:r>
              <a:rPr lang="en-US" sz="2800" dirty="0" smtClean="0">
                <a:effectLst/>
                <a:latin typeface="Tahoma" pitchFamily="34" charset="0"/>
                <a:ea typeface="Tahoma" pitchFamily="34" charset="0"/>
                <a:cs typeface="Tahoma" pitchFamily="34" charset="0"/>
              </a:rPr>
              <a:t>Students from each classroom will be honored for their winning behavior each nine weeks.</a:t>
            </a:r>
          </a:p>
          <a:p>
            <a:pPr>
              <a:buClr>
                <a:srgbClr val="C00000"/>
              </a:buClr>
            </a:pPr>
            <a:r>
              <a:rPr lang="en-US" sz="2800" dirty="0" smtClean="0">
                <a:effectLst/>
                <a:latin typeface="Tahoma" pitchFamily="34" charset="0"/>
                <a:ea typeface="Tahoma" pitchFamily="34" charset="0"/>
                <a:cs typeface="Tahoma" pitchFamily="34" charset="0"/>
              </a:rPr>
              <a:t>Celebrations are coordinated by grade level volunteers. We need at least three parents/each celebration.</a:t>
            </a:r>
          </a:p>
          <a:p>
            <a:pPr>
              <a:buClr>
                <a:srgbClr val="C00000"/>
              </a:buClr>
            </a:pPr>
            <a:r>
              <a:rPr lang="en-US" sz="2800" dirty="0" smtClean="0">
                <a:effectLst/>
                <a:latin typeface="Tahoma" pitchFamily="34" charset="0"/>
                <a:ea typeface="Tahoma" pitchFamily="34" charset="0"/>
                <a:cs typeface="Tahoma" pitchFamily="34" charset="0"/>
              </a:rPr>
              <a:t>Celebrations are generally scheduled for the Friday after the nine weeks ends, from 2:05-2:35 p.m.</a:t>
            </a:r>
          </a:p>
          <a:p>
            <a:pPr>
              <a:buClr>
                <a:srgbClr val="C00000"/>
              </a:buClr>
            </a:pPr>
            <a:r>
              <a:rPr lang="en-US" sz="2800" dirty="0" smtClean="0">
                <a:effectLst/>
                <a:latin typeface="Tahoma" pitchFamily="34" charset="0"/>
                <a:ea typeface="Tahoma" pitchFamily="34" charset="0"/>
                <a:cs typeface="Tahoma" pitchFamily="34" charset="0"/>
              </a:rPr>
              <a:t>Other classroom-specific incentives may be offered from time to time.</a:t>
            </a:r>
            <a:endParaRPr lang="en-US" sz="2800" dirty="0">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490585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35608" y="0"/>
            <a:ext cx="7498080" cy="1143000"/>
          </a:xfrm>
        </p:spPr>
        <p:txBody>
          <a:bodyPr/>
          <a:lstStyle/>
          <a:p>
            <a:pPr eaLnBrk="1" hangingPunct="1"/>
            <a:r>
              <a:rPr lang="en-US" dirty="0" smtClean="0"/>
              <a:t>LCISD Grading Policy</a:t>
            </a:r>
          </a:p>
        </p:txBody>
      </p:sp>
      <p:sp>
        <p:nvSpPr>
          <p:cNvPr id="16387" name="Rectangle 3"/>
          <p:cNvSpPr>
            <a:spLocks noGrp="1" noChangeArrowheads="1"/>
          </p:cNvSpPr>
          <p:nvPr>
            <p:ph idx="1"/>
          </p:nvPr>
        </p:nvSpPr>
        <p:spPr>
          <a:xfrm>
            <a:off x="1219200" y="1143000"/>
            <a:ext cx="7498080" cy="5562600"/>
          </a:xfrm>
        </p:spPr>
        <p:txBody>
          <a:bodyPr>
            <a:normAutofit fontScale="85000" lnSpcReduction="10000"/>
          </a:bodyPr>
          <a:lstStyle/>
          <a:p>
            <a:pPr eaLnBrk="1" hangingPunct="1">
              <a:lnSpc>
                <a:spcPct val="90000"/>
              </a:lnSpc>
            </a:pPr>
            <a:r>
              <a:rPr lang="en-US" dirty="0" smtClean="0"/>
              <a:t>All corrections on daily graded work must be made in school.</a:t>
            </a:r>
          </a:p>
          <a:p>
            <a:pPr>
              <a:lnSpc>
                <a:spcPct val="90000"/>
              </a:lnSpc>
            </a:pPr>
            <a:r>
              <a:rPr lang="en-US" dirty="0" smtClean="0"/>
              <a:t>Any work that is to be graded will not be sent home for completion.</a:t>
            </a:r>
          </a:p>
          <a:p>
            <a:pPr>
              <a:lnSpc>
                <a:spcPct val="90000"/>
              </a:lnSpc>
            </a:pPr>
            <a:r>
              <a:rPr lang="en-US" dirty="0" smtClean="0"/>
              <a:t>Students will not be given make-up work ahead of time when parents remove their children for trips during school days.</a:t>
            </a:r>
          </a:p>
          <a:p>
            <a:pPr>
              <a:lnSpc>
                <a:spcPct val="90000"/>
              </a:lnSpc>
            </a:pPr>
            <a:r>
              <a:rPr lang="en-US" dirty="0" smtClean="0"/>
              <a:t>Late Work Policy – classwork will be accepted late within the current grading period with these guidelines in place:</a:t>
            </a:r>
          </a:p>
          <a:p>
            <a:pPr>
              <a:lnSpc>
                <a:spcPct val="90000"/>
              </a:lnSpc>
              <a:buNone/>
            </a:pPr>
            <a:r>
              <a:rPr lang="en-US" dirty="0" smtClean="0"/>
              <a:t>  One (1) day late = 0 points off     </a:t>
            </a:r>
          </a:p>
          <a:p>
            <a:pPr>
              <a:lnSpc>
                <a:spcPct val="90000"/>
              </a:lnSpc>
              <a:buNone/>
            </a:pPr>
            <a:r>
              <a:rPr lang="en-US" dirty="0" smtClean="0"/>
              <a:t>  Two (2) days late = 10 points off</a:t>
            </a:r>
          </a:p>
          <a:p>
            <a:pPr>
              <a:lnSpc>
                <a:spcPct val="90000"/>
              </a:lnSpc>
              <a:buNone/>
            </a:pPr>
            <a:r>
              <a:rPr lang="en-US" dirty="0" smtClean="0"/>
              <a:t>  Three (3) days late = highest grade possible is a 70</a:t>
            </a:r>
          </a:p>
          <a:p>
            <a:pPr>
              <a:lnSpc>
                <a:spcPct val="90000"/>
              </a:lnSpc>
              <a:buNone/>
            </a:pPr>
            <a:r>
              <a:rPr lang="en-US" dirty="0" smtClean="0"/>
              <a:t>  Extenuating circumstances will be reviewed by campus policy.</a:t>
            </a:r>
          </a:p>
          <a:p>
            <a:pPr eaLnBrk="1" hangingPunct="1">
              <a:lnSpc>
                <a:spcPct val="90000"/>
              </a:lnSpc>
            </a:pPr>
            <a:endParaRPr lang="en-US" dirty="0" smtClean="0"/>
          </a:p>
        </p:txBody>
      </p:sp>
    </p:spTree>
    <p:extLst>
      <p:ext uri="{BB962C8B-B14F-4D97-AF65-F5344CB8AC3E}">
        <p14:creationId xmlns:p14="http://schemas.microsoft.com/office/powerpoint/2010/main" val="963607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Reassessment (Daily Grades)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teacher shall provide one reasonable opportunity to reassess failure to master the TEKS/Curriculum in each daily grade.</a:t>
            </a:r>
          </a:p>
          <a:p>
            <a:r>
              <a:rPr lang="en-US" dirty="0" smtClean="0"/>
              <a:t>The highest possible grade that can be earned and recorded on the reassessment is a 70.</a:t>
            </a:r>
          </a:p>
          <a:p>
            <a:r>
              <a:rPr lang="en-US" dirty="0" smtClean="0"/>
              <a:t>There will be no reassessment based on lack of effort.</a:t>
            </a:r>
          </a:p>
          <a:p>
            <a:r>
              <a:rPr lang="en-US" dirty="0" smtClean="0"/>
              <a:t>The teacher will make a note in the electronic grade book of the date and grade of the reassessment.  Original grades will be recorded in the notes section.</a:t>
            </a:r>
            <a:endParaRPr lang="en-US" dirty="0"/>
          </a:p>
        </p:txBody>
      </p:sp>
    </p:spTree>
    <p:extLst>
      <p:ext uri="{BB962C8B-B14F-4D97-AF65-F5344CB8AC3E}">
        <p14:creationId xmlns:p14="http://schemas.microsoft.com/office/powerpoint/2010/main" val="429139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Reassessment (Test Grades)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teacher shall provide one reasonable opportunity to reassess failure to master TEKS/Curriculum on each test grade.</a:t>
            </a:r>
          </a:p>
          <a:p>
            <a:r>
              <a:rPr lang="en-US" dirty="0" smtClean="0"/>
              <a:t>There will be no reassessment based on lack of effort.</a:t>
            </a:r>
          </a:p>
          <a:p>
            <a:r>
              <a:rPr lang="en-US" dirty="0" smtClean="0"/>
              <a:t>Teachers will </a:t>
            </a:r>
            <a:r>
              <a:rPr lang="en-US" dirty="0" err="1" smtClean="0"/>
              <a:t>reteach</a:t>
            </a:r>
            <a:r>
              <a:rPr lang="en-US" dirty="0" smtClean="0"/>
              <a:t> and allow students an opportunity to retest the objectives not mastered.</a:t>
            </a:r>
          </a:p>
          <a:p>
            <a:r>
              <a:rPr lang="en-US" dirty="0" smtClean="0"/>
              <a:t>The highest possible grade that can be earned and recorded on the reassessment is a 70.</a:t>
            </a:r>
          </a:p>
          <a:p>
            <a:r>
              <a:rPr lang="en-US" dirty="0" smtClean="0"/>
              <a:t>The teacher will make a note in the electronic grade book of the date and grade of the reassessment.  Original grades will be recorded in the notes section.</a:t>
            </a:r>
          </a:p>
          <a:p>
            <a:r>
              <a:rPr lang="en-US" dirty="0" smtClean="0"/>
              <a:t>Elementary 9 week assessments and student projects are not subject to reassessment.</a:t>
            </a:r>
          </a:p>
          <a:p>
            <a:endParaRPr lang="en-US" dirty="0" smtClean="0"/>
          </a:p>
          <a:p>
            <a:endParaRPr lang="en-US" dirty="0" smtClean="0"/>
          </a:p>
          <a:p>
            <a:endParaRPr lang="en-US" dirty="0"/>
          </a:p>
        </p:txBody>
      </p:sp>
    </p:spTree>
    <p:extLst>
      <p:ext uri="{BB962C8B-B14F-4D97-AF65-F5344CB8AC3E}">
        <p14:creationId xmlns:p14="http://schemas.microsoft.com/office/powerpoint/2010/main" val="3641257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Cards/Progress Reports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563088506"/>
              </p:ext>
            </p:extLst>
          </p:nvPr>
        </p:nvGraphicFramePr>
        <p:xfrm>
          <a:off x="1447800" y="1447800"/>
          <a:ext cx="7499350" cy="5110480"/>
        </p:xfrm>
        <a:graphic>
          <a:graphicData uri="http://schemas.openxmlformats.org/drawingml/2006/table">
            <a:tbl>
              <a:tblPr firstRow="1" bandRow="1">
                <a:tableStyleId>{5C22544A-7EE6-4342-B048-85BDC9FD1C3A}</a:tableStyleId>
              </a:tblPr>
              <a:tblGrid>
                <a:gridCol w="3749675"/>
                <a:gridCol w="3749675"/>
              </a:tblGrid>
              <a:tr h="558800">
                <a:tc>
                  <a:txBody>
                    <a:bodyPr/>
                    <a:lstStyle/>
                    <a:p>
                      <a:r>
                        <a:rPr lang="en-US" sz="2400" dirty="0" smtClean="0"/>
                        <a:t>Report</a:t>
                      </a:r>
                      <a:r>
                        <a:rPr lang="en-US" sz="2400" baseline="0" dirty="0" smtClean="0"/>
                        <a:t> Type</a:t>
                      </a:r>
                      <a:endParaRPr lang="en-US" sz="2400" dirty="0"/>
                    </a:p>
                  </a:txBody>
                  <a:tcPr/>
                </a:tc>
                <a:tc>
                  <a:txBody>
                    <a:bodyPr/>
                    <a:lstStyle/>
                    <a:p>
                      <a:r>
                        <a:rPr lang="en-US" sz="2400" dirty="0" smtClean="0"/>
                        <a:t>Date Report Sent</a:t>
                      </a:r>
                      <a:r>
                        <a:rPr lang="en-US" sz="2400" baseline="0" dirty="0" smtClean="0"/>
                        <a:t> Home</a:t>
                      </a:r>
                      <a:endParaRPr lang="en-US" sz="2400" dirty="0"/>
                    </a:p>
                  </a:txBody>
                  <a:tcPr/>
                </a:tc>
              </a:tr>
              <a:tr h="558800">
                <a:tc>
                  <a:txBody>
                    <a:bodyPr/>
                    <a:lstStyle/>
                    <a:p>
                      <a:r>
                        <a:rPr lang="en-US" dirty="0" smtClean="0"/>
                        <a:t>Progress Report – 1</a:t>
                      </a:r>
                      <a:r>
                        <a:rPr lang="en-US" baseline="30000" dirty="0" smtClean="0"/>
                        <a:t>st</a:t>
                      </a:r>
                      <a:r>
                        <a:rPr lang="en-US" dirty="0" smtClean="0"/>
                        <a:t> Nine Weeks</a:t>
                      </a:r>
                      <a:endParaRPr lang="en-US" dirty="0"/>
                    </a:p>
                  </a:txBody>
                  <a:tcPr/>
                </a:tc>
                <a:tc>
                  <a:txBody>
                    <a:bodyPr/>
                    <a:lstStyle/>
                    <a:p>
                      <a:r>
                        <a:rPr lang="en-US" dirty="0" smtClean="0"/>
                        <a:t>Thursday, September 26, 2013</a:t>
                      </a:r>
                      <a:endParaRPr lang="en-US" dirty="0"/>
                    </a:p>
                  </a:txBody>
                  <a:tcPr/>
                </a:tc>
              </a:tr>
              <a:tr h="558800">
                <a:tc>
                  <a:txBody>
                    <a:bodyPr/>
                    <a:lstStyle/>
                    <a:p>
                      <a:r>
                        <a:rPr lang="en-US" dirty="0" smtClean="0"/>
                        <a:t>Report</a:t>
                      </a:r>
                      <a:r>
                        <a:rPr lang="en-US" baseline="0" dirty="0" smtClean="0"/>
                        <a:t> Card – 1</a:t>
                      </a:r>
                      <a:r>
                        <a:rPr lang="en-US" baseline="30000" dirty="0" smtClean="0"/>
                        <a:t>st</a:t>
                      </a:r>
                      <a:r>
                        <a:rPr lang="en-US" baseline="0" dirty="0" smtClean="0"/>
                        <a:t> Nine Weeks</a:t>
                      </a:r>
                      <a:endParaRPr lang="en-US" dirty="0"/>
                    </a:p>
                  </a:txBody>
                  <a:tcPr/>
                </a:tc>
                <a:tc>
                  <a:txBody>
                    <a:bodyPr/>
                    <a:lstStyle/>
                    <a:p>
                      <a:r>
                        <a:rPr lang="en-US" dirty="0" smtClean="0"/>
                        <a:t>Thurs.-Fri.,</a:t>
                      </a:r>
                      <a:r>
                        <a:rPr lang="en-US" baseline="0" dirty="0" smtClean="0"/>
                        <a:t> </a:t>
                      </a:r>
                      <a:r>
                        <a:rPr lang="en-US" dirty="0" smtClean="0"/>
                        <a:t>November 7-8,</a:t>
                      </a:r>
                      <a:r>
                        <a:rPr lang="en-US" baseline="0" dirty="0" smtClean="0"/>
                        <a:t> 2013</a:t>
                      </a:r>
                    </a:p>
                    <a:p>
                      <a:r>
                        <a:rPr lang="en-US" baseline="0" dirty="0" smtClean="0"/>
                        <a:t>(Parent Conferences)</a:t>
                      </a:r>
                      <a:endParaRPr lang="en-US" dirty="0"/>
                    </a:p>
                  </a:txBody>
                  <a:tcPr/>
                </a:tc>
              </a:tr>
              <a:tr h="558800">
                <a:tc>
                  <a:txBody>
                    <a:bodyPr/>
                    <a:lstStyle/>
                    <a:p>
                      <a:r>
                        <a:rPr lang="en-US" dirty="0" smtClean="0"/>
                        <a:t>Progress</a:t>
                      </a:r>
                      <a:r>
                        <a:rPr lang="en-US" baseline="0" dirty="0" smtClean="0"/>
                        <a:t> Report – 2</a:t>
                      </a:r>
                      <a:r>
                        <a:rPr lang="en-US" baseline="30000" dirty="0" smtClean="0"/>
                        <a:t>nd</a:t>
                      </a:r>
                      <a:r>
                        <a:rPr lang="en-US" baseline="0" dirty="0" smtClean="0"/>
                        <a:t> Nine Weeks</a:t>
                      </a:r>
                      <a:endParaRPr lang="en-US" dirty="0"/>
                    </a:p>
                  </a:txBody>
                  <a:tcPr/>
                </a:tc>
                <a:tc>
                  <a:txBody>
                    <a:bodyPr/>
                    <a:lstStyle/>
                    <a:p>
                      <a:r>
                        <a:rPr lang="en-US" dirty="0" smtClean="0"/>
                        <a:t>Thursday, December 12, 2013</a:t>
                      </a:r>
                      <a:endParaRPr lang="en-US" dirty="0"/>
                    </a:p>
                  </a:txBody>
                  <a:tcPr/>
                </a:tc>
              </a:tr>
              <a:tr h="558800">
                <a:tc>
                  <a:txBody>
                    <a:bodyPr/>
                    <a:lstStyle/>
                    <a:p>
                      <a:r>
                        <a:rPr lang="en-US" dirty="0" smtClean="0"/>
                        <a:t>Report Card – 2</a:t>
                      </a:r>
                      <a:r>
                        <a:rPr lang="en-US" baseline="30000" dirty="0" smtClean="0"/>
                        <a:t>nd</a:t>
                      </a:r>
                      <a:r>
                        <a:rPr lang="en-US" baseline="0" dirty="0" smtClean="0"/>
                        <a:t> Nine Weeks</a:t>
                      </a:r>
                      <a:endParaRPr lang="en-US" dirty="0"/>
                    </a:p>
                  </a:txBody>
                  <a:tcPr/>
                </a:tc>
                <a:tc>
                  <a:txBody>
                    <a:bodyPr/>
                    <a:lstStyle/>
                    <a:p>
                      <a:r>
                        <a:rPr lang="en-US" dirty="0" smtClean="0"/>
                        <a:t>Thursday,</a:t>
                      </a:r>
                      <a:r>
                        <a:rPr lang="en-US" baseline="0" dirty="0" smtClean="0"/>
                        <a:t> January 23, 2014</a:t>
                      </a:r>
                      <a:endParaRPr lang="en-US" dirty="0"/>
                    </a:p>
                  </a:txBody>
                  <a:tcPr/>
                </a:tc>
              </a:tr>
              <a:tr h="558800">
                <a:tc>
                  <a:txBody>
                    <a:bodyPr/>
                    <a:lstStyle/>
                    <a:p>
                      <a:r>
                        <a:rPr lang="en-US" dirty="0" smtClean="0"/>
                        <a:t>Progress Report – 3</a:t>
                      </a:r>
                      <a:r>
                        <a:rPr lang="en-US" baseline="30000" dirty="0" smtClean="0"/>
                        <a:t>rd</a:t>
                      </a:r>
                      <a:r>
                        <a:rPr lang="en-US" baseline="0" dirty="0" smtClean="0"/>
                        <a:t> Nine Weeks</a:t>
                      </a:r>
                      <a:endParaRPr lang="en-US" dirty="0"/>
                    </a:p>
                  </a:txBody>
                  <a:tcPr/>
                </a:tc>
                <a:tc>
                  <a:txBody>
                    <a:bodyPr/>
                    <a:lstStyle/>
                    <a:p>
                      <a:r>
                        <a:rPr lang="en-US" dirty="0" smtClean="0"/>
                        <a:t>Thursday,</a:t>
                      </a:r>
                      <a:r>
                        <a:rPr lang="en-US" baseline="0" dirty="0" smtClean="0"/>
                        <a:t> February 20, 2014</a:t>
                      </a:r>
                      <a:endParaRPr lang="en-US" dirty="0"/>
                    </a:p>
                  </a:txBody>
                  <a:tcPr/>
                </a:tc>
              </a:tr>
              <a:tr h="558800">
                <a:tc>
                  <a:txBody>
                    <a:bodyPr/>
                    <a:lstStyle/>
                    <a:p>
                      <a:r>
                        <a:rPr lang="en-US" dirty="0" smtClean="0"/>
                        <a:t>Report Card – 3</a:t>
                      </a:r>
                      <a:r>
                        <a:rPr lang="en-US" baseline="30000" dirty="0" smtClean="0"/>
                        <a:t>rd</a:t>
                      </a:r>
                      <a:r>
                        <a:rPr lang="en-US" dirty="0" smtClean="0"/>
                        <a:t> Nine Weeks</a:t>
                      </a:r>
                      <a:endParaRPr lang="en-US" dirty="0"/>
                    </a:p>
                  </a:txBody>
                  <a:tcPr/>
                </a:tc>
                <a:tc>
                  <a:txBody>
                    <a:bodyPr/>
                    <a:lstStyle/>
                    <a:p>
                      <a:r>
                        <a:rPr lang="en-US" dirty="0" smtClean="0"/>
                        <a:t>Thursday, April 3</a:t>
                      </a:r>
                      <a:r>
                        <a:rPr lang="en-US" baseline="0" dirty="0" smtClean="0"/>
                        <a:t>, 2014</a:t>
                      </a:r>
                      <a:endParaRPr lang="en-US" dirty="0"/>
                    </a:p>
                  </a:txBody>
                  <a:tcPr/>
                </a:tc>
              </a:tr>
              <a:tr h="558800">
                <a:tc>
                  <a:txBody>
                    <a:bodyPr/>
                    <a:lstStyle/>
                    <a:p>
                      <a:r>
                        <a:rPr lang="en-US" dirty="0" smtClean="0"/>
                        <a:t>Progress Report – 4</a:t>
                      </a:r>
                      <a:r>
                        <a:rPr lang="en-US" baseline="30000" dirty="0" smtClean="0"/>
                        <a:t>th</a:t>
                      </a:r>
                      <a:r>
                        <a:rPr lang="en-US" dirty="0" smtClean="0"/>
                        <a:t> Nine Weeks</a:t>
                      </a:r>
                      <a:endParaRPr lang="en-US" dirty="0"/>
                    </a:p>
                  </a:txBody>
                  <a:tcPr/>
                </a:tc>
                <a:tc>
                  <a:txBody>
                    <a:bodyPr/>
                    <a:lstStyle/>
                    <a:p>
                      <a:r>
                        <a:rPr lang="en-US" dirty="0" smtClean="0"/>
                        <a:t>Thursday,</a:t>
                      </a:r>
                      <a:r>
                        <a:rPr lang="en-US" baseline="0" dirty="0" smtClean="0"/>
                        <a:t> May 1, 2014</a:t>
                      </a:r>
                      <a:endParaRPr lang="en-US" dirty="0"/>
                    </a:p>
                  </a:txBody>
                  <a:tcPr/>
                </a:tc>
              </a:tr>
              <a:tr h="558800">
                <a:tc>
                  <a:txBody>
                    <a:bodyPr/>
                    <a:lstStyle/>
                    <a:p>
                      <a:r>
                        <a:rPr lang="en-US" dirty="0" smtClean="0"/>
                        <a:t>Report Card – 4</a:t>
                      </a:r>
                      <a:r>
                        <a:rPr lang="en-US" baseline="30000" dirty="0" smtClean="0"/>
                        <a:t>th</a:t>
                      </a:r>
                      <a:r>
                        <a:rPr lang="en-US" dirty="0" smtClean="0"/>
                        <a:t> Nine Weeks</a:t>
                      </a:r>
                      <a:endParaRPr lang="en-US" dirty="0"/>
                    </a:p>
                  </a:txBody>
                  <a:tcPr/>
                </a:tc>
                <a:tc>
                  <a:txBody>
                    <a:bodyPr/>
                    <a:lstStyle/>
                    <a:p>
                      <a:r>
                        <a:rPr lang="en-US" dirty="0" smtClean="0"/>
                        <a:t>Thursday, June 5, 2014</a:t>
                      </a:r>
                      <a:endParaRPr lang="en-US" dirty="0"/>
                    </a:p>
                  </a:txBody>
                  <a:tcPr/>
                </a:tc>
              </a:tr>
            </a:tbl>
          </a:graphicData>
        </a:graphic>
      </p:graphicFrame>
    </p:spTree>
    <p:extLst>
      <p:ext uri="{BB962C8B-B14F-4D97-AF65-F5344CB8AC3E}">
        <p14:creationId xmlns:p14="http://schemas.microsoft.com/office/powerpoint/2010/main" val="2294586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Skyward Family Access</a:t>
            </a:r>
            <a:endParaRPr lang="en-US" dirty="0"/>
          </a:p>
        </p:txBody>
      </p:sp>
      <p:sp>
        <p:nvSpPr>
          <p:cNvPr id="3" name="Content Placeholder 2"/>
          <p:cNvSpPr>
            <a:spLocks noGrp="1"/>
          </p:cNvSpPr>
          <p:nvPr>
            <p:ph idx="1"/>
          </p:nvPr>
        </p:nvSpPr>
        <p:spPr/>
        <p:txBody>
          <a:bodyPr>
            <a:normAutofit lnSpcReduction="10000"/>
          </a:bodyPr>
          <a:lstStyle/>
          <a:p>
            <a:r>
              <a:rPr lang="en-US" dirty="0" smtClean="0"/>
              <a:t>Replaces the Classroom Connection Center PCG portal</a:t>
            </a:r>
          </a:p>
          <a:p>
            <a:r>
              <a:rPr lang="en-US" dirty="0" smtClean="0"/>
              <a:t>Allows parents to track student grades and progress</a:t>
            </a:r>
          </a:p>
          <a:p>
            <a:r>
              <a:rPr lang="en-US" dirty="0" smtClean="0"/>
              <a:t>Go to </a:t>
            </a:r>
            <a:r>
              <a:rPr lang="en-US" dirty="0" smtClean="0">
                <a:hlinkClick r:id="rId2"/>
              </a:rPr>
              <a:t>www.lcisd.org</a:t>
            </a:r>
            <a:r>
              <a:rPr lang="en-US" dirty="0" smtClean="0"/>
              <a:t> and click on the Family Access button at the top of the page.</a:t>
            </a:r>
          </a:p>
          <a:p>
            <a:r>
              <a:rPr lang="en-US" dirty="0" smtClean="0"/>
              <a:t>Sign in with your username and password.</a:t>
            </a:r>
          </a:p>
          <a:p>
            <a:r>
              <a:rPr lang="en-US" dirty="0" smtClean="0"/>
              <a:t>Update all email addresses associated with your account.</a:t>
            </a:r>
            <a:endParaRPr lang="en-US" dirty="0"/>
          </a:p>
        </p:txBody>
      </p:sp>
    </p:spTree>
    <p:extLst>
      <p:ext uri="{BB962C8B-B14F-4D97-AF65-F5344CB8AC3E}">
        <p14:creationId xmlns:p14="http://schemas.microsoft.com/office/powerpoint/2010/main" val="25444648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Conference Dates		</a:t>
            </a:r>
            <a:endParaRPr lang="en-US" dirty="0"/>
          </a:p>
        </p:txBody>
      </p:sp>
      <p:sp>
        <p:nvSpPr>
          <p:cNvPr id="3" name="Content Placeholder 2"/>
          <p:cNvSpPr>
            <a:spLocks noGrp="1"/>
          </p:cNvSpPr>
          <p:nvPr>
            <p:ph idx="1"/>
          </p:nvPr>
        </p:nvSpPr>
        <p:spPr>
          <a:xfrm>
            <a:off x="1219200" y="1752600"/>
            <a:ext cx="7498080" cy="5105400"/>
          </a:xfrm>
        </p:spPr>
        <p:txBody>
          <a:bodyPr/>
          <a:lstStyle/>
          <a:p>
            <a:r>
              <a:rPr lang="en-US" dirty="0" smtClean="0"/>
              <a:t>Teachers will meet with parents to review student progress for the first nine weeks.</a:t>
            </a:r>
          </a:p>
          <a:p>
            <a:r>
              <a:rPr lang="en-US" dirty="0" smtClean="0"/>
              <a:t>Conferences will be held on November 7</a:t>
            </a:r>
            <a:r>
              <a:rPr lang="en-US" baseline="30000" dirty="0" smtClean="0"/>
              <a:t>th</a:t>
            </a:r>
            <a:r>
              <a:rPr lang="en-US" dirty="0" smtClean="0"/>
              <a:t> and 8</a:t>
            </a:r>
            <a:r>
              <a:rPr lang="en-US" baseline="30000" dirty="0" smtClean="0"/>
              <a:t>th</a:t>
            </a:r>
            <a:r>
              <a:rPr lang="en-US" dirty="0" smtClean="0"/>
              <a:t>.</a:t>
            </a:r>
          </a:p>
          <a:p>
            <a:r>
              <a:rPr lang="en-US" dirty="0" smtClean="0"/>
              <a:t>The first nine weeks report card will be distributed at the conference.</a:t>
            </a:r>
          </a:p>
          <a:p>
            <a:endParaRPr lang="en-US" dirty="0" smtClean="0"/>
          </a:p>
        </p:txBody>
      </p:sp>
    </p:spTree>
    <p:extLst>
      <p:ext uri="{BB962C8B-B14F-4D97-AF65-F5344CB8AC3E}">
        <p14:creationId xmlns:p14="http://schemas.microsoft.com/office/powerpoint/2010/main" val="165048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47800"/>
            <a:ext cx="7498080" cy="2895600"/>
          </a:xfrm>
        </p:spPr>
        <p:txBody>
          <a:bodyPr>
            <a:normAutofit/>
          </a:bodyPr>
          <a:lstStyle/>
          <a:p>
            <a:pPr algn="ctr"/>
            <a:r>
              <a:rPr lang="en-US" sz="6600" dirty="0" smtClean="0">
                <a:solidFill>
                  <a:schemeClr val="accent3">
                    <a:lumMod val="50000"/>
                  </a:schemeClr>
                </a:solidFill>
              </a:rPr>
              <a:t>ASSESSMENTS</a:t>
            </a:r>
            <a:endParaRPr lang="en-US" sz="6600" dirty="0">
              <a:solidFill>
                <a:schemeClr val="accent3">
                  <a:lumMod val="50000"/>
                </a:schemeClr>
              </a:solidFill>
            </a:endParaRPr>
          </a:p>
        </p:txBody>
      </p:sp>
    </p:spTree>
    <p:extLst>
      <p:ext uri="{BB962C8B-B14F-4D97-AF65-F5344CB8AC3E}">
        <p14:creationId xmlns:p14="http://schemas.microsoft.com/office/powerpoint/2010/main" val="744627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Service 2013-14</a:t>
            </a:r>
            <a:endParaRPr lang="en-US" dirty="0"/>
          </a:p>
        </p:txBody>
      </p:sp>
      <p:sp>
        <p:nvSpPr>
          <p:cNvPr id="3" name="Content Placeholder 2"/>
          <p:cNvSpPr>
            <a:spLocks noGrp="1"/>
          </p:cNvSpPr>
          <p:nvPr>
            <p:ph idx="1"/>
          </p:nvPr>
        </p:nvSpPr>
        <p:spPr/>
        <p:txBody>
          <a:bodyPr>
            <a:normAutofit fontScale="92500"/>
          </a:bodyPr>
          <a:lstStyle/>
          <a:p>
            <a:r>
              <a:rPr lang="en-US" dirty="0" smtClean="0"/>
              <a:t>Meal Prices</a:t>
            </a:r>
          </a:p>
          <a:p>
            <a:pPr marL="82296" indent="0">
              <a:buNone/>
            </a:pPr>
            <a:r>
              <a:rPr lang="en-US" dirty="0"/>
              <a:t>	</a:t>
            </a:r>
            <a:r>
              <a:rPr lang="en-US" dirty="0" smtClean="0"/>
              <a:t>Breakfast - $1.10</a:t>
            </a:r>
          </a:p>
          <a:p>
            <a:pPr marL="82296" indent="0">
              <a:buNone/>
            </a:pPr>
            <a:r>
              <a:rPr lang="en-US" dirty="0"/>
              <a:t>	</a:t>
            </a:r>
            <a:r>
              <a:rPr lang="en-US" dirty="0" smtClean="0"/>
              <a:t>Lunch PK-8 - $1.80</a:t>
            </a:r>
          </a:p>
          <a:p>
            <a:pPr marL="82296" indent="0">
              <a:buNone/>
            </a:pPr>
            <a:r>
              <a:rPr lang="en-US" dirty="0"/>
              <a:t>	</a:t>
            </a:r>
            <a:r>
              <a:rPr lang="en-US" dirty="0" smtClean="0"/>
              <a:t>Lunch Visitor - $3.00</a:t>
            </a:r>
          </a:p>
          <a:p>
            <a:r>
              <a:rPr lang="en-US" dirty="0"/>
              <a:t>Student lunch numbers are the same as their student ID#.  This should never change as long as they are enrolled in LCISD.</a:t>
            </a:r>
          </a:p>
          <a:p>
            <a:r>
              <a:rPr lang="en-US" dirty="0"/>
              <a:t>Bar code scanners are on order to help schools manage the speed of service.</a:t>
            </a:r>
            <a:endParaRPr lang="en-US" dirty="0" smtClean="0"/>
          </a:p>
          <a:p>
            <a:endParaRPr lang="en-US" dirty="0"/>
          </a:p>
        </p:txBody>
      </p:sp>
    </p:spTree>
    <p:extLst>
      <p:ext uri="{BB962C8B-B14F-4D97-AF65-F5344CB8AC3E}">
        <p14:creationId xmlns:p14="http://schemas.microsoft.com/office/powerpoint/2010/main" val="2705076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fontScale="90000"/>
          </a:bodyPr>
          <a:lstStyle/>
          <a:p>
            <a:pPr algn="ctr"/>
            <a:r>
              <a:rPr lang="en-US" dirty="0" smtClean="0"/>
              <a:t>Common Formative Assessments (CFA)</a:t>
            </a:r>
            <a:endParaRPr lang="en-US" dirty="0"/>
          </a:p>
        </p:txBody>
      </p:sp>
      <p:sp>
        <p:nvSpPr>
          <p:cNvPr id="3" name="Content Placeholder 2"/>
          <p:cNvSpPr>
            <a:spLocks noGrp="1"/>
          </p:cNvSpPr>
          <p:nvPr>
            <p:ph idx="1"/>
          </p:nvPr>
        </p:nvSpPr>
        <p:spPr>
          <a:xfrm>
            <a:off x="1371600" y="1219200"/>
            <a:ext cx="7498080" cy="5410200"/>
          </a:xfrm>
        </p:spPr>
        <p:txBody>
          <a:bodyPr>
            <a:normAutofit fontScale="85000" lnSpcReduction="10000"/>
          </a:bodyPr>
          <a:lstStyle/>
          <a:p>
            <a:r>
              <a:rPr lang="en-US" dirty="0" smtClean="0"/>
              <a:t>CFAs are formative assessments – they inform teachers and students ‘of’ learning (that which has already occurred).</a:t>
            </a:r>
          </a:p>
          <a:p>
            <a:r>
              <a:rPr lang="en-US" dirty="0" smtClean="0"/>
              <a:t>Research shows that schools that consistently used CFAs showed the greatest improvement in student achievement.</a:t>
            </a:r>
          </a:p>
          <a:p>
            <a:r>
              <a:rPr lang="en-US" dirty="0" smtClean="0"/>
              <a:t>Students will take a CFA once per nine weeks in the areas of reading, science, writing and math.</a:t>
            </a:r>
          </a:p>
          <a:p>
            <a:r>
              <a:rPr lang="en-US" dirty="0" smtClean="0"/>
              <a:t>Data from the CFA will be used to form small groups and guide instruction.</a:t>
            </a:r>
          </a:p>
          <a:p>
            <a:r>
              <a:rPr lang="en-US" dirty="0" smtClean="0"/>
              <a:t>CFAs are not graded but are used diagnostically and to better facilitate student learning and provide feedback for students.</a:t>
            </a:r>
          </a:p>
          <a:p>
            <a:pPr marL="82296" indent="0">
              <a:buNone/>
            </a:pPr>
            <a:endParaRPr lang="en-US" dirty="0"/>
          </a:p>
        </p:txBody>
      </p:sp>
    </p:spTree>
    <p:extLst>
      <p:ext uri="{BB962C8B-B14F-4D97-AF65-F5344CB8AC3E}">
        <p14:creationId xmlns:p14="http://schemas.microsoft.com/office/powerpoint/2010/main" val="4163044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Assessments</a:t>
            </a:r>
            <a:endParaRPr lang="en-US" dirty="0"/>
          </a:p>
        </p:txBody>
      </p:sp>
      <p:sp>
        <p:nvSpPr>
          <p:cNvPr id="3" name="Content Placeholder 2"/>
          <p:cNvSpPr>
            <a:spLocks noGrp="1"/>
          </p:cNvSpPr>
          <p:nvPr>
            <p:ph idx="1"/>
          </p:nvPr>
        </p:nvSpPr>
        <p:spPr>
          <a:xfrm>
            <a:off x="1435608" y="1447800"/>
            <a:ext cx="7498080" cy="5029200"/>
          </a:xfrm>
        </p:spPr>
        <p:txBody>
          <a:bodyPr>
            <a:normAutofit fontScale="92500"/>
          </a:bodyPr>
          <a:lstStyle/>
          <a:p>
            <a:r>
              <a:rPr lang="en-US" dirty="0" smtClean="0"/>
              <a:t>Common summative assessments are major tests that are given at the 8-9 week mark of each grading period.</a:t>
            </a:r>
          </a:p>
          <a:p>
            <a:r>
              <a:rPr lang="en-US" dirty="0" smtClean="0"/>
              <a:t>These tests are to be completed by the student in one class period.</a:t>
            </a:r>
          </a:p>
          <a:p>
            <a:r>
              <a:rPr lang="en-US" dirty="0" smtClean="0"/>
              <a:t>Common summative assessments are not subject to reassessment guidelines and will be weighted at 200%.</a:t>
            </a:r>
          </a:p>
          <a:p>
            <a:r>
              <a:rPr lang="en-US" dirty="0" smtClean="0"/>
              <a:t>Assessments will be given in math, reading, language, science and social studies.</a:t>
            </a:r>
          </a:p>
          <a:p>
            <a:endParaRPr lang="en-US" dirty="0"/>
          </a:p>
        </p:txBody>
      </p:sp>
    </p:spTree>
    <p:extLst>
      <p:ext uri="{BB962C8B-B14F-4D97-AF65-F5344CB8AC3E}">
        <p14:creationId xmlns:p14="http://schemas.microsoft.com/office/powerpoint/2010/main" val="2431960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498080" cy="1371600"/>
          </a:xfrm>
        </p:spPr>
        <p:txBody>
          <a:bodyPr>
            <a:noAutofit/>
          </a:bodyPr>
          <a:lstStyle/>
          <a:p>
            <a:r>
              <a:rPr lang="en-US" sz="4000" dirty="0" smtClean="0"/>
              <a:t>STAAR (State of Texas Assessment of Academic Readiness) by Grade</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5304938"/>
              </p:ext>
            </p:extLst>
          </p:nvPr>
        </p:nvGraphicFramePr>
        <p:xfrm>
          <a:off x="1066800" y="1828800"/>
          <a:ext cx="8001000" cy="3962400"/>
        </p:xfrm>
        <a:graphic>
          <a:graphicData uri="http://schemas.openxmlformats.org/drawingml/2006/table">
            <a:tbl>
              <a:tblPr firstRow="1" bandRow="1">
                <a:tableStyleId>{5C22544A-7EE6-4342-B048-85BDC9FD1C3A}</a:tableStyleId>
              </a:tblPr>
              <a:tblGrid>
                <a:gridCol w="2000250"/>
                <a:gridCol w="2000250"/>
                <a:gridCol w="2000250"/>
                <a:gridCol w="2000250"/>
              </a:tblGrid>
              <a:tr h="990600">
                <a:tc>
                  <a:txBody>
                    <a:bodyPr/>
                    <a:lstStyle/>
                    <a:p>
                      <a:pPr algn="l"/>
                      <a:r>
                        <a:rPr lang="en-US" sz="2400" dirty="0" smtClean="0"/>
                        <a:t>Grade </a:t>
                      </a:r>
                    </a:p>
                    <a:p>
                      <a:pPr algn="l"/>
                      <a:r>
                        <a:rPr lang="en-US" sz="2400" dirty="0" smtClean="0"/>
                        <a:t>Level:</a:t>
                      </a:r>
                      <a:endParaRPr lang="en-US" sz="2400" dirty="0"/>
                    </a:p>
                  </a:txBody>
                  <a:tcPr/>
                </a:tc>
                <a:tc>
                  <a:txBody>
                    <a:bodyPr/>
                    <a:lstStyle/>
                    <a:p>
                      <a:pPr algn="ctr"/>
                      <a:r>
                        <a:rPr lang="en-US" sz="2000" dirty="0" smtClean="0"/>
                        <a:t>Subject:</a:t>
                      </a:r>
                      <a:endParaRPr lang="en-US" sz="2000" dirty="0"/>
                    </a:p>
                  </a:txBody>
                  <a:tcPr/>
                </a:tc>
                <a:tc>
                  <a:txBody>
                    <a:bodyPr/>
                    <a:lstStyle/>
                    <a:p>
                      <a:pPr algn="ctr"/>
                      <a:r>
                        <a:rPr lang="en-US" sz="2000" dirty="0" smtClean="0"/>
                        <a:t>Subject:</a:t>
                      </a:r>
                      <a:endParaRPr lang="en-US" sz="2000" dirty="0"/>
                    </a:p>
                  </a:txBody>
                  <a:tcPr/>
                </a:tc>
                <a:tc>
                  <a:txBody>
                    <a:bodyPr/>
                    <a:lstStyle/>
                    <a:p>
                      <a:pPr algn="ctr"/>
                      <a:r>
                        <a:rPr lang="en-US" sz="2000" dirty="0" smtClean="0"/>
                        <a:t>Subject:</a:t>
                      </a:r>
                      <a:endParaRPr lang="en-US" sz="2000" dirty="0"/>
                    </a:p>
                  </a:txBody>
                  <a:tcPr/>
                </a:tc>
              </a:tr>
              <a:tr h="990600">
                <a:tc>
                  <a:txBody>
                    <a:bodyPr/>
                    <a:lstStyle/>
                    <a:p>
                      <a:r>
                        <a:rPr lang="en-US" sz="2400" dirty="0" smtClean="0"/>
                        <a:t>3</a:t>
                      </a:r>
                      <a:r>
                        <a:rPr lang="en-US" sz="2400" baseline="30000" dirty="0" smtClean="0"/>
                        <a:t>rd</a:t>
                      </a:r>
                      <a:r>
                        <a:rPr lang="en-US" sz="2400" dirty="0" smtClean="0"/>
                        <a:t> Grade</a:t>
                      </a:r>
                      <a:endParaRPr lang="en-US" sz="2400" dirty="0"/>
                    </a:p>
                  </a:txBody>
                  <a:tcPr/>
                </a:tc>
                <a:tc>
                  <a:txBody>
                    <a:bodyPr/>
                    <a:lstStyle/>
                    <a:p>
                      <a:pPr algn="ctr"/>
                      <a:r>
                        <a:rPr lang="en-US" sz="2400" dirty="0" smtClean="0"/>
                        <a:t>Reading</a:t>
                      </a:r>
                      <a:endParaRPr lang="en-US" sz="2400" dirty="0"/>
                    </a:p>
                  </a:txBody>
                  <a:tcPr/>
                </a:tc>
                <a:tc>
                  <a:txBody>
                    <a:bodyPr/>
                    <a:lstStyle/>
                    <a:p>
                      <a:pPr algn="ctr"/>
                      <a:r>
                        <a:rPr lang="en-US" sz="2400" dirty="0" smtClean="0"/>
                        <a:t>Math</a:t>
                      </a:r>
                      <a:endParaRPr lang="en-US" sz="2400" dirty="0"/>
                    </a:p>
                  </a:txBody>
                  <a:tcPr/>
                </a:tc>
                <a:tc>
                  <a:txBody>
                    <a:bodyPr/>
                    <a:lstStyle/>
                    <a:p>
                      <a:pPr algn="ctr"/>
                      <a:endParaRPr lang="en-US" sz="2400" dirty="0"/>
                    </a:p>
                  </a:txBody>
                  <a:tcPr/>
                </a:tc>
              </a:tr>
              <a:tr h="990600">
                <a:tc>
                  <a:txBody>
                    <a:bodyPr/>
                    <a:lstStyle/>
                    <a:p>
                      <a:r>
                        <a:rPr lang="en-US" sz="2400" dirty="0" smtClean="0"/>
                        <a:t>4</a:t>
                      </a:r>
                      <a:r>
                        <a:rPr lang="en-US" sz="2400" baseline="30000" dirty="0" smtClean="0"/>
                        <a:t>th</a:t>
                      </a:r>
                      <a:r>
                        <a:rPr lang="en-US" sz="2400" dirty="0" smtClean="0"/>
                        <a:t> Grade</a:t>
                      </a:r>
                      <a:endParaRPr lang="en-US" sz="2400" dirty="0"/>
                    </a:p>
                  </a:txBody>
                  <a:tcPr/>
                </a:tc>
                <a:tc>
                  <a:txBody>
                    <a:bodyPr/>
                    <a:lstStyle/>
                    <a:p>
                      <a:pPr algn="ctr"/>
                      <a:r>
                        <a:rPr lang="en-US" sz="2400" dirty="0" smtClean="0"/>
                        <a:t>Reading </a:t>
                      </a:r>
                      <a:endParaRPr lang="en-US" sz="2400" dirty="0"/>
                    </a:p>
                  </a:txBody>
                  <a:tcPr/>
                </a:tc>
                <a:tc>
                  <a:txBody>
                    <a:bodyPr/>
                    <a:lstStyle/>
                    <a:p>
                      <a:pPr algn="ctr"/>
                      <a:r>
                        <a:rPr lang="en-US" sz="2400" dirty="0" smtClean="0"/>
                        <a:t>Math</a:t>
                      </a:r>
                      <a:endParaRPr lang="en-US" sz="2400" dirty="0"/>
                    </a:p>
                  </a:txBody>
                  <a:tcPr/>
                </a:tc>
                <a:tc>
                  <a:txBody>
                    <a:bodyPr/>
                    <a:lstStyle/>
                    <a:p>
                      <a:pPr algn="ctr"/>
                      <a:r>
                        <a:rPr lang="en-US" sz="2400" dirty="0" smtClean="0"/>
                        <a:t>Writing</a:t>
                      </a:r>
                      <a:endParaRPr lang="en-US" sz="2400" dirty="0"/>
                    </a:p>
                  </a:txBody>
                  <a:tcPr/>
                </a:tc>
              </a:tr>
              <a:tr h="990600">
                <a:tc>
                  <a:txBody>
                    <a:bodyPr/>
                    <a:lstStyle/>
                    <a:p>
                      <a:r>
                        <a:rPr lang="en-US" sz="2400" dirty="0" smtClean="0"/>
                        <a:t>5</a:t>
                      </a:r>
                      <a:r>
                        <a:rPr lang="en-US" sz="2400" baseline="30000" dirty="0" smtClean="0"/>
                        <a:t>th</a:t>
                      </a:r>
                      <a:r>
                        <a:rPr lang="en-US" sz="2400" dirty="0" smtClean="0"/>
                        <a:t> Grade</a:t>
                      </a:r>
                      <a:endParaRPr lang="en-US" sz="2400" dirty="0"/>
                    </a:p>
                  </a:txBody>
                  <a:tcPr/>
                </a:tc>
                <a:tc>
                  <a:txBody>
                    <a:bodyPr/>
                    <a:lstStyle/>
                    <a:p>
                      <a:pPr algn="ctr"/>
                      <a:r>
                        <a:rPr lang="en-US" sz="2400" dirty="0" smtClean="0"/>
                        <a:t>Reading</a:t>
                      </a:r>
                      <a:endParaRPr lang="en-US" sz="2400" dirty="0"/>
                    </a:p>
                  </a:txBody>
                  <a:tcPr/>
                </a:tc>
                <a:tc>
                  <a:txBody>
                    <a:bodyPr/>
                    <a:lstStyle/>
                    <a:p>
                      <a:pPr algn="ctr"/>
                      <a:r>
                        <a:rPr lang="en-US" sz="2400" dirty="0" smtClean="0"/>
                        <a:t>Math</a:t>
                      </a:r>
                      <a:endParaRPr lang="en-US" sz="2400" dirty="0"/>
                    </a:p>
                  </a:txBody>
                  <a:tcPr/>
                </a:tc>
                <a:tc>
                  <a:txBody>
                    <a:bodyPr/>
                    <a:lstStyle/>
                    <a:p>
                      <a:pPr algn="ctr"/>
                      <a:r>
                        <a:rPr lang="en-US" sz="2400" dirty="0" smtClean="0"/>
                        <a:t>Science</a:t>
                      </a:r>
                      <a:endParaRPr lang="en-US" sz="2400" dirty="0"/>
                    </a:p>
                  </a:txBody>
                  <a:tcPr/>
                </a:tc>
              </a:tr>
            </a:tbl>
          </a:graphicData>
        </a:graphic>
      </p:graphicFrame>
    </p:spTree>
    <p:extLst>
      <p:ext uri="{BB962C8B-B14F-4D97-AF65-F5344CB8AC3E}">
        <p14:creationId xmlns:p14="http://schemas.microsoft.com/office/powerpoint/2010/main" val="1635027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498080" cy="1143000"/>
          </a:xfrm>
        </p:spPr>
        <p:txBody>
          <a:bodyPr>
            <a:noAutofit/>
          </a:bodyPr>
          <a:lstStyle/>
          <a:p>
            <a:r>
              <a:rPr lang="en-US" sz="4000" dirty="0" smtClean="0"/>
              <a:t>STAAR (State of Texas Assessment of Academic Readiness)</a:t>
            </a:r>
            <a:endParaRPr lang="en-US" sz="4000" dirty="0"/>
          </a:p>
        </p:txBody>
      </p:sp>
      <p:sp>
        <p:nvSpPr>
          <p:cNvPr id="3" name="Content Placeholder 2"/>
          <p:cNvSpPr>
            <a:spLocks noGrp="1"/>
          </p:cNvSpPr>
          <p:nvPr>
            <p:ph idx="1"/>
          </p:nvPr>
        </p:nvSpPr>
        <p:spPr>
          <a:xfrm>
            <a:off x="990600" y="1828800"/>
            <a:ext cx="7943088" cy="5410200"/>
          </a:xfrm>
        </p:spPr>
        <p:txBody>
          <a:bodyPr>
            <a:normAutofit/>
          </a:bodyPr>
          <a:lstStyle/>
          <a:p>
            <a:pPr>
              <a:buFont typeface="Wingdings" pitchFamily="2" charset="2"/>
              <a:buChar char="q"/>
              <a:defRPr/>
            </a:pPr>
            <a:r>
              <a:rPr lang="en-US" sz="2400" b="1" dirty="0" smtClean="0">
                <a:latin typeface="Arial" pitchFamily="34" charset="0"/>
                <a:cs typeface="Arial" pitchFamily="34" charset="0"/>
              </a:rPr>
              <a:t>More </a:t>
            </a:r>
            <a:r>
              <a:rPr lang="en-US" sz="2400" b="1" dirty="0">
                <a:latin typeface="Arial" pitchFamily="34" charset="0"/>
                <a:cs typeface="Arial" pitchFamily="34" charset="0"/>
              </a:rPr>
              <a:t>questions with a higher cognitive complexity level to match the TEKS</a:t>
            </a:r>
          </a:p>
          <a:p>
            <a:pPr>
              <a:buFont typeface="Wingdings" pitchFamily="2" charset="2"/>
              <a:buChar char="q"/>
              <a:defRPr/>
            </a:pPr>
            <a:r>
              <a:rPr lang="en-US" sz="2400" b="1" dirty="0">
                <a:latin typeface="Arial" pitchFamily="34" charset="0"/>
                <a:cs typeface="Arial" pitchFamily="34" charset="0"/>
              </a:rPr>
              <a:t>Greater emphasis on critical thinking and reading across different genres</a:t>
            </a:r>
          </a:p>
          <a:p>
            <a:pPr>
              <a:buFont typeface="Wingdings" pitchFamily="2" charset="2"/>
              <a:buChar char="q"/>
              <a:defRPr/>
            </a:pPr>
            <a:r>
              <a:rPr lang="en-US" sz="2400" b="1" dirty="0">
                <a:latin typeface="Arial" pitchFamily="34" charset="0"/>
                <a:cs typeface="Arial" pitchFamily="34" charset="0"/>
              </a:rPr>
              <a:t>Two essays required in writing </a:t>
            </a:r>
          </a:p>
          <a:p>
            <a:pPr>
              <a:buFont typeface="Wingdings" pitchFamily="2" charset="2"/>
              <a:buChar char="q"/>
              <a:defRPr/>
            </a:pPr>
            <a:r>
              <a:rPr lang="en-US" sz="2400" b="1" dirty="0">
                <a:latin typeface="Arial" pitchFamily="34" charset="0"/>
                <a:cs typeface="Arial" pitchFamily="34" charset="0"/>
              </a:rPr>
              <a:t>Assessing process skills with content skills in </a:t>
            </a:r>
            <a:r>
              <a:rPr lang="en-US" sz="2400" b="1" dirty="0" smtClean="0">
                <a:latin typeface="Arial" pitchFamily="34" charset="0"/>
                <a:cs typeface="Arial" pitchFamily="34" charset="0"/>
              </a:rPr>
              <a:t>mathematics and science</a:t>
            </a:r>
          </a:p>
          <a:p>
            <a:pPr>
              <a:buFont typeface="Wingdings" pitchFamily="2" charset="2"/>
              <a:buChar char="q"/>
              <a:defRPr/>
            </a:pPr>
            <a:r>
              <a:rPr lang="en-US" sz="2400" b="1" dirty="0" smtClean="0">
                <a:latin typeface="Arial" pitchFamily="34" charset="0"/>
                <a:cs typeface="Arial" pitchFamily="34" charset="0"/>
              </a:rPr>
              <a:t>Greater </a:t>
            </a:r>
            <a:r>
              <a:rPr lang="en-US" sz="2400" b="1" dirty="0">
                <a:latin typeface="Arial" pitchFamily="34" charset="0"/>
                <a:cs typeface="Arial" pitchFamily="34" charset="0"/>
              </a:rPr>
              <a:t>number of open-ended (</a:t>
            </a:r>
            <a:r>
              <a:rPr lang="en-US" sz="2400" b="1" dirty="0" err="1">
                <a:latin typeface="Arial" pitchFamily="34" charset="0"/>
                <a:cs typeface="Arial" pitchFamily="34" charset="0"/>
              </a:rPr>
              <a:t>griddable</a:t>
            </a:r>
            <a:r>
              <a:rPr lang="en-US" sz="2400" dirty="0">
                <a:latin typeface="Arial" pitchFamily="34" charset="0"/>
                <a:cs typeface="Arial" pitchFamily="34" charset="0"/>
              </a:rPr>
              <a:t>) </a:t>
            </a:r>
            <a:r>
              <a:rPr lang="en-US" sz="2400" b="1" dirty="0">
                <a:latin typeface="Arial" pitchFamily="34" charset="0"/>
                <a:cs typeface="Arial" pitchFamily="34" charset="0"/>
              </a:rPr>
              <a:t>questions on mathematics and </a:t>
            </a:r>
            <a:r>
              <a:rPr lang="en-US" sz="2400" b="1" dirty="0" smtClean="0">
                <a:latin typeface="Arial" pitchFamily="34" charset="0"/>
                <a:cs typeface="Arial" pitchFamily="34" charset="0"/>
              </a:rPr>
              <a:t>science</a:t>
            </a:r>
          </a:p>
          <a:p>
            <a:pPr>
              <a:buFont typeface="Wingdings" pitchFamily="2" charset="2"/>
              <a:buChar char="q"/>
              <a:defRPr/>
            </a:pPr>
            <a:r>
              <a:rPr lang="en-US" sz="2400" b="1" dirty="0" smtClean="0">
                <a:latin typeface="Arial" pitchFamily="34" charset="0"/>
                <a:cs typeface="Arial" pitchFamily="34" charset="0"/>
              </a:rPr>
              <a:t>STAAR is timed – 4 hours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647360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00" dirty="0">
                <a:solidFill>
                  <a:srgbClr val="4F271C">
                    <a:satMod val="130000"/>
                  </a:srgbClr>
                </a:solidFill>
              </a:rPr>
              <a:t>STAAR (State of Texas Assessment of Academic Readiness)</a:t>
            </a:r>
            <a:endParaRPr lang="en-US" dirty="0"/>
          </a:p>
        </p:txBody>
      </p:sp>
      <p:sp>
        <p:nvSpPr>
          <p:cNvPr id="3" name="Content Placeholder 2"/>
          <p:cNvSpPr>
            <a:spLocks noGrp="1"/>
          </p:cNvSpPr>
          <p:nvPr>
            <p:ph idx="1"/>
          </p:nvPr>
        </p:nvSpPr>
        <p:spPr>
          <a:xfrm>
            <a:off x="1447800" y="1676400"/>
            <a:ext cx="7498080" cy="4800600"/>
          </a:xfrm>
        </p:spPr>
        <p:txBody>
          <a:bodyPr>
            <a:normAutofit/>
          </a:bodyPr>
          <a:lstStyle/>
          <a:p>
            <a:pPr marL="82296" indent="0">
              <a:buNone/>
            </a:pPr>
            <a:r>
              <a:rPr lang="en-US" dirty="0" smtClean="0"/>
              <a:t>Testing Dates (2013-2014):</a:t>
            </a:r>
          </a:p>
          <a:p>
            <a:r>
              <a:rPr lang="en-US" dirty="0" smtClean="0"/>
              <a:t>April 1</a:t>
            </a:r>
            <a:r>
              <a:rPr lang="en-US" baseline="30000" dirty="0" smtClean="0"/>
              <a:t>st</a:t>
            </a:r>
            <a:r>
              <a:rPr lang="en-US" dirty="0" smtClean="0"/>
              <a:t> – 5</a:t>
            </a:r>
            <a:r>
              <a:rPr lang="en-US" baseline="30000" dirty="0" smtClean="0"/>
              <a:t>th</a:t>
            </a:r>
            <a:r>
              <a:rPr lang="en-US" dirty="0" smtClean="0"/>
              <a:t> Math, 4</a:t>
            </a:r>
            <a:r>
              <a:rPr lang="en-US" baseline="30000" dirty="0" smtClean="0"/>
              <a:t>th</a:t>
            </a:r>
            <a:r>
              <a:rPr lang="en-US" dirty="0" smtClean="0"/>
              <a:t> Writing (Day 1)</a:t>
            </a:r>
          </a:p>
          <a:p>
            <a:r>
              <a:rPr lang="en-US" dirty="0" smtClean="0"/>
              <a:t>April 2</a:t>
            </a:r>
            <a:r>
              <a:rPr lang="en-US" baseline="30000" dirty="0" smtClean="0"/>
              <a:t>nd</a:t>
            </a:r>
            <a:r>
              <a:rPr lang="en-US" dirty="0" smtClean="0"/>
              <a:t> – 5</a:t>
            </a:r>
            <a:r>
              <a:rPr lang="en-US" baseline="30000" dirty="0" smtClean="0"/>
              <a:t>th</a:t>
            </a:r>
            <a:r>
              <a:rPr lang="en-US" dirty="0" smtClean="0"/>
              <a:t> Reading, 4</a:t>
            </a:r>
            <a:r>
              <a:rPr lang="en-US" baseline="30000" dirty="0" smtClean="0"/>
              <a:t>th</a:t>
            </a:r>
            <a:r>
              <a:rPr lang="en-US" dirty="0" smtClean="0"/>
              <a:t> Writing (Day 2)</a:t>
            </a:r>
          </a:p>
          <a:p>
            <a:r>
              <a:rPr lang="en-US" dirty="0" smtClean="0"/>
              <a:t>April 22</a:t>
            </a:r>
            <a:r>
              <a:rPr lang="en-US" baseline="30000" dirty="0" smtClean="0"/>
              <a:t>nd</a:t>
            </a:r>
            <a:r>
              <a:rPr lang="en-US" dirty="0" smtClean="0"/>
              <a:t> – 3</a:t>
            </a:r>
            <a:r>
              <a:rPr lang="en-US" baseline="30000" dirty="0" smtClean="0"/>
              <a:t>rd</a:t>
            </a:r>
            <a:r>
              <a:rPr lang="en-US" dirty="0" smtClean="0"/>
              <a:t>/4</a:t>
            </a:r>
            <a:r>
              <a:rPr lang="en-US" baseline="30000" dirty="0" smtClean="0"/>
              <a:t>th</a:t>
            </a:r>
            <a:r>
              <a:rPr lang="en-US" dirty="0" smtClean="0"/>
              <a:t> Math</a:t>
            </a:r>
          </a:p>
          <a:p>
            <a:r>
              <a:rPr lang="en-US" dirty="0" smtClean="0"/>
              <a:t>April 23</a:t>
            </a:r>
            <a:r>
              <a:rPr lang="en-US" baseline="30000" dirty="0" smtClean="0"/>
              <a:t>rd</a:t>
            </a:r>
            <a:r>
              <a:rPr lang="en-US" dirty="0" smtClean="0"/>
              <a:t> – 3</a:t>
            </a:r>
            <a:r>
              <a:rPr lang="en-US" baseline="30000" dirty="0" smtClean="0"/>
              <a:t>rd</a:t>
            </a:r>
            <a:r>
              <a:rPr lang="en-US" dirty="0" smtClean="0"/>
              <a:t>/4</a:t>
            </a:r>
            <a:r>
              <a:rPr lang="en-US" baseline="30000" dirty="0" smtClean="0"/>
              <a:t>th</a:t>
            </a:r>
            <a:r>
              <a:rPr lang="en-US" dirty="0" smtClean="0"/>
              <a:t> Reading, 5</a:t>
            </a:r>
            <a:r>
              <a:rPr lang="en-US" baseline="30000" dirty="0" smtClean="0"/>
              <a:t>th</a:t>
            </a:r>
            <a:r>
              <a:rPr lang="en-US" dirty="0" smtClean="0"/>
              <a:t> Science</a:t>
            </a:r>
          </a:p>
          <a:p>
            <a:pPr marL="82296" indent="0">
              <a:buNone/>
            </a:pPr>
            <a:endParaRPr lang="en-US" dirty="0"/>
          </a:p>
          <a:p>
            <a:pPr marL="82296" indent="0">
              <a:buNone/>
            </a:pPr>
            <a:r>
              <a:rPr lang="en-US" dirty="0" smtClean="0"/>
              <a:t>STAAR is a timed test.  Students will be allowed 4 hours to complete each test.</a:t>
            </a:r>
          </a:p>
          <a:p>
            <a:pPr marL="82296" indent="0">
              <a:buNone/>
            </a:pPr>
            <a:endParaRPr lang="en-US" dirty="0"/>
          </a:p>
        </p:txBody>
      </p:sp>
    </p:spTree>
    <p:extLst>
      <p:ext uri="{BB962C8B-B14F-4D97-AF65-F5344CB8AC3E}">
        <p14:creationId xmlns:p14="http://schemas.microsoft.com/office/powerpoint/2010/main" val="1865699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4830762"/>
          </a:xfrm>
        </p:spPr>
        <p:txBody>
          <a:bodyPr>
            <a:normAutofit/>
          </a:bodyPr>
          <a:lstStyle/>
          <a:p>
            <a:pPr algn="ctr"/>
            <a:r>
              <a:rPr lang="en-US" sz="4800" dirty="0" smtClean="0">
                <a:solidFill>
                  <a:schemeClr val="accent3">
                    <a:lumMod val="75000"/>
                  </a:schemeClr>
                </a:solidFill>
              </a:rPr>
              <a:t/>
            </a:r>
            <a:br>
              <a:rPr lang="en-US" sz="4800" dirty="0" smtClean="0">
                <a:solidFill>
                  <a:schemeClr val="accent3">
                    <a:lumMod val="75000"/>
                  </a:schemeClr>
                </a:solidFill>
              </a:rPr>
            </a:br>
            <a:r>
              <a:rPr lang="en-US" sz="4800" dirty="0" smtClean="0">
                <a:solidFill>
                  <a:schemeClr val="accent3">
                    <a:lumMod val="50000"/>
                  </a:schemeClr>
                </a:solidFill>
              </a:rPr>
              <a:t>ENGLISH/ LANGUAGE ARTS</a:t>
            </a:r>
            <a:br>
              <a:rPr lang="en-US" sz="4800" dirty="0" smtClean="0">
                <a:solidFill>
                  <a:schemeClr val="accent3">
                    <a:lumMod val="50000"/>
                  </a:schemeClr>
                </a:solidFill>
              </a:rPr>
            </a:br>
            <a:r>
              <a:rPr lang="en-US" sz="4800" dirty="0" smtClean="0">
                <a:solidFill>
                  <a:schemeClr val="accent3">
                    <a:lumMod val="50000"/>
                  </a:schemeClr>
                </a:solidFill>
              </a:rPr>
              <a:t> &amp; </a:t>
            </a:r>
            <a:br>
              <a:rPr lang="en-US" sz="4800" dirty="0" smtClean="0">
                <a:solidFill>
                  <a:schemeClr val="accent3">
                    <a:lumMod val="50000"/>
                  </a:schemeClr>
                </a:solidFill>
              </a:rPr>
            </a:br>
            <a:r>
              <a:rPr lang="en-US" sz="4800" dirty="0" smtClean="0">
                <a:solidFill>
                  <a:schemeClr val="accent3">
                    <a:lumMod val="50000"/>
                  </a:schemeClr>
                </a:solidFill>
              </a:rPr>
              <a:t>READING</a:t>
            </a:r>
            <a:endParaRPr lang="en-US" sz="4800" dirty="0">
              <a:solidFill>
                <a:schemeClr val="accent3">
                  <a:lumMod val="50000"/>
                </a:schemeClr>
              </a:solidFill>
            </a:endParaRPr>
          </a:p>
        </p:txBody>
      </p:sp>
    </p:spTree>
    <p:extLst>
      <p:ext uri="{BB962C8B-B14F-4D97-AF65-F5344CB8AC3E}">
        <p14:creationId xmlns:p14="http://schemas.microsoft.com/office/powerpoint/2010/main" val="15819927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Language Arts Grading</a:t>
            </a:r>
            <a:endParaRPr lang="en-US" dirty="0"/>
          </a:p>
        </p:txBody>
      </p:sp>
      <p:sp>
        <p:nvSpPr>
          <p:cNvPr id="3" name="Content Placeholder 2"/>
          <p:cNvSpPr>
            <a:spLocks noGrp="1"/>
          </p:cNvSpPr>
          <p:nvPr>
            <p:ph idx="1"/>
          </p:nvPr>
        </p:nvSpPr>
        <p:spPr>
          <a:xfrm>
            <a:off x="1435608" y="1447800"/>
            <a:ext cx="7498080" cy="5181600"/>
          </a:xfrm>
        </p:spPr>
        <p:txBody>
          <a:bodyPr>
            <a:normAutofit/>
          </a:bodyPr>
          <a:lstStyle/>
          <a:p>
            <a:r>
              <a:rPr lang="en-US" sz="2800" dirty="0" smtClean="0"/>
              <a:t>Language Arts:</a:t>
            </a:r>
          </a:p>
          <a:p>
            <a:pPr lvl="1">
              <a:buFont typeface="Wingdings" pitchFamily="2" charset="2"/>
              <a:buChar char="q"/>
            </a:pPr>
            <a:r>
              <a:rPr lang="en-US" dirty="0"/>
              <a:t>	</a:t>
            </a:r>
            <a:r>
              <a:rPr lang="en-US" dirty="0" smtClean="0"/>
              <a:t>Writing      40%  </a:t>
            </a:r>
          </a:p>
          <a:p>
            <a:pPr lvl="1">
              <a:buFont typeface="Wingdings" pitchFamily="2" charset="2"/>
              <a:buChar char="q"/>
            </a:pPr>
            <a:r>
              <a:rPr lang="en-US" dirty="0" smtClean="0"/>
              <a:t>   Oral and Written Conventions       40%</a:t>
            </a:r>
          </a:p>
          <a:p>
            <a:pPr marL="402336" lvl="1" indent="0">
              <a:buNone/>
            </a:pPr>
            <a:r>
              <a:rPr lang="en-US" dirty="0" smtClean="0"/>
              <a:t>      * Grammar</a:t>
            </a:r>
          </a:p>
          <a:p>
            <a:pPr marL="402336" lvl="1" indent="0">
              <a:buNone/>
            </a:pPr>
            <a:r>
              <a:rPr lang="en-US" dirty="0"/>
              <a:t> </a:t>
            </a:r>
            <a:r>
              <a:rPr lang="en-US" dirty="0" smtClean="0"/>
              <a:t>     * Handwriting</a:t>
            </a:r>
          </a:p>
          <a:p>
            <a:pPr marL="402336" lvl="1" indent="0">
              <a:buNone/>
            </a:pPr>
            <a:r>
              <a:rPr lang="en-US" dirty="0"/>
              <a:t> </a:t>
            </a:r>
            <a:r>
              <a:rPr lang="en-US" dirty="0" smtClean="0"/>
              <a:t>     * Capitalization</a:t>
            </a:r>
          </a:p>
          <a:p>
            <a:pPr marL="402336" lvl="1" indent="0">
              <a:buNone/>
            </a:pPr>
            <a:r>
              <a:rPr lang="en-US" dirty="0"/>
              <a:t> </a:t>
            </a:r>
            <a:r>
              <a:rPr lang="en-US" dirty="0" smtClean="0"/>
              <a:t>     * Punctuation</a:t>
            </a:r>
          </a:p>
          <a:p>
            <a:pPr marL="402336" lvl="1" indent="0">
              <a:buNone/>
            </a:pPr>
            <a:r>
              <a:rPr lang="en-US" dirty="0"/>
              <a:t>	 </a:t>
            </a:r>
            <a:r>
              <a:rPr lang="en-US" dirty="0" smtClean="0"/>
              <a:t>* Spelling</a:t>
            </a:r>
          </a:p>
          <a:p>
            <a:pPr lvl="1">
              <a:buFont typeface="Wingdings" pitchFamily="2" charset="2"/>
              <a:buChar char="q"/>
            </a:pPr>
            <a:r>
              <a:rPr lang="en-US" dirty="0"/>
              <a:t> </a:t>
            </a:r>
            <a:r>
              <a:rPr lang="en-US" dirty="0" smtClean="0"/>
              <a:t> Research    10%</a:t>
            </a:r>
          </a:p>
          <a:p>
            <a:pPr lvl="1">
              <a:buFont typeface="Wingdings" pitchFamily="2" charset="2"/>
              <a:buChar char="q"/>
            </a:pPr>
            <a:r>
              <a:rPr lang="en-US" dirty="0" smtClean="0"/>
              <a:t>Listening and Speaking     10%</a:t>
            </a:r>
          </a:p>
          <a:p>
            <a:pPr>
              <a:buFont typeface="Arial" pitchFamily="34" charset="0"/>
              <a:buChar char="•"/>
            </a:pPr>
            <a:endParaRPr lang="en-US" dirty="0" smtClean="0"/>
          </a:p>
          <a:p>
            <a:pPr marL="402336" lvl="1" indent="0">
              <a:buNone/>
            </a:pPr>
            <a:endParaRPr lang="en-US" dirty="0" smtClean="0"/>
          </a:p>
          <a:p>
            <a:pPr marL="402336" lvl="1" indent="0">
              <a:buNone/>
            </a:pPr>
            <a:endParaRPr lang="en-US" dirty="0"/>
          </a:p>
        </p:txBody>
      </p:sp>
    </p:spTree>
    <p:extLst>
      <p:ext uri="{BB962C8B-B14F-4D97-AF65-F5344CB8AC3E}">
        <p14:creationId xmlns:p14="http://schemas.microsoft.com/office/powerpoint/2010/main" val="1019182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a:t>
            </a:r>
            <a:r>
              <a:rPr lang="en-US" baseline="30000" dirty="0" smtClean="0"/>
              <a:t>rd</a:t>
            </a:r>
            <a:r>
              <a:rPr lang="en-US" dirty="0" smtClean="0"/>
              <a:t>-5</a:t>
            </a:r>
            <a:r>
              <a:rPr lang="en-US" baseline="30000" dirty="0" smtClean="0"/>
              <a:t>th</a:t>
            </a:r>
            <a:r>
              <a:rPr lang="en-US" dirty="0" smtClean="0"/>
              <a:t> Grade Spelling  2013-2014</a:t>
            </a:r>
            <a:endParaRPr lang="en-US" dirty="0"/>
          </a:p>
        </p:txBody>
      </p:sp>
      <p:sp>
        <p:nvSpPr>
          <p:cNvPr id="3" name="Content Placeholder 2"/>
          <p:cNvSpPr>
            <a:spLocks noGrp="1"/>
          </p:cNvSpPr>
          <p:nvPr>
            <p:ph idx="1"/>
          </p:nvPr>
        </p:nvSpPr>
        <p:spPr>
          <a:xfrm>
            <a:off x="1447800" y="1676400"/>
            <a:ext cx="7498080" cy="4800600"/>
          </a:xfrm>
        </p:spPr>
        <p:txBody>
          <a:bodyPr>
            <a:normAutofit fontScale="92500" lnSpcReduction="10000"/>
          </a:bodyPr>
          <a:lstStyle/>
          <a:p>
            <a:pPr marL="342900" lvl="0" indent="-342900">
              <a:spcBef>
                <a:spcPct val="20000"/>
              </a:spcBef>
              <a:buClrTx/>
              <a:buSzTx/>
              <a:buFont typeface="Arial" pitchFamily="34" charset="0"/>
              <a:buChar char="•"/>
            </a:pPr>
            <a:r>
              <a:rPr lang="en-US" sz="3000" dirty="0">
                <a:solidFill>
                  <a:prstClr val="black"/>
                </a:solidFill>
                <a:latin typeface="Calibri"/>
              </a:rPr>
              <a:t>Teachers will </a:t>
            </a:r>
            <a:r>
              <a:rPr lang="en-US" sz="3000" dirty="0" smtClean="0">
                <a:solidFill>
                  <a:prstClr val="black"/>
                </a:solidFill>
                <a:latin typeface="Calibri"/>
              </a:rPr>
              <a:t>not administer a </a:t>
            </a:r>
            <a:r>
              <a:rPr lang="en-US" sz="3000" dirty="0">
                <a:solidFill>
                  <a:prstClr val="black"/>
                </a:solidFill>
                <a:latin typeface="Calibri"/>
              </a:rPr>
              <a:t>pretest on Monday.</a:t>
            </a:r>
          </a:p>
          <a:p>
            <a:pPr marL="342900" lvl="0" indent="-342900">
              <a:spcBef>
                <a:spcPct val="20000"/>
              </a:spcBef>
              <a:buClrTx/>
              <a:buSzTx/>
              <a:buFont typeface="Arial" pitchFamily="34" charset="0"/>
              <a:buChar char="•"/>
            </a:pPr>
            <a:r>
              <a:rPr lang="en-US" sz="3000" dirty="0">
                <a:solidFill>
                  <a:prstClr val="black"/>
                </a:solidFill>
                <a:latin typeface="Calibri"/>
              </a:rPr>
              <a:t>Spelling tests will occur on Friday each week.</a:t>
            </a:r>
          </a:p>
          <a:p>
            <a:pPr marL="342900" lvl="0" indent="-342900">
              <a:spcBef>
                <a:spcPct val="20000"/>
              </a:spcBef>
              <a:buClrTx/>
              <a:buSzTx/>
              <a:buFont typeface="Arial" pitchFamily="34" charset="0"/>
              <a:buChar char="•"/>
            </a:pPr>
            <a:r>
              <a:rPr lang="en-US" sz="3000" dirty="0">
                <a:solidFill>
                  <a:prstClr val="black"/>
                </a:solidFill>
                <a:latin typeface="Calibri"/>
              </a:rPr>
              <a:t>There will be no advanced lists.</a:t>
            </a:r>
          </a:p>
          <a:p>
            <a:pPr marL="342900" lvl="0" indent="-342900">
              <a:spcBef>
                <a:spcPct val="20000"/>
              </a:spcBef>
              <a:buClrTx/>
              <a:buSzTx/>
              <a:buFont typeface="Arial" pitchFamily="34" charset="0"/>
              <a:buChar char="•"/>
            </a:pPr>
            <a:r>
              <a:rPr lang="en-US" sz="3000" dirty="0">
                <a:solidFill>
                  <a:prstClr val="black"/>
                </a:solidFill>
                <a:latin typeface="Calibri"/>
              </a:rPr>
              <a:t>Students will receive one grade for spelling based on a test of review words each nine weeks.</a:t>
            </a:r>
          </a:p>
          <a:p>
            <a:pPr marL="342900" lvl="0" indent="-342900">
              <a:spcBef>
                <a:spcPct val="20000"/>
              </a:spcBef>
              <a:buClrTx/>
              <a:buSzTx/>
              <a:buFont typeface="Arial" pitchFamily="34" charset="0"/>
              <a:buChar char="•"/>
            </a:pPr>
            <a:r>
              <a:rPr lang="en-US" sz="3000" dirty="0" smtClean="0">
                <a:solidFill>
                  <a:prstClr val="black"/>
                </a:solidFill>
                <a:latin typeface="Calibri"/>
              </a:rPr>
              <a:t>3</a:t>
            </a:r>
            <a:r>
              <a:rPr lang="en-US" sz="3000" baseline="30000" dirty="0" smtClean="0">
                <a:solidFill>
                  <a:prstClr val="black"/>
                </a:solidFill>
                <a:latin typeface="Calibri"/>
              </a:rPr>
              <a:t>rd</a:t>
            </a:r>
            <a:r>
              <a:rPr lang="en-US" sz="3000" dirty="0" smtClean="0">
                <a:solidFill>
                  <a:prstClr val="black"/>
                </a:solidFill>
                <a:latin typeface="Calibri"/>
              </a:rPr>
              <a:t> </a:t>
            </a:r>
            <a:r>
              <a:rPr lang="en-US" sz="3000" dirty="0">
                <a:solidFill>
                  <a:prstClr val="black"/>
                </a:solidFill>
                <a:latin typeface="Calibri"/>
              </a:rPr>
              <a:t>grade - 20 words</a:t>
            </a:r>
          </a:p>
          <a:p>
            <a:pPr marL="342900" lvl="0" indent="-342900">
              <a:spcBef>
                <a:spcPct val="20000"/>
              </a:spcBef>
              <a:buClrTx/>
              <a:buSzTx/>
              <a:buFont typeface="Arial" pitchFamily="34" charset="0"/>
              <a:buChar char="•"/>
            </a:pPr>
            <a:r>
              <a:rPr lang="en-US" sz="3000" dirty="0">
                <a:solidFill>
                  <a:prstClr val="black"/>
                </a:solidFill>
                <a:latin typeface="Calibri"/>
              </a:rPr>
              <a:t>4</a:t>
            </a:r>
            <a:r>
              <a:rPr lang="en-US" sz="3000" baseline="30000" dirty="0">
                <a:solidFill>
                  <a:prstClr val="black"/>
                </a:solidFill>
                <a:latin typeface="Calibri"/>
              </a:rPr>
              <a:t>th</a:t>
            </a:r>
            <a:r>
              <a:rPr lang="en-US" sz="3000" dirty="0">
                <a:solidFill>
                  <a:prstClr val="black"/>
                </a:solidFill>
                <a:latin typeface="Calibri"/>
              </a:rPr>
              <a:t> grade - 20 words</a:t>
            </a:r>
          </a:p>
          <a:p>
            <a:pPr marL="342900" lvl="0" indent="-342900">
              <a:spcBef>
                <a:spcPct val="20000"/>
              </a:spcBef>
              <a:buClrTx/>
              <a:buSzTx/>
              <a:buFont typeface="Arial" pitchFamily="34" charset="0"/>
              <a:buChar char="•"/>
            </a:pPr>
            <a:r>
              <a:rPr lang="en-US" sz="3000" dirty="0">
                <a:solidFill>
                  <a:prstClr val="black"/>
                </a:solidFill>
                <a:latin typeface="Calibri"/>
              </a:rPr>
              <a:t>5</a:t>
            </a:r>
            <a:r>
              <a:rPr lang="en-US" sz="3000" baseline="30000" dirty="0">
                <a:solidFill>
                  <a:prstClr val="black"/>
                </a:solidFill>
                <a:latin typeface="Calibri"/>
              </a:rPr>
              <a:t>th</a:t>
            </a:r>
            <a:r>
              <a:rPr lang="en-US" sz="3000" dirty="0">
                <a:solidFill>
                  <a:prstClr val="black"/>
                </a:solidFill>
                <a:latin typeface="Calibri"/>
              </a:rPr>
              <a:t> grade - 25 words</a:t>
            </a:r>
          </a:p>
          <a:p>
            <a:endParaRPr lang="en-US" dirty="0"/>
          </a:p>
        </p:txBody>
      </p:sp>
    </p:spTree>
    <p:extLst>
      <p:ext uri="{BB962C8B-B14F-4D97-AF65-F5344CB8AC3E}">
        <p14:creationId xmlns:p14="http://schemas.microsoft.com/office/powerpoint/2010/main" val="69240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Guided Reading </a:t>
            </a:r>
            <a:endParaRPr lang="en-US" dirty="0"/>
          </a:p>
        </p:txBody>
      </p:sp>
      <p:sp>
        <p:nvSpPr>
          <p:cNvPr id="3" name="Content Placeholder 2"/>
          <p:cNvSpPr>
            <a:spLocks noGrp="1"/>
          </p:cNvSpPr>
          <p:nvPr>
            <p:ph idx="1"/>
          </p:nvPr>
        </p:nvSpPr>
        <p:spPr/>
        <p:txBody>
          <a:bodyPr>
            <a:normAutofit fontScale="92500" lnSpcReduction="10000"/>
          </a:bodyPr>
          <a:lstStyle/>
          <a:p>
            <a:pPr marL="82296" indent="0">
              <a:buNone/>
            </a:pPr>
            <a:r>
              <a:rPr lang="en-US" sz="2600" dirty="0" smtClean="0"/>
              <a:t>As part of our Balanced Literacy curriculum, teachers will differentiate reading instruction through Guided Reading. </a:t>
            </a:r>
          </a:p>
          <a:p>
            <a:pPr marL="82296" indent="0">
              <a:buNone/>
            </a:pPr>
            <a:endParaRPr lang="en-US" sz="2600" dirty="0"/>
          </a:p>
          <a:p>
            <a:pPr marL="82296" indent="0">
              <a:buNone/>
            </a:pPr>
            <a:r>
              <a:rPr lang="en-US" sz="2600" dirty="0" smtClean="0"/>
              <a:t>Teachers will use assessment data to plan and adjust small group Guided Reading lessons. </a:t>
            </a:r>
            <a:r>
              <a:rPr lang="en-US" sz="2600" dirty="0"/>
              <a:t>G</a:t>
            </a:r>
            <a:r>
              <a:rPr lang="en-US" sz="2600" dirty="0" smtClean="0"/>
              <a:t>roups will be flexible and will focus on specific strategies and skills needed by students. </a:t>
            </a:r>
          </a:p>
          <a:p>
            <a:pPr marL="82296" indent="0">
              <a:buNone/>
            </a:pPr>
            <a:endParaRPr lang="en-US" sz="2600" dirty="0" smtClean="0"/>
          </a:p>
          <a:p>
            <a:pPr marL="82296" indent="0">
              <a:buNone/>
            </a:pPr>
            <a:r>
              <a:rPr lang="en-US" sz="2600" dirty="0" smtClean="0"/>
              <a:t>Students will rotate between literacy-based activities, independent reading, and meeting with the teacher as part of our Reader’s Workshop approach. </a:t>
            </a:r>
            <a:endParaRPr lang="en-US" sz="2600" dirty="0"/>
          </a:p>
          <a:p>
            <a:pPr marL="82296" indent="0">
              <a:buNone/>
            </a:pPr>
            <a:r>
              <a:rPr lang="en-US" sz="2800" dirty="0" smtClean="0"/>
              <a:t> </a:t>
            </a:r>
            <a:endParaRPr lang="en-US" sz="2800" dirty="0"/>
          </a:p>
        </p:txBody>
      </p:sp>
    </p:spTree>
    <p:extLst>
      <p:ext uri="{BB962C8B-B14F-4D97-AF65-F5344CB8AC3E}">
        <p14:creationId xmlns:p14="http://schemas.microsoft.com/office/powerpoint/2010/main" val="354280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sp>
        <p:nvSpPr>
          <p:cNvPr id="3" name="Content Placeholder 2"/>
          <p:cNvSpPr>
            <a:spLocks noGrp="1"/>
          </p:cNvSpPr>
          <p:nvPr>
            <p:ph idx="1"/>
          </p:nvPr>
        </p:nvSpPr>
        <p:spPr/>
        <p:txBody>
          <a:bodyPr>
            <a:normAutofit/>
          </a:bodyPr>
          <a:lstStyle/>
          <a:p>
            <a:pPr>
              <a:buClr>
                <a:schemeClr val="bg2">
                  <a:lumMod val="75000"/>
                </a:schemeClr>
              </a:buClr>
              <a:buFont typeface="Arial" pitchFamily="34" charset="0"/>
              <a:buChar char="•"/>
            </a:pPr>
            <a:r>
              <a:rPr lang="en-US" dirty="0" smtClean="0"/>
              <a:t>Every student will be required to read for 100 minutes at home.</a:t>
            </a:r>
          </a:p>
          <a:p>
            <a:pPr>
              <a:buClr>
                <a:schemeClr val="bg2">
                  <a:lumMod val="75000"/>
                </a:schemeClr>
              </a:buClr>
              <a:buFont typeface="Arial" pitchFamily="34" charset="0"/>
              <a:buChar char="•"/>
            </a:pPr>
            <a:endParaRPr lang="en-US" dirty="0" smtClean="0"/>
          </a:p>
          <a:p>
            <a:pPr>
              <a:buClr>
                <a:schemeClr val="bg2">
                  <a:lumMod val="75000"/>
                </a:schemeClr>
              </a:buClr>
              <a:buFont typeface="Arial" pitchFamily="34" charset="0"/>
              <a:buChar char="•"/>
            </a:pPr>
            <a:r>
              <a:rPr lang="en-US" dirty="0" smtClean="0"/>
              <a:t>Reading should be recorded in student’s agenda and reflect 100 minutes per week; 20 minutes should be recorded each day.</a:t>
            </a:r>
          </a:p>
          <a:p>
            <a:pPr>
              <a:buClr>
                <a:schemeClr val="bg2">
                  <a:lumMod val="75000"/>
                </a:schemeClr>
              </a:buClr>
              <a:buFont typeface="Arial" pitchFamily="34" charset="0"/>
              <a:buChar char="•"/>
            </a:pPr>
            <a:endParaRPr lang="en-US" dirty="0" smtClean="0"/>
          </a:p>
          <a:p>
            <a:pPr>
              <a:buClr>
                <a:schemeClr val="bg2">
                  <a:lumMod val="75000"/>
                </a:schemeClr>
              </a:buClr>
              <a:buFont typeface="Arial" pitchFamily="34" charset="0"/>
              <a:buChar char="•"/>
            </a:pPr>
            <a:r>
              <a:rPr lang="en-US" dirty="0" smtClean="0"/>
              <a:t>Students should record the title and page numbers in </a:t>
            </a:r>
            <a:r>
              <a:rPr lang="en-US" dirty="0"/>
              <a:t>a</a:t>
            </a:r>
            <a:r>
              <a:rPr lang="en-US" dirty="0" smtClean="0"/>
              <a:t>gendas.</a:t>
            </a:r>
            <a:endParaRPr lang="en-US" dirty="0"/>
          </a:p>
        </p:txBody>
      </p:sp>
    </p:spTree>
    <p:extLst>
      <p:ext uri="{BB962C8B-B14F-4D97-AF65-F5344CB8AC3E}">
        <p14:creationId xmlns:p14="http://schemas.microsoft.com/office/powerpoint/2010/main" val="1826848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Service 2013-14 (cont.)</a:t>
            </a:r>
            <a:endParaRPr lang="en-US" dirty="0"/>
          </a:p>
        </p:txBody>
      </p:sp>
      <p:sp>
        <p:nvSpPr>
          <p:cNvPr id="3" name="Content Placeholder 2"/>
          <p:cNvSpPr>
            <a:spLocks noGrp="1"/>
          </p:cNvSpPr>
          <p:nvPr>
            <p:ph idx="1"/>
          </p:nvPr>
        </p:nvSpPr>
        <p:spPr/>
        <p:txBody>
          <a:bodyPr>
            <a:normAutofit lnSpcReduction="10000"/>
          </a:bodyPr>
          <a:lstStyle/>
          <a:p>
            <a:r>
              <a:rPr lang="en-US" dirty="0" smtClean="0"/>
              <a:t>Updated meal charge policy – Students are allowed to charge up to -$15.00.  After reaching this, a student will receive milk and cereal for breakfast and a cold cheese sandwich and milk for lunch.  The account will be charged $0.50 for this alternate meal.</a:t>
            </a:r>
          </a:p>
          <a:p>
            <a:r>
              <a:rPr lang="en-US" dirty="0" smtClean="0"/>
              <a:t>No charging is allowed by adults.</a:t>
            </a:r>
          </a:p>
          <a:p>
            <a:r>
              <a:rPr lang="en-US" dirty="0" smtClean="0"/>
              <a:t>The district meal charge policy will take effect September 3, 2013.</a:t>
            </a:r>
          </a:p>
        </p:txBody>
      </p:sp>
    </p:spTree>
    <p:extLst>
      <p:ext uri="{BB962C8B-B14F-4D97-AF65-F5344CB8AC3E}">
        <p14:creationId xmlns:p14="http://schemas.microsoft.com/office/powerpoint/2010/main" val="2043925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sp>
        <p:nvSpPr>
          <p:cNvPr id="3" name="Content Placeholder 2"/>
          <p:cNvSpPr>
            <a:spLocks noGrp="1"/>
          </p:cNvSpPr>
          <p:nvPr>
            <p:ph idx="1"/>
          </p:nvPr>
        </p:nvSpPr>
        <p:spPr/>
        <p:txBody>
          <a:bodyPr/>
          <a:lstStyle/>
          <a:p>
            <a:pPr>
              <a:buClr>
                <a:schemeClr val="bg2">
                  <a:lumMod val="75000"/>
                </a:schemeClr>
              </a:buClr>
            </a:pPr>
            <a:r>
              <a:rPr lang="en-US" dirty="0" smtClean="0"/>
              <a:t>Novel Studies</a:t>
            </a:r>
          </a:p>
          <a:p>
            <a:pPr>
              <a:buClr>
                <a:schemeClr val="bg2">
                  <a:lumMod val="75000"/>
                </a:schemeClr>
              </a:buClr>
            </a:pPr>
            <a:r>
              <a:rPr lang="en-US" dirty="0" smtClean="0"/>
              <a:t>Expository Text</a:t>
            </a:r>
          </a:p>
          <a:p>
            <a:pPr>
              <a:buClr>
                <a:schemeClr val="bg2">
                  <a:lumMod val="75000"/>
                </a:schemeClr>
              </a:buClr>
            </a:pPr>
            <a:r>
              <a:rPr lang="en-US" dirty="0" smtClean="0"/>
              <a:t>Historical Fiction</a:t>
            </a:r>
          </a:p>
          <a:p>
            <a:pPr>
              <a:buClr>
                <a:schemeClr val="bg2">
                  <a:lumMod val="75000"/>
                </a:schemeClr>
              </a:buClr>
            </a:pPr>
            <a:r>
              <a:rPr lang="en-US" dirty="0" smtClean="0"/>
              <a:t>Poetry</a:t>
            </a:r>
          </a:p>
          <a:p>
            <a:pPr>
              <a:buClr>
                <a:schemeClr val="bg2">
                  <a:lumMod val="75000"/>
                </a:schemeClr>
              </a:buClr>
            </a:pPr>
            <a:r>
              <a:rPr lang="en-US" dirty="0" smtClean="0"/>
              <a:t>Short Stories</a:t>
            </a:r>
          </a:p>
          <a:p>
            <a:pPr>
              <a:buClr>
                <a:schemeClr val="bg2">
                  <a:lumMod val="75000"/>
                </a:schemeClr>
              </a:buClr>
            </a:pPr>
            <a:r>
              <a:rPr lang="en-US" dirty="0" smtClean="0"/>
              <a:t>Focus on small group instruction</a:t>
            </a:r>
            <a:endParaRPr lang="en-US" dirty="0"/>
          </a:p>
        </p:txBody>
      </p:sp>
      <p:pic>
        <p:nvPicPr>
          <p:cNvPr id="1027" name="Picture 3" descr="C:\Users\Crystel\AppData\Local\Microsoft\Windows\Temporary Internet Files\Content.IE5\4OQFK1NK\MC900440424[1].wmf"/>
          <p:cNvPicPr>
            <a:picLocks noChangeAspect="1" noChangeArrowheads="1"/>
          </p:cNvPicPr>
          <p:nvPr/>
        </p:nvPicPr>
        <p:blipFill>
          <a:blip r:embed="rId2" cstate="print"/>
          <a:srcRect/>
          <a:stretch>
            <a:fillRect/>
          </a:stretch>
        </p:blipFill>
        <p:spPr bwMode="auto">
          <a:xfrm>
            <a:off x="5867400" y="2133600"/>
            <a:ext cx="1827886" cy="1506017"/>
          </a:xfrm>
          <a:prstGeom prst="rect">
            <a:avLst/>
          </a:prstGeom>
          <a:noFill/>
        </p:spPr>
      </p:pic>
    </p:spTree>
    <p:extLst>
      <p:ext uri="{BB962C8B-B14F-4D97-AF65-F5344CB8AC3E}">
        <p14:creationId xmlns:p14="http://schemas.microsoft.com/office/powerpoint/2010/main" val="23952442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7498080" cy="3124200"/>
          </a:xfrm>
        </p:spPr>
        <p:txBody>
          <a:bodyPr>
            <a:normAutofit/>
          </a:bodyPr>
          <a:lstStyle/>
          <a:p>
            <a:pPr algn="ctr"/>
            <a:r>
              <a:rPr lang="en-US" sz="9600" dirty="0" smtClean="0"/>
              <a:t>MATH</a:t>
            </a:r>
            <a:endParaRPr lang="en-US" sz="9600" dirty="0"/>
          </a:p>
        </p:txBody>
      </p:sp>
      <p:pic>
        <p:nvPicPr>
          <p:cNvPr id="1026" name="Picture 2" descr="C:\Users\cware\AppData\Local\Microsoft\Windows\Temporary Internet Files\Content.IE5\9PSJY7HT\MC9001302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3048000"/>
            <a:ext cx="4671588" cy="2370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8537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Grade Goal:</a:t>
            </a:r>
            <a:endParaRPr lang="en-US" dirty="0"/>
          </a:p>
        </p:txBody>
      </p:sp>
      <p:sp>
        <p:nvSpPr>
          <p:cNvPr id="3" name="Content Placeholder 2"/>
          <p:cNvSpPr>
            <a:spLocks noGrp="1"/>
          </p:cNvSpPr>
          <p:nvPr>
            <p:ph idx="1"/>
          </p:nvPr>
        </p:nvSpPr>
        <p:spPr/>
        <p:txBody>
          <a:bodyPr/>
          <a:lstStyle/>
          <a:p>
            <a:pPr>
              <a:buClr>
                <a:schemeClr val="bg2">
                  <a:lumMod val="75000"/>
                </a:schemeClr>
              </a:buClr>
            </a:pPr>
            <a:r>
              <a:rPr lang="en-US" dirty="0" smtClean="0"/>
              <a:t>Each student has exposure and understanding of all four operations:</a:t>
            </a:r>
          </a:p>
          <a:p>
            <a:pPr marL="1529334" lvl="4" indent="-514350">
              <a:buClr>
                <a:schemeClr val="bg2">
                  <a:lumMod val="75000"/>
                </a:schemeClr>
              </a:buClr>
              <a:buFont typeface="+mj-lt"/>
              <a:buAutoNum type="arabicPeriod"/>
            </a:pPr>
            <a:r>
              <a:rPr lang="en-US" sz="4000" dirty="0" smtClean="0"/>
              <a:t>Addition</a:t>
            </a:r>
          </a:p>
          <a:p>
            <a:pPr marL="1529334" lvl="4" indent="-514350">
              <a:buClr>
                <a:schemeClr val="bg2">
                  <a:lumMod val="75000"/>
                </a:schemeClr>
              </a:buClr>
              <a:buFont typeface="+mj-lt"/>
              <a:buAutoNum type="arabicPeriod"/>
            </a:pPr>
            <a:r>
              <a:rPr lang="en-US" sz="4000" dirty="0" smtClean="0"/>
              <a:t>Subtraction</a:t>
            </a:r>
          </a:p>
          <a:p>
            <a:pPr marL="1529334" lvl="4" indent="-514350">
              <a:buClr>
                <a:schemeClr val="bg2">
                  <a:lumMod val="75000"/>
                </a:schemeClr>
              </a:buClr>
              <a:buFont typeface="+mj-lt"/>
              <a:buAutoNum type="arabicPeriod"/>
            </a:pPr>
            <a:r>
              <a:rPr lang="en-US" sz="4000" dirty="0" smtClean="0"/>
              <a:t>Multiplication</a:t>
            </a:r>
          </a:p>
          <a:p>
            <a:pPr marL="1529334" lvl="4" indent="-514350">
              <a:buClr>
                <a:schemeClr val="bg2">
                  <a:lumMod val="75000"/>
                </a:schemeClr>
              </a:buClr>
              <a:buFont typeface="+mj-lt"/>
              <a:buAutoNum type="arabicPeriod"/>
            </a:pPr>
            <a:r>
              <a:rPr lang="en-US" sz="4000" dirty="0" smtClean="0"/>
              <a:t>Division</a:t>
            </a:r>
          </a:p>
          <a:p>
            <a:pPr>
              <a:buNone/>
            </a:pPr>
            <a:endParaRPr lang="en-US" dirty="0"/>
          </a:p>
        </p:txBody>
      </p:sp>
    </p:spTree>
    <p:extLst>
      <p:ext uri="{BB962C8B-B14F-4D97-AF65-F5344CB8AC3E}">
        <p14:creationId xmlns:p14="http://schemas.microsoft.com/office/powerpoint/2010/main" val="41183355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Covered Topics:</a:t>
            </a:r>
            <a:endParaRPr lang="en-US" dirty="0"/>
          </a:p>
        </p:txBody>
      </p:sp>
      <p:sp>
        <p:nvSpPr>
          <p:cNvPr id="3" name="Content Placeholder 2"/>
          <p:cNvSpPr>
            <a:spLocks noGrp="1"/>
          </p:cNvSpPr>
          <p:nvPr>
            <p:ph idx="1"/>
          </p:nvPr>
        </p:nvSpPr>
        <p:spPr>
          <a:xfrm>
            <a:off x="1435608" y="1447800"/>
            <a:ext cx="7498080" cy="5181600"/>
          </a:xfrm>
        </p:spPr>
        <p:txBody>
          <a:bodyPr>
            <a:normAutofit/>
          </a:bodyPr>
          <a:lstStyle/>
          <a:p>
            <a:pPr marL="596646" indent="-514350">
              <a:buClr>
                <a:schemeClr val="bg2">
                  <a:lumMod val="75000"/>
                </a:schemeClr>
              </a:buClr>
              <a:buFont typeface="+mj-lt"/>
              <a:buAutoNum type="arabicPeriod"/>
            </a:pPr>
            <a:r>
              <a:rPr lang="en-US" dirty="0" smtClean="0"/>
              <a:t>Place value/decimals</a:t>
            </a:r>
          </a:p>
          <a:p>
            <a:pPr marL="596646" indent="-514350">
              <a:buClr>
                <a:schemeClr val="bg2">
                  <a:lumMod val="75000"/>
                </a:schemeClr>
              </a:buClr>
              <a:buFont typeface="+mj-lt"/>
              <a:buAutoNum type="arabicPeriod"/>
            </a:pPr>
            <a:r>
              <a:rPr lang="en-US" dirty="0" smtClean="0"/>
              <a:t>Fractions</a:t>
            </a:r>
          </a:p>
          <a:p>
            <a:pPr marL="596646" indent="-514350">
              <a:buClr>
                <a:schemeClr val="bg2">
                  <a:lumMod val="75000"/>
                </a:schemeClr>
              </a:buClr>
              <a:buFont typeface="+mj-lt"/>
              <a:buAutoNum type="arabicPeriod"/>
            </a:pPr>
            <a:r>
              <a:rPr lang="en-US" dirty="0" smtClean="0"/>
              <a:t>Problem Solving</a:t>
            </a:r>
          </a:p>
          <a:p>
            <a:pPr marL="596646" indent="-514350">
              <a:buClr>
                <a:schemeClr val="bg2">
                  <a:lumMod val="75000"/>
                </a:schemeClr>
              </a:buClr>
              <a:buFont typeface="+mj-lt"/>
              <a:buAutoNum type="arabicPeriod"/>
            </a:pPr>
            <a:r>
              <a:rPr lang="en-US" dirty="0" smtClean="0"/>
              <a:t>Identifying Patterns </a:t>
            </a:r>
          </a:p>
          <a:p>
            <a:pPr marL="596646" indent="-514350">
              <a:buClr>
                <a:schemeClr val="bg2">
                  <a:lumMod val="75000"/>
                </a:schemeClr>
              </a:buClr>
              <a:buFont typeface="+mj-lt"/>
              <a:buAutoNum type="arabicPeriod"/>
            </a:pPr>
            <a:r>
              <a:rPr lang="en-US" dirty="0" smtClean="0"/>
              <a:t>Measurement</a:t>
            </a:r>
          </a:p>
          <a:p>
            <a:pPr marL="596646" indent="-514350">
              <a:buClr>
                <a:schemeClr val="bg2">
                  <a:lumMod val="75000"/>
                </a:schemeClr>
              </a:buClr>
              <a:buFont typeface="+mj-lt"/>
              <a:buAutoNum type="arabicPeriod"/>
            </a:pPr>
            <a:r>
              <a:rPr lang="en-US" dirty="0" smtClean="0"/>
              <a:t>Geometry</a:t>
            </a:r>
          </a:p>
          <a:p>
            <a:pPr marL="596646" indent="-514350">
              <a:buClr>
                <a:schemeClr val="bg2">
                  <a:lumMod val="75000"/>
                </a:schemeClr>
              </a:buClr>
              <a:buFont typeface="+mj-lt"/>
              <a:buAutoNum type="arabicPeriod"/>
            </a:pPr>
            <a:r>
              <a:rPr lang="en-US" dirty="0" smtClean="0"/>
              <a:t>Probability</a:t>
            </a:r>
          </a:p>
          <a:p>
            <a:pPr marL="82296" indent="0">
              <a:buClr>
                <a:schemeClr val="bg2">
                  <a:lumMod val="75000"/>
                </a:schemeClr>
              </a:buClr>
              <a:buNone/>
            </a:pPr>
            <a:endParaRPr lang="en-US" dirty="0" smtClean="0"/>
          </a:p>
          <a:p>
            <a:pPr marL="596646" indent="-514350">
              <a:buClr>
                <a:schemeClr val="bg2">
                  <a:lumMod val="75000"/>
                </a:schemeClr>
              </a:buClr>
              <a:buFont typeface="+mj-lt"/>
              <a:buAutoNum type="arabicPeriod"/>
            </a:pPr>
            <a:endParaRPr lang="en-US" dirty="0" smtClean="0"/>
          </a:p>
          <a:p>
            <a:pPr marL="596646" indent="-514350">
              <a:buClr>
                <a:schemeClr val="bg2">
                  <a:lumMod val="75000"/>
                </a:schemeClr>
              </a:buClr>
              <a:buFont typeface="+mj-lt"/>
              <a:buAutoNum type="arabicPeriod"/>
            </a:pPr>
            <a:endParaRPr lang="en-US" dirty="0"/>
          </a:p>
        </p:txBody>
      </p:sp>
    </p:spTree>
    <p:extLst>
      <p:ext uri="{BB962C8B-B14F-4D97-AF65-F5344CB8AC3E}">
        <p14:creationId xmlns:p14="http://schemas.microsoft.com/office/powerpoint/2010/main" val="5333146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Math</a:t>
            </a:r>
            <a:endParaRPr lang="en-US" dirty="0"/>
          </a:p>
        </p:txBody>
      </p:sp>
      <p:sp>
        <p:nvSpPr>
          <p:cNvPr id="3" name="Content Placeholder 2"/>
          <p:cNvSpPr>
            <a:spLocks noGrp="1"/>
          </p:cNvSpPr>
          <p:nvPr>
            <p:ph idx="1"/>
          </p:nvPr>
        </p:nvSpPr>
        <p:spPr>
          <a:xfrm>
            <a:off x="1219200" y="1447800"/>
            <a:ext cx="7714488" cy="5105400"/>
          </a:xfrm>
        </p:spPr>
        <p:txBody>
          <a:bodyPr>
            <a:normAutofit lnSpcReduction="10000"/>
          </a:bodyPr>
          <a:lstStyle/>
          <a:p>
            <a:r>
              <a:rPr lang="en-US" dirty="0" smtClean="0"/>
              <a:t>Implementation of guided math consists of:</a:t>
            </a:r>
          </a:p>
          <a:p>
            <a:pPr lvl="1">
              <a:buFont typeface="Wingdings" pitchFamily="2" charset="2"/>
              <a:buChar char="q"/>
            </a:pPr>
            <a:r>
              <a:rPr lang="en-US" dirty="0"/>
              <a:t> </a:t>
            </a:r>
            <a:r>
              <a:rPr lang="en-US" dirty="0" smtClean="0"/>
              <a:t>Whole group instruction: 1-2 days a week, primarily to introduce a new concept or topic</a:t>
            </a:r>
          </a:p>
          <a:p>
            <a:pPr lvl="1">
              <a:buFont typeface="Wingdings" pitchFamily="2" charset="2"/>
              <a:buChar char="q"/>
            </a:pPr>
            <a:r>
              <a:rPr lang="en-US" dirty="0"/>
              <a:t> </a:t>
            </a:r>
            <a:r>
              <a:rPr lang="en-US" dirty="0" smtClean="0"/>
              <a:t>Small group instruction:  3-4 days a week so that teachers can effectively monitor student understanding and tailor instruction to meet needs of all students</a:t>
            </a:r>
          </a:p>
          <a:p>
            <a:pPr lvl="1">
              <a:buFont typeface="Wingdings" pitchFamily="2" charset="2"/>
              <a:buChar char="q"/>
            </a:pPr>
            <a:r>
              <a:rPr lang="en-US" dirty="0" smtClean="0"/>
              <a:t>Math workstations:  3-4 days a week during the guided math cycle</a:t>
            </a:r>
          </a:p>
          <a:p>
            <a:pPr lvl="1">
              <a:buFont typeface="Wingdings" pitchFamily="2" charset="2"/>
              <a:buChar char="q"/>
            </a:pPr>
            <a:r>
              <a:rPr lang="en-US" dirty="0" smtClean="0"/>
              <a:t>Fact Fluency:  3-4 days a week during the guided math cycle</a:t>
            </a:r>
          </a:p>
        </p:txBody>
      </p:sp>
    </p:spTree>
    <p:extLst>
      <p:ext uri="{BB962C8B-B14F-4D97-AF65-F5344CB8AC3E}">
        <p14:creationId xmlns:p14="http://schemas.microsoft.com/office/powerpoint/2010/main" val="2531999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59302"/>
          </a:xfrm>
        </p:spPr>
        <p:txBody>
          <a:bodyPr/>
          <a:lstStyle/>
          <a:p>
            <a:r>
              <a:rPr lang="en-US" dirty="0" smtClean="0"/>
              <a:t>EPSE Problem Solving Method</a:t>
            </a:r>
            <a:endParaRPr lang="en-US" dirty="0"/>
          </a:p>
        </p:txBody>
      </p:sp>
      <p:sp>
        <p:nvSpPr>
          <p:cNvPr id="3" name="Subtitle 2"/>
          <p:cNvSpPr>
            <a:spLocks noGrp="1"/>
          </p:cNvSpPr>
          <p:nvPr>
            <p:ph type="subTitle" idx="1"/>
          </p:nvPr>
        </p:nvSpPr>
        <p:spPr>
          <a:xfrm>
            <a:off x="1371600" y="1600200"/>
            <a:ext cx="7406640" cy="5029200"/>
          </a:xfrm>
        </p:spPr>
        <p:txBody>
          <a:bodyPr>
            <a:normAutofit fontScale="85000" lnSpcReduction="20000"/>
          </a:bodyPr>
          <a:lstStyle/>
          <a:p>
            <a:r>
              <a:rPr lang="en-US" sz="2800" dirty="0" smtClean="0"/>
              <a:t>What is EPSE?</a:t>
            </a:r>
          </a:p>
          <a:p>
            <a:pPr>
              <a:buFont typeface="Arial" pitchFamily="34" charset="0"/>
              <a:buChar char="•"/>
            </a:pPr>
            <a:r>
              <a:rPr lang="en-US" sz="2800" dirty="0" smtClean="0"/>
              <a:t> In mathematics, students continually use problem-solving, language and communication, and reasoning (justification and proof) to make connections within and outside mathematics.  EPSE is a method in which students can explore a problem, plan and solve it, then explain their thinking.</a:t>
            </a:r>
          </a:p>
          <a:p>
            <a:endParaRPr lang="en-US" sz="2800" dirty="0" smtClean="0"/>
          </a:p>
          <a:p>
            <a:pPr>
              <a:buFont typeface="Arial" pitchFamily="34" charset="0"/>
              <a:buChar char="•"/>
            </a:pPr>
            <a:r>
              <a:rPr lang="en-US" sz="2800" dirty="0" smtClean="0"/>
              <a:t> What does each letter stand for?</a:t>
            </a:r>
          </a:p>
          <a:p>
            <a:r>
              <a:rPr lang="en-US" sz="2800" dirty="0" smtClean="0"/>
              <a:t>  E – Explore: Fact Finding</a:t>
            </a:r>
          </a:p>
          <a:p>
            <a:r>
              <a:rPr lang="en-US" sz="2800" dirty="0" smtClean="0"/>
              <a:t>  P – Plan: How will I solve this problem?</a:t>
            </a:r>
          </a:p>
          <a:p>
            <a:r>
              <a:rPr lang="en-US" sz="2800" dirty="0" smtClean="0"/>
              <a:t>  S – Solve: Find the answer.</a:t>
            </a:r>
          </a:p>
          <a:p>
            <a:r>
              <a:rPr lang="en-US" sz="2800" dirty="0" smtClean="0"/>
              <a:t>  E – Examine: Show or explain how the answer is</a:t>
            </a:r>
          </a:p>
          <a:p>
            <a:r>
              <a:rPr lang="en-US" sz="2800" dirty="0" smtClean="0"/>
              <a:t>        reasonable.</a:t>
            </a:r>
            <a:endParaRPr lang="en-US" sz="3200"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EPSE at Frost Elementary</a:t>
            </a:r>
            <a:endParaRPr lang="en-US" dirty="0"/>
          </a:p>
        </p:txBody>
      </p:sp>
      <p:sp>
        <p:nvSpPr>
          <p:cNvPr id="3" name="Content Placeholder 2"/>
          <p:cNvSpPr>
            <a:spLocks noGrp="1"/>
          </p:cNvSpPr>
          <p:nvPr>
            <p:ph idx="1"/>
          </p:nvPr>
        </p:nvSpPr>
        <p:spPr>
          <a:xfrm>
            <a:off x="1447800" y="1371600"/>
            <a:ext cx="7498080" cy="5181600"/>
          </a:xfrm>
        </p:spPr>
        <p:txBody>
          <a:bodyPr>
            <a:normAutofit fontScale="92500" lnSpcReduction="20000"/>
          </a:bodyPr>
          <a:lstStyle/>
          <a:p>
            <a:r>
              <a:rPr lang="en-US" dirty="0" smtClean="0"/>
              <a:t>At Frost, teachers will implement EPSE with fidelity.</a:t>
            </a:r>
          </a:p>
          <a:p>
            <a:r>
              <a:rPr lang="en-US" dirty="0" smtClean="0"/>
              <a:t>Students will have time for guided and independent practice in the classroom.</a:t>
            </a:r>
          </a:p>
          <a:p>
            <a:r>
              <a:rPr lang="en-US" dirty="0" smtClean="0"/>
              <a:t>Grades 2-5 will include one EPSE problem for homework two days a week (Mon. &amp; Wed.)</a:t>
            </a:r>
          </a:p>
          <a:p>
            <a:r>
              <a:rPr lang="en-US" dirty="0" smtClean="0"/>
              <a:t>Grade 1 will begin including EPSE homework in the 3</a:t>
            </a:r>
            <a:r>
              <a:rPr lang="en-US" baseline="30000" dirty="0" smtClean="0"/>
              <a:t>rd</a:t>
            </a:r>
            <a:r>
              <a:rPr lang="en-US" dirty="0" smtClean="0"/>
              <a:t> nine weeks.</a:t>
            </a:r>
          </a:p>
          <a:p>
            <a:r>
              <a:rPr lang="en-US" dirty="0" smtClean="0"/>
              <a:t>For homework and assessments, students will only be required to practice and master the sections of EPSE that have been taught previously by the classroom teacher.</a:t>
            </a:r>
          </a:p>
          <a:p>
            <a:pPr marL="82296"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7498080" cy="3124200"/>
          </a:xfrm>
        </p:spPr>
        <p:txBody>
          <a:bodyPr>
            <a:normAutofit/>
          </a:bodyPr>
          <a:lstStyle/>
          <a:p>
            <a:pPr algn="ctr"/>
            <a:r>
              <a:rPr lang="en-US" sz="9600" dirty="0" smtClean="0"/>
              <a:t>SCIENCE</a:t>
            </a:r>
            <a:endParaRPr lang="en-US" sz="9600" dirty="0"/>
          </a:p>
        </p:txBody>
      </p:sp>
      <p:pic>
        <p:nvPicPr>
          <p:cNvPr id="2052" name="Picture 4" descr="C:\Users\cware\AppData\Local\Microsoft\Windows\Temporary Internet Files\Content.IE5\JJQ60O68\MC90035195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3200400"/>
            <a:ext cx="12954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6486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a:t>
            </a:r>
            <a:endParaRPr lang="en-US" dirty="0"/>
          </a:p>
        </p:txBody>
      </p:sp>
      <p:sp>
        <p:nvSpPr>
          <p:cNvPr id="3" name="Content Placeholder 2"/>
          <p:cNvSpPr>
            <a:spLocks noGrp="1"/>
          </p:cNvSpPr>
          <p:nvPr>
            <p:ph idx="1"/>
          </p:nvPr>
        </p:nvSpPr>
        <p:spPr>
          <a:xfrm>
            <a:off x="1435608" y="1447800"/>
            <a:ext cx="6946392" cy="3429000"/>
          </a:xfrm>
        </p:spPr>
        <p:txBody>
          <a:bodyPr>
            <a:normAutofit/>
          </a:bodyPr>
          <a:lstStyle/>
          <a:p>
            <a:pPr>
              <a:buClr>
                <a:schemeClr val="bg2">
                  <a:lumMod val="75000"/>
                </a:schemeClr>
              </a:buClr>
            </a:pPr>
            <a:r>
              <a:rPr lang="en-US" sz="4000" dirty="0" smtClean="0"/>
              <a:t>We want to challenge our students by providing them with real-world and hands-on experiences.</a:t>
            </a:r>
            <a:endParaRPr lang="en-US" sz="4000" dirty="0"/>
          </a:p>
        </p:txBody>
      </p:sp>
      <p:pic>
        <p:nvPicPr>
          <p:cNvPr id="3074" name="Picture 2" descr="C:\Users\cware\AppData\Local\Microsoft\Windows\Temporary Internet Files\Content.IE5\9PSJY7HT\MP90042656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3810000"/>
            <a:ext cx="24384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3096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Covered Topics</a:t>
            </a:r>
            <a:endParaRPr lang="en-US" dirty="0"/>
          </a:p>
        </p:txBody>
      </p:sp>
      <p:sp>
        <p:nvSpPr>
          <p:cNvPr id="3" name="Content Placeholder 2"/>
          <p:cNvSpPr>
            <a:spLocks noGrp="1"/>
          </p:cNvSpPr>
          <p:nvPr>
            <p:ph idx="1"/>
          </p:nvPr>
        </p:nvSpPr>
        <p:spPr/>
        <p:txBody>
          <a:bodyPr/>
          <a:lstStyle/>
          <a:p>
            <a:pPr>
              <a:buClr>
                <a:schemeClr val="bg2">
                  <a:lumMod val="90000"/>
                </a:schemeClr>
              </a:buClr>
            </a:pPr>
            <a:r>
              <a:rPr lang="en-US" dirty="0" smtClean="0"/>
              <a:t>Science Lab Safety</a:t>
            </a:r>
          </a:p>
          <a:p>
            <a:pPr>
              <a:buClr>
                <a:schemeClr val="bg2">
                  <a:lumMod val="90000"/>
                </a:schemeClr>
              </a:buClr>
            </a:pPr>
            <a:r>
              <a:rPr lang="en-US" dirty="0" smtClean="0"/>
              <a:t>Weather</a:t>
            </a:r>
          </a:p>
          <a:p>
            <a:pPr>
              <a:buClr>
                <a:schemeClr val="bg2">
                  <a:lumMod val="90000"/>
                </a:schemeClr>
              </a:buClr>
            </a:pPr>
            <a:r>
              <a:rPr lang="en-US" dirty="0" smtClean="0"/>
              <a:t>Earth </a:t>
            </a:r>
            <a:r>
              <a:rPr lang="en-US" smtClean="0"/>
              <a:t>and Space</a:t>
            </a:r>
            <a:endParaRPr lang="en-US" dirty="0" smtClean="0"/>
          </a:p>
          <a:p>
            <a:pPr>
              <a:buClr>
                <a:schemeClr val="bg2">
                  <a:lumMod val="90000"/>
                </a:schemeClr>
              </a:buClr>
            </a:pPr>
            <a:r>
              <a:rPr lang="en-US" dirty="0" smtClean="0"/>
              <a:t>Plants and Soil</a:t>
            </a:r>
          </a:p>
          <a:p>
            <a:pPr>
              <a:buClr>
                <a:schemeClr val="bg2">
                  <a:lumMod val="90000"/>
                </a:schemeClr>
              </a:buClr>
            </a:pPr>
            <a:r>
              <a:rPr lang="en-US" dirty="0" smtClean="0"/>
              <a:t>Animal Adaptations</a:t>
            </a:r>
          </a:p>
          <a:p>
            <a:pPr>
              <a:buClr>
                <a:schemeClr val="bg2">
                  <a:lumMod val="90000"/>
                </a:schemeClr>
              </a:buClr>
            </a:pPr>
            <a:r>
              <a:rPr lang="en-US" dirty="0" smtClean="0"/>
              <a:t>Matter</a:t>
            </a:r>
          </a:p>
          <a:p>
            <a:pPr>
              <a:buClr>
                <a:schemeClr val="bg2">
                  <a:lumMod val="90000"/>
                </a:schemeClr>
              </a:buClr>
            </a:pPr>
            <a:r>
              <a:rPr lang="en-US" dirty="0" smtClean="0"/>
              <a:t>Forms of Energy</a:t>
            </a:r>
            <a:endParaRPr lang="en-US" dirty="0"/>
          </a:p>
        </p:txBody>
      </p:sp>
    </p:spTree>
    <p:extLst>
      <p:ext uri="{BB962C8B-B14F-4D97-AF65-F5344CB8AC3E}">
        <p14:creationId xmlns:p14="http://schemas.microsoft.com/office/powerpoint/2010/main" val="461967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Service 2013-14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 a student receives 10 alternate meals the parents will need to make arrangements to provide a lunch for their child.  Our automated calling system will call phone numbers listed to remind families to send money to avoid receiving alternate meals.  Please make sure to update your contact information with the district.</a:t>
            </a:r>
          </a:p>
          <a:p>
            <a:r>
              <a:rPr lang="en-US" dirty="0" smtClean="0"/>
              <a:t>Pay online at </a:t>
            </a:r>
            <a:r>
              <a:rPr lang="en-US" dirty="0" smtClean="0">
                <a:hlinkClick r:id="rId2"/>
              </a:rPr>
              <a:t>www.parentonline.net</a:t>
            </a:r>
            <a:endParaRPr lang="en-US" dirty="0" smtClean="0"/>
          </a:p>
          <a:p>
            <a:r>
              <a:rPr lang="en-US" dirty="0" smtClean="0"/>
              <a:t>All schools have copies of the free/reduced meal application if needed.</a:t>
            </a:r>
          </a:p>
        </p:txBody>
      </p:sp>
    </p:spTree>
    <p:extLst>
      <p:ext uri="{BB962C8B-B14F-4D97-AF65-F5344CB8AC3E}">
        <p14:creationId xmlns:p14="http://schemas.microsoft.com/office/powerpoint/2010/main" val="3820690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90800"/>
            <a:ext cx="7498080" cy="2286000"/>
          </a:xfrm>
        </p:spPr>
        <p:txBody>
          <a:bodyPr>
            <a:normAutofit/>
          </a:bodyPr>
          <a:lstStyle/>
          <a:p>
            <a:pPr algn="ctr"/>
            <a:r>
              <a:rPr lang="en-US" sz="7200" dirty="0" smtClean="0"/>
              <a:t>SOCIAL STUDIES</a:t>
            </a:r>
            <a:endParaRPr lang="en-US" sz="7200" dirty="0"/>
          </a:p>
        </p:txBody>
      </p:sp>
      <p:pic>
        <p:nvPicPr>
          <p:cNvPr id="5" name="Picture 4" descr="7X0F4CAQQESLRCAC1B5O6CA0PI3FECAGQ2X4BCAWOGNMTCA8AA7TSCA39DFVACAQVLRDNCAINOPIMCA5JTACMCAZPBO03CAVMA9Q1CABRS2L4CAQCHT3QCAPNHOQUCA3YAH4FCALPGZNXCAK0FN9LCAD1SAWR.jpg"/>
          <p:cNvPicPr>
            <a:picLocks noChangeAspect="1"/>
          </p:cNvPicPr>
          <p:nvPr/>
        </p:nvPicPr>
        <p:blipFill>
          <a:blip r:embed="rId2" cstate="print"/>
          <a:stretch>
            <a:fillRect/>
          </a:stretch>
        </p:blipFill>
        <p:spPr>
          <a:xfrm rot="20641745">
            <a:off x="1708721" y="797386"/>
            <a:ext cx="3620495" cy="1850590"/>
          </a:xfrm>
          <a:prstGeom prst="rect">
            <a:avLst/>
          </a:prstGeom>
        </p:spPr>
      </p:pic>
    </p:spTree>
    <p:extLst>
      <p:ext uri="{BB962C8B-B14F-4D97-AF65-F5344CB8AC3E}">
        <p14:creationId xmlns:p14="http://schemas.microsoft.com/office/powerpoint/2010/main" val="9665960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History</a:t>
            </a:r>
            <a:endParaRPr lang="en-US" dirty="0"/>
          </a:p>
        </p:txBody>
      </p:sp>
      <p:sp>
        <p:nvSpPr>
          <p:cNvPr id="3" name="Content Placeholder 2"/>
          <p:cNvSpPr>
            <a:spLocks noGrp="1"/>
          </p:cNvSpPr>
          <p:nvPr>
            <p:ph idx="1"/>
          </p:nvPr>
        </p:nvSpPr>
        <p:spPr/>
        <p:txBody>
          <a:bodyPr/>
          <a:lstStyle/>
          <a:p>
            <a:pPr>
              <a:buClr>
                <a:schemeClr val="bg2">
                  <a:lumMod val="75000"/>
                </a:schemeClr>
              </a:buClr>
            </a:pPr>
            <a:r>
              <a:rPr lang="en-US" dirty="0" smtClean="0"/>
              <a:t>Geography</a:t>
            </a:r>
          </a:p>
          <a:p>
            <a:pPr>
              <a:buClr>
                <a:schemeClr val="bg2">
                  <a:lumMod val="75000"/>
                </a:schemeClr>
              </a:buClr>
            </a:pPr>
            <a:r>
              <a:rPr lang="en-US" dirty="0" smtClean="0"/>
              <a:t>Regions</a:t>
            </a:r>
          </a:p>
          <a:p>
            <a:pPr>
              <a:buClr>
                <a:schemeClr val="bg2">
                  <a:lumMod val="75000"/>
                </a:schemeClr>
              </a:buClr>
            </a:pPr>
            <a:r>
              <a:rPr lang="en-US" dirty="0" smtClean="0"/>
              <a:t>Native Americans</a:t>
            </a:r>
          </a:p>
          <a:p>
            <a:pPr>
              <a:buClr>
                <a:schemeClr val="bg2">
                  <a:lumMod val="75000"/>
                </a:schemeClr>
              </a:buClr>
            </a:pPr>
            <a:r>
              <a:rPr lang="en-US" dirty="0" smtClean="0"/>
              <a:t>Government</a:t>
            </a:r>
          </a:p>
          <a:p>
            <a:pPr>
              <a:buClr>
                <a:schemeClr val="bg2">
                  <a:lumMod val="75000"/>
                </a:schemeClr>
              </a:buClr>
            </a:pPr>
            <a:r>
              <a:rPr lang="en-US" dirty="0" smtClean="0"/>
              <a:t>History of the state</a:t>
            </a:r>
            <a:endParaRPr lang="en-US" dirty="0"/>
          </a:p>
        </p:txBody>
      </p:sp>
      <p:pic>
        <p:nvPicPr>
          <p:cNvPr id="4" name="Picture 3" descr="9UFZWCAP9YS66CA6QOIFPCA33SU0XCA3AOJBDCAOPDV7ZCASML7R1CA53AW01CAEATE5HCAQ5OJCFCAA0SVGNCACG50JXCA9GWDRECAUIGCVFCASR39STCA9C68LSCACFLHHYCARYGQJDCA499RSPCAP6M601.jpg"/>
          <p:cNvPicPr>
            <a:picLocks noChangeAspect="1"/>
          </p:cNvPicPr>
          <p:nvPr/>
        </p:nvPicPr>
        <p:blipFill>
          <a:blip r:embed="rId2" cstate="print"/>
          <a:stretch>
            <a:fillRect/>
          </a:stretch>
        </p:blipFill>
        <p:spPr>
          <a:xfrm>
            <a:off x="5638800" y="1828800"/>
            <a:ext cx="2667000" cy="2667000"/>
          </a:xfrm>
          <a:prstGeom prst="rect">
            <a:avLst/>
          </a:prstGeom>
        </p:spPr>
      </p:pic>
    </p:spTree>
    <p:extLst>
      <p:ext uri="{BB962C8B-B14F-4D97-AF65-F5344CB8AC3E}">
        <p14:creationId xmlns:p14="http://schemas.microsoft.com/office/powerpoint/2010/main" val="38660620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Parent Volunteers</a:t>
            </a:r>
            <a:endParaRPr lang="en-US" dirty="0">
              <a:solidFill>
                <a:schemeClr val="accent3">
                  <a:lumMod val="50000"/>
                </a:schemeClr>
              </a:solidFill>
            </a:endParaRPr>
          </a:p>
        </p:txBody>
      </p:sp>
      <p:sp>
        <p:nvSpPr>
          <p:cNvPr id="3" name="Content Placeholder 2"/>
          <p:cNvSpPr>
            <a:spLocks noGrp="1"/>
          </p:cNvSpPr>
          <p:nvPr>
            <p:ph idx="1"/>
          </p:nvPr>
        </p:nvSpPr>
        <p:spPr/>
        <p:txBody>
          <a:bodyPr/>
          <a:lstStyle/>
          <a:p>
            <a:pPr>
              <a:buClr>
                <a:srgbClr val="C00000"/>
              </a:buClr>
            </a:pPr>
            <a:r>
              <a:rPr lang="en-US" dirty="0" smtClean="0">
                <a:solidFill>
                  <a:srgbClr val="002060"/>
                </a:solidFill>
                <a:effectLst/>
                <a:latin typeface="Tahoma" pitchFamily="34" charset="0"/>
                <a:ea typeface="Tahoma" pitchFamily="34" charset="0"/>
                <a:cs typeface="Tahoma" pitchFamily="34" charset="0"/>
              </a:rPr>
              <a:t>Volunteers are always appreciated!</a:t>
            </a:r>
          </a:p>
          <a:p>
            <a:pPr>
              <a:buClr>
                <a:srgbClr val="C00000"/>
              </a:buClr>
              <a:buNone/>
            </a:pPr>
            <a:endParaRPr lang="en-US" dirty="0" smtClean="0">
              <a:solidFill>
                <a:srgbClr val="002060"/>
              </a:solidFill>
              <a:effectLst/>
              <a:latin typeface="Tahoma" pitchFamily="34" charset="0"/>
              <a:ea typeface="Tahoma" pitchFamily="34" charset="0"/>
              <a:cs typeface="Tahoma" pitchFamily="34" charset="0"/>
            </a:endParaRPr>
          </a:p>
          <a:p>
            <a:pPr>
              <a:buClr>
                <a:srgbClr val="C00000"/>
              </a:buClr>
            </a:pPr>
            <a:r>
              <a:rPr lang="en-US" dirty="0" smtClean="0">
                <a:solidFill>
                  <a:srgbClr val="002060"/>
                </a:solidFill>
                <a:effectLst/>
                <a:latin typeface="Tahoma" pitchFamily="34" charset="0"/>
                <a:ea typeface="Tahoma" pitchFamily="34" charset="0"/>
                <a:cs typeface="Tahoma" pitchFamily="34" charset="0"/>
              </a:rPr>
              <a:t>Please note LCISD is required by state law to obtain criminal history record information on volunteers in the district.</a:t>
            </a:r>
          </a:p>
          <a:p>
            <a:pPr>
              <a:buClr>
                <a:srgbClr val="C00000"/>
              </a:buClr>
              <a:buNone/>
            </a:pPr>
            <a:endParaRPr lang="en-US" dirty="0" smtClean="0">
              <a:solidFill>
                <a:srgbClr val="002060"/>
              </a:solidFill>
              <a:effectLst/>
              <a:latin typeface="Tahoma" pitchFamily="34" charset="0"/>
              <a:ea typeface="Tahoma" pitchFamily="34" charset="0"/>
              <a:cs typeface="Tahoma" pitchFamily="34" charset="0"/>
            </a:endParaRPr>
          </a:p>
          <a:p>
            <a:pPr>
              <a:buClr>
                <a:srgbClr val="C00000"/>
              </a:buClr>
            </a:pPr>
            <a:r>
              <a:rPr lang="en-US" dirty="0" smtClean="0">
                <a:solidFill>
                  <a:srgbClr val="002060"/>
                </a:solidFill>
                <a:effectLst/>
                <a:latin typeface="Tahoma" pitchFamily="34" charset="0"/>
                <a:ea typeface="Tahoma" pitchFamily="34" charset="0"/>
                <a:cs typeface="Tahoma" pitchFamily="34" charset="0"/>
              </a:rPr>
              <a:t>Confidential volunteer forms are available from the office.</a:t>
            </a:r>
            <a:endParaRPr lang="en-US" dirty="0">
              <a:solidFill>
                <a:srgbClr val="002060"/>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2574310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3">
                    <a:lumMod val="50000"/>
                  </a:schemeClr>
                </a:solidFill>
              </a:rPr>
              <a:t>Help Needed!</a:t>
            </a:r>
            <a:endParaRPr lang="en-US" dirty="0">
              <a:solidFill>
                <a:schemeClr val="accent3">
                  <a:lumMod val="50000"/>
                </a:schemeClr>
              </a:solidFill>
            </a:endParaRPr>
          </a:p>
        </p:txBody>
      </p:sp>
      <p:sp>
        <p:nvSpPr>
          <p:cNvPr id="3" name="Content Placeholder 2"/>
          <p:cNvSpPr>
            <a:spLocks noGrp="1"/>
          </p:cNvSpPr>
          <p:nvPr>
            <p:ph idx="1"/>
          </p:nvPr>
        </p:nvSpPr>
        <p:spPr>
          <a:xfrm>
            <a:off x="1219200" y="1447800"/>
            <a:ext cx="7714488" cy="5029200"/>
          </a:xfrm>
        </p:spPr>
        <p:txBody>
          <a:bodyPr>
            <a:normAutofit fontScale="92500" lnSpcReduction="10000"/>
          </a:bodyPr>
          <a:lstStyle/>
          <a:p>
            <a:pPr>
              <a:buNone/>
            </a:pPr>
            <a:r>
              <a:rPr lang="en-US" dirty="0" smtClean="0">
                <a:solidFill>
                  <a:srgbClr val="002060"/>
                </a:solidFill>
                <a:effectLst/>
                <a:latin typeface="Tahoma" pitchFamily="34" charset="0"/>
                <a:ea typeface="Tahoma" pitchFamily="34" charset="0"/>
                <a:cs typeface="Tahoma" pitchFamily="34" charset="0"/>
              </a:rPr>
              <a:t>  </a:t>
            </a:r>
            <a:r>
              <a:rPr lang="en-US" dirty="0" smtClean="0">
                <a:effectLst/>
                <a:latin typeface="Tahoma" pitchFamily="34" charset="0"/>
                <a:ea typeface="Tahoma" pitchFamily="34" charset="0"/>
                <a:cs typeface="Tahoma" pitchFamily="34" charset="0"/>
              </a:rPr>
              <a:t>Team Celebration helpers are needed at the end of each nine weeks to celebrate the success of the winning teams.  Please sign up to help.</a:t>
            </a:r>
          </a:p>
          <a:p>
            <a:pPr>
              <a:buNone/>
            </a:pPr>
            <a:endParaRPr lang="en-US" dirty="0" smtClean="0">
              <a:effectLst/>
              <a:latin typeface="Tahoma" pitchFamily="34" charset="0"/>
              <a:ea typeface="Tahoma" pitchFamily="34" charset="0"/>
              <a:cs typeface="Tahoma" pitchFamily="34" charset="0"/>
            </a:endParaRPr>
          </a:p>
          <a:p>
            <a:pPr>
              <a:buNone/>
            </a:pPr>
            <a:r>
              <a:rPr lang="en-US" dirty="0" smtClean="0">
                <a:effectLst/>
                <a:latin typeface="Tahoma" pitchFamily="34" charset="0"/>
                <a:ea typeface="Tahoma" pitchFamily="34" charset="0"/>
                <a:cs typeface="Tahoma" pitchFamily="34" charset="0"/>
              </a:rPr>
              <a:t>  You can help by volunteering to chaperone the party each nine weeks. </a:t>
            </a:r>
            <a:r>
              <a:rPr lang="en-US" sz="2600" dirty="0" smtClean="0">
                <a:effectLst/>
                <a:latin typeface="Tahoma" pitchFamily="34" charset="0"/>
                <a:ea typeface="Tahoma" pitchFamily="34" charset="0"/>
                <a:cs typeface="Tahoma" pitchFamily="34" charset="0"/>
              </a:rPr>
              <a:t>(About 30 students will attend and we need a minimum of 3 parent helpers.)</a:t>
            </a:r>
          </a:p>
          <a:p>
            <a:pPr>
              <a:buNone/>
            </a:pPr>
            <a:endParaRPr lang="en-US" dirty="0" smtClean="0">
              <a:effectLst/>
              <a:latin typeface="Tahoma" pitchFamily="34" charset="0"/>
              <a:ea typeface="Tahoma" pitchFamily="34" charset="0"/>
              <a:cs typeface="Tahoma" pitchFamily="34" charset="0"/>
            </a:endParaRPr>
          </a:p>
          <a:p>
            <a:pPr algn="ctr">
              <a:buNone/>
            </a:pPr>
            <a:r>
              <a:rPr lang="en-US" dirty="0" smtClean="0">
                <a:effectLst/>
                <a:latin typeface="Tahoma" pitchFamily="34" charset="0"/>
                <a:ea typeface="Tahoma" pitchFamily="34" charset="0"/>
                <a:cs typeface="Tahoma" pitchFamily="34" charset="0"/>
              </a:rPr>
              <a:t>Coordinated by 4</a:t>
            </a:r>
            <a:r>
              <a:rPr lang="en-US" baseline="30000" dirty="0" smtClean="0">
                <a:effectLst/>
                <a:latin typeface="Tahoma" pitchFamily="34" charset="0"/>
                <a:ea typeface="Tahoma" pitchFamily="34" charset="0"/>
                <a:cs typeface="Tahoma" pitchFamily="34" charset="0"/>
              </a:rPr>
              <a:t>th</a:t>
            </a:r>
            <a:r>
              <a:rPr lang="en-US" dirty="0" smtClean="0">
                <a:effectLst/>
                <a:latin typeface="Tahoma" pitchFamily="34" charset="0"/>
                <a:ea typeface="Tahoma" pitchFamily="34" charset="0"/>
                <a:cs typeface="Tahoma" pitchFamily="34" charset="0"/>
              </a:rPr>
              <a:t> Grade Room Moms</a:t>
            </a:r>
            <a:endParaRPr lang="en-US" dirty="0">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7522924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More Help Needed!</a:t>
            </a:r>
            <a:endParaRPr lang="en-US" dirty="0">
              <a:solidFill>
                <a:schemeClr val="accent3">
                  <a:lumMod val="50000"/>
                </a:schemeClr>
              </a:solidFill>
            </a:endParaRPr>
          </a:p>
        </p:txBody>
      </p:sp>
      <p:sp>
        <p:nvSpPr>
          <p:cNvPr id="3" name="Content Placeholder 2"/>
          <p:cNvSpPr>
            <a:spLocks noGrp="1"/>
          </p:cNvSpPr>
          <p:nvPr>
            <p:ph idx="1"/>
          </p:nvPr>
        </p:nvSpPr>
        <p:spPr/>
        <p:txBody>
          <a:bodyPr/>
          <a:lstStyle/>
          <a:p>
            <a:pPr>
              <a:buClr>
                <a:srgbClr val="C00000"/>
              </a:buClr>
            </a:pPr>
            <a:r>
              <a:rPr lang="en-US" dirty="0" smtClean="0">
                <a:solidFill>
                  <a:srgbClr val="002060"/>
                </a:solidFill>
                <a:effectLst/>
                <a:latin typeface="Tahoma" pitchFamily="34" charset="0"/>
                <a:ea typeface="Tahoma" pitchFamily="34" charset="0"/>
                <a:cs typeface="Tahoma" pitchFamily="34" charset="0"/>
              </a:rPr>
              <a:t>We also need help with our large bulletin board displays in the 4</a:t>
            </a:r>
            <a:r>
              <a:rPr lang="en-US" baseline="30000" dirty="0" smtClean="0">
                <a:solidFill>
                  <a:srgbClr val="002060"/>
                </a:solidFill>
                <a:effectLst/>
                <a:latin typeface="Tahoma" pitchFamily="34" charset="0"/>
                <a:ea typeface="Tahoma" pitchFamily="34" charset="0"/>
                <a:cs typeface="Tahoma" pitchFamily="34" charset="0"/>
              </a:rPr>
              <a:t>th</a:t>
            </a:r>
            <a:r>
              <a:rPr lang="en-US" dirty="0" smtClean="0">
                <a:solidFill>
                  <a:srgbClr val="002060"/>
                </a:solidFill>
                <a:effectLst/>
                <a:latin typeface="Tahoma" pitchFamily="34" charset="0"/>
                <a:ea typeface="Tahoma" pitchFamily="34" charset="0"/>
                <a:cs typeface="Tahoma" pitchFamily="34" charset="0"/>
              </a:rPr>
              <a:t> grade hallway.</a:t>
            </a:r>
          </a:p>
          <a:p>
            <a:pPr>
              <a:buClr>
                <a:srgbClr val="C00000"/>
              </a:buClr>
            </a:pPr>
            <a:r>
              <a:rPr lang="en-US" dirty="0" smtClean="0">
                <a:solidFill>
                  <a:srgbClr val="002060"/>
                </a:solidFill>
                <a:effectLst/>
                <a:latin typeface="Tahoma" pitchFamily="34" charset="0"/>
                <a:ea typeface="Tahoma" pitchFamily="34" charset="0"/>
                <a:cs typeface="Tahoma" pitchFamily="34" charset="0"/>
              </a:rPr>
              <a:t>This display is changed each 9 weeks.</a:t>
            </a:r>
          </a:p>
          <a:p>
            <a:pPr>
              <a:buClr>
                <a:srgbClr val="C00000"/>
              </a:buClr>
            </a:pPr>
            <a:r>
              <a:rPr lang="en-US" dirty="0" smtClean="0">
                <a:solidFill>
                  <a:srgbClr val="002060"/>
                </a:solidFill>
                <a:effectLst/>
                <a:latin typeface="Tahoma" pitchFamily="34" charset="0"/>
                <a:ea typeface="Tahoma" pitchFamily="34" charset="0"/>
                <a:cs typeface="Tahoma" pitchFamily="34" charset="0"/>
              </a:rPr>
              <a:t>Fourth grade team will provide a theme and student display samples.</a:t>
            </a:r>
          </a:p>
          <a:p>
            <a:pPr>
              <a:buClr>
                <a:srgbClr val="C00000"/>
              </a:buClr>
            </a:pPr>
            <a:r>
              <a:rPr lang="en-US" dirty="0" smtClean="0">
                <a:solidFill>
                  <a:srgbClr val="002060"/>
                </a:solidFill>
                <a:effectLst/>
                <a:latin typeface="Tahoma" pitchFamily="34" charset="0"/>
                <a:ea typeface="Tahoma" pitchFamily="34" charset="0"/>
                <a:cs typeface="Tahoma" pitchFamily="34" charset="0"/>
              </a:rPr>
              <a:t>The first one is already up … only 3 more to go!  </a:t>
            </a:r>
            <a:endParaRPr lang="en-US" i="1" dirty="0">
              <a:solidFill>
                <a:srgbClr val="002060"/>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5299334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09800"/>
            <a:ext cx="6717792" cy="2163762"/>
          </a:xfrm>
        </p:spPr>
        <p:txBody>
          <a:bodyPr>
            <a:normAutofit/>
          </a:bodyPr>
          <a:lstStyle/>
          <a:p>
            <a:pPr algn="ctr"/>
            <a:r>
              <a:rPr lang="en-US" sz="6600" dirty="0" smtClean="0">
                <a:solidFill>
                  <a:schemeClr val="accent3">
                    <a:lumMod val="50000"/>
                  </a:schemeClr>
                </a:solidFill>
              </a:rPr>
              <a:t>QUESTIONS?</a:t>
            </a:r>
            <a:endParaRPr lang="en-US" sz="6600" dirty="0">
              <a:solidFill>
                <a:schemeClr val="accent3">
                  <a:lumMod val="50000"/>
                </a:schemeClr>
              </a:solidFill>
            </a:endParaRPr>
          </a:p>
        </p:txBody>
      </p:sp>
    </p:spTree>
    <p:extLst>
      <p:ext uri="{BB962C8B-B14F-4D97-AF65-F5344CB8AC3E}">
        <p14:creationId xmlns:p14="http://schemas.microsoft.com/office/powerpoint/2010/main" val="25189017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498080" cy="3124200"/>
          </a:xfrm>
        </p:spPr>
        <p:txBody>
          <a:bodyPr>
            <a:normAutofit/>
          </a:bodyPr>
          <a:lstStyle/>
          <a:p>
            <a:pPr algn="ctr"/>
            <a:r>
              <a:rPr lang="en-US" sz="6000" dirty="0" smtClean="0">
                <a:solidFill>
                  <a:schemeClr val="accent3">
                    <a:lumMod val="50000"/>
                  </a:schemeClr>
                </a:solidFill>
              </a:rPr>
              <a:t>Thank you for coming!</a:t>
            </a:r>
            <a:endParaRPr lang="en-US" sz="6000" dirty="0">
              <a:solidFill>
                <a:schemeClr val="accent3">
                  <a:lumMod val="50000"/>
                </a:schemeClr>
              </a:solidFill>
            </a:endParaRPr>
          </a:p>
        </p:txBody>
      </p:sp>
    </p:spTree>
    <p:extLst>
      <p:ext uri="{BB962C8B-B14F-4D97-AF65-F5344CB8AC3E}">
        <p14:creationId xmlns:p14="http://schemas.microsoft.com/office/powerpoint/2010/main" val="2486952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Service 2013-14 (cont.)</a:t>
            </a:r>
            <a:endParaRPr lang="en-US" dirty="0"/>
          </a:p>
        </p:txBody>
      </p:sp>
      <p:sp>
        <p:nvSpPr>
          <p:cNvPr id="3" name="Content Placeholder 2"/>
          <p:cNvSpPr>
            <a:spLocks noGrp="1"/>
          </p:cNvSpPr>
          <p:nvPr>
            <p:ph idx="1"/>
          </p:nvPr>
        </p:nvSpPr>
        <p:spPr>
          <a:xfrm>
            <a:off x="1435608" y="1447800"/>
            <a:ext cx="7498080" cy="5257800"/>
          </a:xfrm>
        </p:spPr>
        <p:txBody>
          <a:bodyPr>
            <a:normAutofit fontScale="92500" lnSpcReduction="10000"/>
          </a:bodyPr>
          <a:lstStyle/>
          <a:p>
            <a:r>
              <a:rPr lang="en-US" dirty="0" smtClean="0"/>
              <a:t>New meal requirements:</a:t>
            </a:r>
          </a:p>
          <a:p>
            <a:pPr lvl="1">
              <a:buFont typeface="Courier New" panose="02070309020205020404" pitchFamily="49" charset="0"/>
              <a:buChar char="o"/>
            </a:pPr>
            <a:r>
              <a:rPr lang="en-US" dirty="0"/>
              <a:t>	</a:t>
            </a:r>
            <a:r>
              <a:rPr lang="en-US" dirty="0" smtClean="0"/>
              <a:t>Students must take ½ cup fruit or vegetable at lunch to complete a reimbursable meal.</a:t>
            </a:r>
          </a:p>
          <a:p>
            <a:pPr lvl="1">
              <a:buFont typeface="Courier New" panose="02070309020205020404" pitchFamily="49" charset="0"/>
              <a:buChar char="o"/>
            </a:pPr>
            <a:r>
              <a:rPr lang="en-US" dirty="0"/>
              <a:t> </a:t>
            </a:r>
            <a:r>
              <a:rPr lang="en-US" dirty="0" smtClean="0"/>
              <a:t>  There is no longer an entrée.  A student must take 3 components to complete a meal.  No beverage is required.</a:t>
            </a:r>
          </a:p>
          <a:p>
            <a:pPr lvl="1">
              <a:buFont typeface="Courier New" panose="02070309020205020404" pitchFamily="49" charset="0"/>
              <a:buChar char="o"/>
            </a:pPr>
            <a:r>
              <a:rPr lang="en-US" dirty="0" smtClean="0"/>
              <a:t>   LCISD practices ‘offer vs. serve’.  Students need to be allowed to make their own choices.</a:t>
            </a:r>
          </a:p>
          <a:p>
            <a:pPr lvl="1">
              <a:buFont typeface="Courier New" panose="02070309020205020404" pitchFamily="49" charset="0"/>
              <a:buChar char="o"/>
            </a:pPr>
            <a:r>
              <a:rPr lang="en-US" dirty="0"/>
              <a:t> </a:t>
            </a:r>
            <a:r>
              <a:rPr lang="en-US" dirty="0" smtClean="0"/>
              <a:t>  No juice will be offered at lunch.</a:t>
            </a:r>
          </a:p>
          <a:p>
            <a:pPr lvl="1">
              <a:buFont typeface="Courier New" panose="02070309020205020404" pitchFamily="49" charset="0"/>
              <a:buChar char="o"/>
            </a:pPr>
            <a:r>
              <a:rPr lang="en-US" dirty="0"/>
              <a:t> </a:t>
            </a:r>
            <a:r>
              <a:rPr lang="en-US" dirty="0" smtClean="0"/>
              <a:t>  There will be no more syrup.  New items such as prepackaged mini-pancakes, mini-waffles, and French toast sticks will have syrup flavor cooked in the product.</a:t>
            </a:r>
          </a:p>
        </p:txBody>
      </p:sp>
    </p:spTree>
    <p:extLst>
      <p:ext uri="{BB962C8B-B14F-4D97-AF65-F5344CB8AC3E}">
        <p14:creationId xmlns:p14="http://schemas.microsoft.com/office/powerpoint/2010/main" val="2419278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Birthday Guidelines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accordance with district policy, we discourage </a:t>
            </a:r>
            <a:r>
              <a:rPr lang="en-US" dirty="0"/>
              <a:t>food being brought in by parents/grandparents for the following reasons: p</a:t>
            </a:r>
            <a:r>
              <a:rPr lang="en-US" dirty="0" smtClean="0"/>
              <a:t>rotect </a:t>
            </a:r>
            <a:r>
              <a:rPr lang="en-US" dirty="0"/>
              <a:t>instructional </a:t>
            </a:r>
            <a:r>
              <a:rPr lang="en-US" dirty="0" smtClean="0"/>
              <a:t>time; student </a:t>
            </a:r>
            <a:r>
              <a:rPr lang="en-US" dirty="0"/>
              <a:t>food allergies (peanut, gluten, eggs</a:t>
            </a:r>
            <a:r>
              <a:rPr lang="en-US" dirty="0" smtClean="0"/>
              <a:t>); student </a:t>
            </a:r>
            <a:r>
              <a:rPr lang="en-US" dirty="0"/>
              <a:t>medical conditions (diabetes</a:t>
            </a:r>
            <a:r>
              <a:rPr lang="en-US" dirty="0" smtClean="0"/>
              <a:t>); liability </a:t>
            </a:r>
            <a:r>
              <a:rPr lang="en-US" dirty="0"/>
              <a:t>assumed by person </a:t>
            </a:r>
            <a:r>
              <a:rPr lang="en-US" dirty="0" smtClean="0"/>
              <a:t>bringing </a:t>
            </a:r>
            <a:r>
              <a:rPr lang="en-US" dirty="0"/>
              <a:t>in food </a:t>
            </a:r>
            <a:endParaRPr lang="en-US" dirty="0" smtClean="0"/>
          </a:p>
          <a:p>
            <a:r>
              <a:rPr lang="en-US" dirty="0" smtClean="0"/>
              <a:t>Flowers, balloons, pencils, invitations and any other treats in honor or recognition of a child’s birthday cannot be delivered or distributed at school.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Lunch Drop-off	</a:t>
            </a:r>
            <a:endParaRPr lang="en-US" dirty="0"/>
          </a:p>
        </p:txBody>
      </p:sp>
      <p:sp>
        <p:nvSpPr>
          <p:cNvPr id="3" name="Content Placeholder 2"/>
          <p:cNvSpPr>
            <a:spLocks noGrp="1"/>
          </p:cNvSpPr>
          <p:nvPr>
            <p:ph idx="1"/>
          </p:nvPr>
        </p:nvSpPr>
        <p:spPr/>
        <p:txBody>
          <a:bodyPr>
            <a:normAutofit lnSpcReduction="10000"/>
          </a:bodyPr>
          <a:lstStyle/>
          <a:p>
            <a:r>
              <a:rPr lang="en-US" dirty="0" smtClean="0"/>
              <a:t>Once the school day begins, parents will want to follow these guidelines to drop off lunches:</a:t>
            </a:r>
          </a:p>
          <a:p>
            <a:pPr lvl="1">
              <a:buFont typeface="Courier New" pitchFamily="49" charset="0"/>
              <a:buChar char="o"/>
            </a:pPr>
            <a:r>
              <a:rPr lang="en-US" dirty="0" smtClean="0"/>
              <a:t>	Check in at the front office and receive a visitor’s name badge.</a:t>
            </a:r>
          </a:p>
          <a:p>
            <a:pPr lvl="1">
              <a:buFont typeface="Courier New" pitchFamily="49" charset="0"/>
              <a:buChar char="o"/>
            </a:pPr>
            <a:r>
              <a:rPr lang="en-US" dirty="0"/>
              <a:t> </a:t>
            </a:r>
            <a:r>
              <a:rPr lang="en-US" dirty="0" smtClean="0"/>
              <a:t>  Proceed to the cafeteria with the lunch.</a:t>
            </a:r>
          </a:p>
          <a:p>
            <a:pPr lvl="1">
              <a:buFont typeface="Courier New" pitchFamily="49" charset="0"/>
              <a:buChar char="o"/>
            </a:pPr>
            <a:r>
              <a:rPr lang="en-US" dirty="0"/>
              <a:t> </a:t>
            </a:r>
            <a:r>
              <a:rPr lang="en-US" dirty="0" smtClean="0"/>
              <a:t>  Place the lunch in the appropriately labeled bin near the cafeteria kitchen.</a:t>
            </a:r>
          </a:p>
          <a:p>
            <a:pPr lvl="1">
              <a:buFont typeface="Courier New" pitchFamily="49" charset="0"/>
              <a:buChar char="o"/>
            </a:pPr>
            <a:r>
              <a:rPr lang="en-US" dirty="0"/>
              <a:t> </a:t>
            </a:r>
            <a:r>
              <a:rPr lang="en-US" dirty="0" smtClean="0"/>
              <a:t>  Students and/or teachers will check the bin at the beginning of the lunch period for their class.</a:t>
            </a:r>
            <a:endParaRPr lang="en-US" dirty="0"/>
          </a:p>
        </p:txBody>
      </p:sp>
    </p:spTree>
    <p:extLst>
      <p:ext uri="{BB962C8B-B14F-4D97-AF65-F5344CB8AC3E}">
        <p14:creationId xmlns:p14="http://schemas.microsoft.com/office/powerpoint/2010/main" val="2551010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Code</a:t>
            </a:r>
            <a:endParaRPr lang="en-US" dirty="0"/>
          </a:p>
        </p:txBody>
      </p:sp>
      <p:sp>
        <p:nvSpPr>
          <p:cNvPr id="3" name="Content Placeholder 2"/>
          <p:cNvSpPr>
            <a:spLocks noGrp="1"/>
          </p:cNvSpPr>
          <p:nvPr>
            <p:ph idx="1"/>
          </p:nvPr>
        </p:nvSpPr>
        <p:spPr>
          <a:xfrm>
            <a:off x="1435608" y="1447800"/>
            <a:ext cx="7498080" cy="5410200"/>
          </a:xfrm>
        </p:spPr>
        <p:txBody>
          <a:bodyPr>
            <a:normAutofit fontScale="85000" lnSpcReduction="20000"/>
          </a:bodyPr>
          <a:lstStyle/>
          <a:p>
            <a:r>
              <a:rPr lang="en-US" dirty="0" smtClean="0"/>
              <a:t>Red, white, light blue or navy blue collared shirts are allowed.  Tops may not have any visible logos.</a:t>
            </a:r>
          </a:p>
          <a:p>
            <a:r>
              <a:rPr lang="en-US" dirty="0" smtClean="0"/>
              <a:t>Viewable undershirts should be one of the uniform shirt colors. </a:t>
            </a:r>
          </a:p>
          <a:p>
            <a:r>
              <a:rPr lang="en-US" dirty="0" smtClean="0"/>
              <a:t>Sweaters and jackets must be solid red, navy, black, khaki or white. </a:t>
            </a:r>
          </a:p>
          <a:p>
            <a:r>
              <a:rPr lang="en-US" dirty="0" smtClean="0"/>
              <a:t>Khaki, navy, black, blue denim slacks, shorts, skirts, </a:t>
            </a:r>
            <a:r>
              <a:rPr lang="en-US" dirty="0" err="1" smtClean="0"/>
              <a:t>skorts</a:t>
            </a:r>
            <a:r>
              <a:rPr lang="en-US" dirty="0" smtClean="0"/>
              <a:t> and jumpers are permitted. </a:t>
            </a:r>
          </a:p>
          <a:p>
            <a:r>
              <a:rPr lang="en-US" dirty="0" smtClean="0"/>
              <a:t>School shirts and sweatshirts are allowed. </a:t>
            </a:r>
          </a:p>
          <a:p>
            <a:r>
              <a:rPr lang="en-US" dirty="0" smtClean="0"/>
              <a:t>Leggings and tights should be red, black, blue, white or khaki. </a:t>
            </a:r>
          </a:p>
          <a:p>
            <a:r>
              <a:rPr lang="en-US" dirty="0" smtClean="0"/>
              <a:t>No backless shoes, flip flops, overalls, hats, caps, scarves, skate shoes, sweat pants, or rolling backpacks are allowed.</a:t>
            </a:r>
            <a:endParaRPr lang="en-US" dirty="0"/>
          </a:p>
        </p:txBody>
      </p:sp>
    </p:spTree>
    <p:extLst>
      <p:ext uri="{BB962C8B-B14F-4D97-AF65-F5344CB8AC3E}">
        <p14:creationId xmlns:p14="http://schemas.microsoft.com/office/powerpoint/2010/main" val="2317165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917</TotalTime>
  <Words>2642</Words>
  <Application>Microsoft Office PowerPoint</Application>
  <PresentationFormat>On-screen Show (4:3)</PresentationFormat>
  <Paragraphs>326</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Solstice</vt:lpstr>
      <vt:lpstr>Frost Elementary… Happy, happy, happy!</vt:lpstr>
      <vt:lpstr>GENERAL INFORMATION</vt:lpstr>
      <vt:lpstr>Food Service 2013-14</vt:lpstr>
      <vt:lpstr>Food Service 2013-14 (cont.)</vt:lpstr>
      <vt:lpstr>Food Service 2013-14 (cont.)</vt:lpstr>
      <vt:lpstr>Food Service 2013-14 (cont.)</vt:lpstr>
      <vt:lpstr>Birthday Guidelines</vt:lpstr>
      <vt:lpstr>Lunch Drop-off </vt:lpstr>
      <vt:lpstr>Dress Code</vt:lpstr>
      <vt:lpstr>Fourth Grade Swimming </vt:lpstr>
      <vt:lpstr>ATTENDANCE  and TARDIES</vt:lpstr>
      <vt:lpstr>New Tardy Policy</vt:lpstr>
      <vt:lpstr>Good Attendance Celebrations</vt:lpstr>
      <vt:lpstr>COMMUNICATION</vt:lpstr>
      <vt:lpstr>Newsletters</vt:lpstr>
      <vt:lpstr>Agendas</vt:lpstr>
      <vt:lpstr>Communicating with Your Child’s Teacher</vt:lpstr>
      <vt:lpstr>     Homework </vt:lpstr>
      <vt:lpstr>BEHAVIOR</vt:lpstr>
      <vt:lpstr>Behavior </vt:lpstr>
      <vt:lpstr>Nine Week Behavior Expectations</vt:lpstr>
      <vt:lpstr>Nine Week Behavior Celebrations</vt:lpstr>
      <vt:lpstr>LCISD Grading Policy</vt:lpstr>
      <vt:lpstr>Reassessment (Daily Grades)</vt:lpstr>
      <vt:lpstr>Reassessment (Test Grades)</vt:lpstr>
      <vt:lpstr>Report Cards/Progress Reports</vt:lpstr>
      <vt:lpstr>Skyward Family Access</vt:lpstr>
      <vt:lpstr>Parent Conference Dates  </vt:lpstr>
      <vt:lpstr>ASSESSMENTS</vt:lpstr>
      <vt:lpstr>Common Formative Assessments (CFA)</vt:lpstr>
      <vt:lpstr>Common Assessments</vt:lpstr>
      <vt:lpstr>STAAR (State of Texas Assessment of Academic Readiness) by Grade</vt:lpstr>
      <vt:lpstr>STAAR (State of Texas Assessment of Academic Readiness)</vt:lpstr>
      <vt:lpstr>STAAR (State of Texas Assessment of Academic Readiness)</vt:lpstr>
      <vt:lpstr> ENGLISH/ LANGUAGE ARTS  &amp;  READING</vt:lpstr>
      <vt:lpstr>English Language Arts Grading</vt:lpstr>
      <vt:lpstr>3rd-5th Grade Spelling  2013-2014</vt:lpstr>
      <vt:lpstr>Guided Reading </vt:lpstr>
      <vt:lpstr>Reading</vt:lpstr>
      <vt:lpstr>Reading</vt:lpstr>
      <vt:lpstr>MATH</vt:lpstr>
      <vt:lpstr>4th Grade Goal:</vt:lpstr>
      <vt:lpstr>Covered Topics:</vt:lpstr>
      <vt:lpstr>Guided Math</vt:lpstr>
      <vt:lpstr>EPSE Problem Solving Method</vt:lpstr>
      <vt:lpstr>EPSE at Frost Elementary</vt:lpstr>
      <vt:lpstr>SCIENCE</vt:lpstr>
      <vt:lpstr>Problem Solving</vt:lpstr>
      <vt:lpstr>Covered Topics</vt:lpstr>
      <vt:lpstr>SOCIAL STUDIES</vt:lpstr>
      <vt:lpstr>Texas History</vt:lpstr>
      <vt:lpstr>Parent Volunteers</vt:lpstr>
      <vt:lpstr>Help Needed!</vt:lpstr>
      <vt:lpstr>More Help Needed!</vt:lpstr>
      <vt:lpstr>QUESTIONS?</vt:lpstr>
      <vt:lpstr>Thank you for coming!</vt:lpstr>
    </vt:vector>
  </TitlesOfParts>
  <Company>Lamar CISD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EPSE Problem Solving Method</dc:title>
  <dc:creator>lcisd</dc:creator>
  <cp:lastModifiedBy>LCISD</cp:lastModifiedBy>
  <cp:revision>76</cp:revision>
  <cp:lastPrinted>2013-08-28T14:42:10Z</cp:lastPrinted>
  <dcterms:created xsi:type="dcterms:W3CDTF">2010-08-26T13:16:13Z</dcterms:created>
  <dcterms:modified xsi:type="dcterms:W3CDTF">2013-08-28T14:54:05Z</dcterms:modified>
</cp:coreProperties>
</file>